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3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35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85" autoAdjust="0"/>
    <p:restoredTop sz="94660"/>
  </p:normalViewPr>
  <p:slideViewPr>
    <p:cSldViewPr>
      <p:cViewPr>
        <p:scale>
          <a:sx n="33" d="100"/>
          <a:sy n="33" d="100"/>
        </p:scale>
        <p:origin x="2304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4016-9DE2-45BC-8B6B-349A99E06E6F}" type="datetimeFigureOut">
              <a:rPr lang="ru-RU" smtClean="0"/>
              <a:pPr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3AED0-9907-4D3D-8325-E2E2828D1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039E86-7FAB-4E70-A2F8-D2DDBB6CE7F0}" type="slidenum">
              <a:rPr lang="ru-RU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842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3D40A6-7991-4445-BCE8-AAA0565C757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C10C13-F030-4662-8102-E72383F7D9A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387CA-77D2-4216-9253-1B6D0C9A09A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6C1E3D-3EBB-49BC-9736-4E92B0C5D36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08C50-5163-481B-A514-E0E5148E965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4FAE70-1F36-4FF8-8593-C7082FA6ABB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A13FE3-4E73-424C-98D4-0D8FA782B59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526822-E791-4D3C-862D-47185649876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4B60AD-F6F1-4F82-B975-DF98089120E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91C901-AB4B-4F97-BBBC-09ABFA8C71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026DA4-FB8A-4FB9-BCAA-254C18B6612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Tahoma" pitchFamily="34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E9B4F2E-003B-432A-A4F9-E742C11D0EBF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ahoma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16632"/>
            <a:ext cx="8540750" cy="1544638"/>
          </a:xfrm>
          <a:noFill/>
          <a:ln/>
        </p:spPr>
        <p:txBody>
          <a:bodyPr anchor="b">
            <a:normAutofit/>
          </a:bodyPr>
          <a:lstStyle/>
          <a:p>
            <a:pPr algn="ctr"/>
            <a:r>
              <a:rPr lang="ru-RU" sz="2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ВИЩИЙ </a:t>
            </a:r>
            <a:r>
              <a:rPr lang="uk-UA" sz="2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ДЕРЖАВНИЙ НАВЧАЛЬНИЙ ЗАКЛАД УКРАЇНИ</a:t>
            </a:r>
            <a:br>
              <a:rPr lang="uk-UA" sz="2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“УКРАЇНСЬКА МЕДИЧНА СТОМАТОЛОГІЧНА АКАДЕМІЯ”</a:t>
            </a:r>
            <a:br>
              <a:rPr lang="uk-UA" sz="2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uk-UA" sz="23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КАФЕДРА ЗАГАЛЬНОЇ ХІРУРГІЇ</a:t>
            </a:r>
            <a:endParaRPr lang="ru-RU" sz="23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9619" name="Rectangle 3"/>
          <p:cNvSpPr>
            <a:spLocks noGrp="1"/>
          </p:cNvSpPr>
          <p:nvPr>
            <p:ph type="body" idx="4294967295"/>
          </p:nvPr>
        </p:nvSpPr>
        <p:spPr>
          <a:xfrm>
            <a:off x="539552" y="1124744"/>
            <a:ext cx="7834312" cy="5111750"/>
          </a:xfrm>
        </p:spPr>
        <p:txBody>
          <a:bodyPr>
            <a:normAutofit/>
          </a:bodyPr>
          <a:lstStyle/>
          <a:p>
            <a:pPr marL="273050" indent="-273050">
              <a:buFont typeface="Arial" charset="0"/>
              <a:buNone/>
            </a:pPr>
            <a:endParaRPr lang="uk-UA" sz="3300" dirty="0"/>
          </a:p>
          <a:p>
            <a:pPr marL="273050" indent="-273050">
              <a:buFont typeface="Arial" charset="0"/>
              <a:buNone/>
            </a:pPr>
            <a:endParaRPr lang="uk-UA" sz="4800" b="1" dirty="0">
              <a:solidFill>
                <a:srgbClr val="0000FF"/>
              </a:solidFill>
            </a:endParaRPr>
          </a:p>
          <a:p>
            <a:pPr marL="273050" indent="-273050" algn="ctr">
              <a:buFont typeface="Arial" charset="0"/>
              <a:buNone/>
            </a:pPr>
            <a:r>
              <a:rPr lang="uk-UA" sz="4800" b="1" dirty="0" smtClean="0">
                <a:solidFill>
                  <a:srgbClr val="FF3300"/>
                </a:solidFill>
              </a:rPr>
              <a:t>Загальні питання хірургічної інфекції</a:t>
            </a:r>
          </a:p>
          <a:p>
            <a:pPr marL="273050" indent="-273050" algn="r">
              <a:buFont typeface="Arial" charset="0"/>
              <a:buNone/>
            </a:pPr>
            <a:endParaRPr lang="uk-UA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>
              <a:buFont typeface="Arial" charset="0"/>
              <a:buNone/>
            </a:pPr>
            <a:endParaRPr lang="uk-UA" sz="2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>
              <a:buFont typeface="Arial" charset="0"/>
              <a:buNone/>
            </a:pPr>
            <a:endParaRPr lang="uk-UA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>
              <a:buFont typeface="Arial" charset="0"/>
              <a:buNone/>
            </a:pPr>
            <a:endParaRPr lang="uk-UA" sz="26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273050" indent="-273050" algn="ctr">
              <a:buFont typeface="Arial" charset="0"/>
              <a:buNone/>
            </a:pPr>
            <a:r>
              <a:rPr lang="uk-UA" sz="2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</a:t>
            </a:r>
            <a:r>
              <a:rPr lang="uk-UA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Полтава</a:t>
            </a:r>
            <a:endParaRPr lang="ru-RU" sz="26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4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2063" y="1628800"/>
            <a:ext cx="704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0118" y="476671"/>
            <a:ext cx="7096298" cy="5760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prstClr val="black"/>
                </a:solidFill>
              </a:rPr>
              <a:t>ЗА КЛІНІЧНИМ ПЕРЕБІГОМ</a:t>
            </a:r>
            <a:r>
              <a:rPr lang="uk-UA" sz="3600" b="1" dirty="0" smtClean="0">
                <a:solidFill>
                  <a:prstClr val="black"/>
                </a:solidFill>
              </a:rPr>
              <a:t>: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61793" y="1340767"/>
            <a:ext cx="3670247" cy="4662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b="1" dirty="0" smtClean="0">
                <a:solidFill>
                  <a:schemeClr val="tx1"/>
                </a:solidFill>
              </a:rPr>
              <a:t>ГОСТРА</a:t>
            </a:r>
            <a:endParaRPr lang="ru-RU" sz="30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9658" y="1349770"/>
            <a:ext cx="2808312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000" b="1" dirty="0" smtClean="0">
                <a:solidFill>
                  <a:schemeClr val="tx1"/>
                </a:solidFill>
              </a:rPr>
              <a:t>ХРОНІЧНА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1573869"/>
            <a:ext cx="2" cy="421382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5989" y="1573868"/>
            <a:ext cx="536420" cy="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2" idx="1"/>
          </p:cNvCxnSpPr>
          <p:nvPr/>
        </p:nvCxnSpPr>
        <p:spPr>
          <a:xfrm flipH="1">
            <a:off x="708522" y="3311647"/>
            <a:ext cx="55111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14" idx="1"/>
          </p:cNvCxnSpPr>
          <p:nvPr/>
        </p:nvCxnSpPr>
        <p:spPr>
          <a:xfrm>
            <a:off x="706576" y="2405275"/>
            <a:ext cx="555218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259632" y="3933056"/>
            <a:ext cx="3699632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Гостра анаеробна інфекція </a:t>
            </a:r>
            <a:r>
              <a:rPr lang="uk-UA" sz="2400" dirty="0" smtClean="0">
                <a:solidFill>
                  <a:schemeClr val="tx1"/>
                </a:solidFill>
              </a:rPr>
              <a:t>(газова гангрена)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59632" y="2924944"/>
            <a:ext cx="3684942" cy="7734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Гостра гнилісна інфекція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61794" y="2029623"/>
            <a:ext cx="3670246" cy="7513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Гостра гнійна інфекція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61793" y="5229200"/>
            <a:ext cx="3670247" cy="11169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Гостра специфічна інфекція </a:t>
            </a:r>
            <a:r>
              <a:rPr lang="uk-UA" sz="2400" dirty="0" smtClean="0">
                <a:solidFill>
                  <a:schemeClr val="tx1"/>
                </a:solidFill>
              </a:rPr>
              <a:t>(правець, сибірка)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>
            <a:stCxn id="19" idx="1"/>
          </p:cNvCxnSpPr>
          <p:nvPr/>
        </p:nvCxnSpPr>
        <p:spPr>
          <a:xfrm flipH="1">
            <a:off x="695989" y="5787698"/>
            <a:ext cx="5658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0" idx="1"/>
          </p:cNvCxnSpPr>
          <p:nvPr/>
        </p:nvCxnSpPr>
        <p:spPr>
          <a:xfrm flipH="1">
            <a:off x="710791" y="4509120"/>
            <a:ext cx="54884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987824" y="1052737"/>
            <a:ext cx="0" cy="28803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5509658" y="2042913"/>
            <a:ext cx="2808312" cy="14127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Хронічна неспецифічна інфекція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509658" y="3679590"/>
            <a:ext cx="2808312" cy="26666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Хронічна специфічна інфекція </a:t>
            </a:r>
            <a:r>
              <a:rPr lang="uk-UA" sz="2400" dirty="0" smtClean="0">
                <a:solidFill>
                  <a:schemeClr val="tx1"/>
                </a:solidFill>
              </a:rPr>
              <a:t>(туберкульоз, сифіліс, актиномікоз) 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8594025" y="1578370"/>
            <a:ext cx="10427" cy="347052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6" idx="3"/>
          </p:cNvCxnSpPr>
          <p:nvPr/>
        </p:nvCxnSpPr>
        <p:spPr>
          <a:xfrm flipV="1">
            <a:off x="8317970" y="1573871"/>
            <a:ext cx="276055" cy="449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43" idx="3"/>
          </p:cNvCxnSpPr>
          <p:nvPr/>
        </p:nvCxnSpPr>
        <p:spPr>
          <a:xfrm flipV="1">
            <a:off x="8317970" y="2749287"/>
            <a:ext cx="276055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316416" y="5048897"/>
            <a:ext cx="27760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0"/>
          </p:cNvCxnSpPr>
          <p:nvPr/>
        </p:nvCxnSpPr>
        <p:spPr>
          <a:xfrm flipV="1">
            <a:off x="6913814" y="1080010"/>
            <a:ext cx="0" cy="26976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3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2063" y="1628800"/>
            <a:ext cx="704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5502" y="494068"/>
            <a:ext cx="5690874" cy="5760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prstClr val="black"/>
                </a:solidFill>
              </a:rPr>
              <a:t>ЗА ЛОКАЛІЗАЦІЄЮ</a:t>
            </a:r>
            <a:r>
              <a:rPr lang="uk-UA" sz="3600" b="1" dirty="0" smtClean="0">
                <a:solidFill>
                  <a:prstClr val="black"/>
                </a:solidFill>
              </a:rPr>
              <a:t>: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32409" y="1268760"/>
            <a:ext cx="7300031" cy="5382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М'яких тканин </a:t>
            </a:r>
            <a:r>
              <a:rPr lang="uk-UA" sz="2800" dirty="0" smtClean="0">
                <a:solidFill>
                  <a:schemeClr val="tx1"/>
                </a:solidFill>
              </a:rPr>
              <a:t>(шкіра, </a:t>
            </a:r>
            <a:r>
              <a:rPr lang="uk-UA" sz="2800" dirty="0" err="1" smtClean="0">
                <a:solidFill>
                  <a:schemeClr val="tx1"/>
                </a:solidFill>
              </a:rPr>
              <a:t>підшкірка</a:t>
            </a:r>
            <a:r>
              <a:rPr lang="uk-UA" sz="2800" dirty="0" smtClean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683568" y="764703"/>
            <a:ext cx="23008" cy="502299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95989" y="1573868"/>
            <a:ext cx="536420" cy="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721270" y="3015638"/>
            <a:ext cx="55111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06576" y="2216576"/>
            <a:ext cx="555218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243845" y="3573016"/>
            <a:ext cx="7288595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Органів грудної порожнини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46182" y="2686944"/>
            <a:ext cx="7286258" cy="657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err="1" smtClean="0">
                <a:solidFill>
                  <a:schemeClr val="tx1"/>
                </a:solidFill>
              </a:rPr>
              <a:t>Головн</a:t>
            </a:r>
            <a:r>
              <a:rPr lang="uk-UA" sz="2800" b="1" dirty="0" smtClean="0">
                <a:solidFill>
                  <a:schemeClr val="tx1"/>
                </a:solidFill>
              </a:rPr>
              <a:t>. мозку та його оболонок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46182" y="1972966"/>
            <a:ext cx="7286258" cy="4872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Кісток та суглобів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255149" y="4383647"/>
            <a:ext cx="7277291" cy="55849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Органів черевної порожнини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693467" y="5787698"/>
            <a:ext cx="56580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684553" y="4585254"/>
            <a:ext cx="55929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1300069" y="5229200"/>
            <a:ext cx="7232371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Окремих органів та тканин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(кисть, молочна залоза та ін.)</a:t>
            </a:r>
            <a:r>
              <a:rPr lang="uk-UA" sz="2800" b="1" dirty="0" smtClean="0">
                <a:solidFill>
                  <a:schemeClr val="tx1"/>
                </a:solidFill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30" name="Прямая соединительная линия 29"/>
          <p:cNvCxnSpPr>
            <a:stCxn id="4" idx="1"/>
          </p:cNvCxnSpPr>
          <p:nvPr/>
        </p:nvCxnSpPr>
        <p:spPr>
          <a:xfrm flipH="1">
            <a:off x="706576" y="782101"/>
            <a:ext cx="155892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0" idx="1"/>
          </p:cNvCxnSpPr>
          <p:nvPr/>
        </p:nvCxnSpPr>
        <p:spPr>
          <a:xfrm flipH="1">
            <a:off x="706576" y="3861048"/>
            <a:ext cx="537269" cy="332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448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20688"/>
            <a:ext cx="79928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КЛІНІЧНІ ПРОЯВИ </a:t>
            </a:r>
          </a:p>
          <a:p>
            <a:pPr algn="ctr"/>
            <a:r>
              <a:rPr lang="uk-UA" sz="3200" b="1" dirty="0" smtClean="0"/>
              <a:t>ГНІЙНО-ЗАПАЛЬНОГО ПРОЦЕСУ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284984"/>
            <a:ext cx="84249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uk-UA" sz="2800" b="1" u="sng" dirty="0"/>
              <a:t>Місцеві симптоми</a:t>
            </a:r>
            <a:r>
              <a:rPr lang="uk-UA" sz="2800" b="1" u="sng" dirty="0" smtClean="0"/>
              <a:t>:</a:t>
            </a:r>
          </a:p>
          <a:p>
            <a:endParaRPr lang="ru-RU" sz="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la-Latn" sz="2800" dirty="0" smtClean="0">
                <a:solidFill>
                  <a:srgbClr val="FF0000"/>
                </a:solidFill>
              </a:rPr>
              <a:t>rubor</a:t>
            </a:r>
            <a:r>
              <a:rPr lang="la-Latn" sz="2800" dirty="0" smtClean="0"/>
              <a:t> </a:t>
            </a:r>
            <a:r>
              <a:rPr lang="uk-UA" sz="2800" dirty="0"/>
              <a:t>– почервоніння, </a:t>
            </a: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la-Latn" sz="2800" dirty="0">
                <a:solidFill>
                  <a:srgbClr val="FF0000"/>
                </a:solidFill>
              </a:rPr>
              <a:t>саlог</a:t>
            </a:r>
            <a:r>
              <a:rPr lang="la-Latn" sz="2800" dirty="0"/>
              <a:t> </a:t>
            </a:r>
            <a:r>
              <a:rPr lang="uk-UA" sz="2800" dirty="0"/>
              <a:t>– місцеве </a:t>
            </a:r>
            <a:r>
              <a:rPr lang="uk-UA" sz="2800" dirty="0" smtClean="0"/>
              <a:t>підвищення температури</a:t>
            </a:r>
            <a:r>
              <a:rPr lang="uk-UA" sz="2800" dirty="0"/>
              <a:t>, </a:t>
            </a:r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la-Latn" sz="2800" dirty="0">
                <a:solidFill>
                  <a:srgbClr val="FF0000"/>
                </a:solidFill>
              </a:rPr>
              <a:t>dolor</a:t>
            </a:r>
            <a:r>
              <a:rPr lang="la-Latn" sz="2800" dirty="0"/>
              <a:t> </a:t>
            </a:r>
            <a:r>
              <a:rPr lang="uk-UA" sz="2800" dirty="0"/>
              <a:t>– біль, </a:t>
            </a:r>
            <a:endParaRPr lang="uk-UA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umor </a:t>
            </a:r>
            <a:r>
              <a:rPr lang="en-US" sz="2800" dirty="0" smtClean="0"/>
              <a:t>- </a:t>
            </a:r>
            <a:r>
              <a:rPr lang="uk-UA" sz="2800" dirty="0" smtClean="0"/>
              <a:t>набряк</a:t>
            </a:r>
            <a:endParaRPr lang="ru-RU" sz="2800" dirty="0">
              <a:solidFill>
                <a:srgbClr val="FF0000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err="1">
                <a:solidFill>
                  <a:srgbClr val="FF0000"/>
                </a:solidFill>
              </a:rPr>
              <a:t>functio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laesa</a:t>
            </a:r>
            <a:r>
              <a:rPr lang="ru-RU" sz="2800" dirty="0"/>
              <a:t> </a:t>
            </a:r>
            <a:r>
              <a:rPr lang="uk-UA" sz="2800" dirty="0"/>
              <a:t>– порушення функції.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697906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solidFill>
                  <a:srgbClr val="FF0000"/>
                </a:solidFill>
              </a:rPr>
              <a:t>	На </a:t>
            </a:r>
            <a:r>
              <a:rPr lang="uk-UA" sz="2400" dirty="0">
                <a:solidFill>
                  <a:srgbClr val="FF0000"/>
                </a:solidFill>
              </a:rPr>
              <a:t>жаль, </a:t>
            </a:r>
            <a:r>
              <a:rPr lang="uk-UA" sz="2400" dirty="0" err="1">
                <a:solidFill>
                  <a:srgbClr val="FF0000"/>
                </a:solidFill>
              </a:rPr>
              <a:t>патогномонічних</a:t>
            </a:r>
            <a:r>
              <a:rPr lang="uk-UA" sz="2400" dirty="0">
                <a:solidFill>
                  <a:srgbClr val="FF0000"/>
                </a:solidFill>
              </a:rPr>
              <a:t> симптомів у клінічній картині хірургічної інфекції немає. </a:t>
            </a:r>
            <a:r>
              <a:rPr lang="uk-UA" sz="2400" u="sng" dirty="0" smtClean="0">
                <a:solidFill>
                  <a:srgbClr val="FF0000"/>
                </a:solidFill>
              </a:rPr>
              <a:t>Діагноз базується </a:t>
            </a:r>
            <a:r>
              <a:rPr lang="uk-UA" sz="2400" u="sng" dirty="0">
                <a:solidFill>
                  <a:srgbClr val="FF0000"/>
                </a:solidFill>
              </a:rPr>
              <a:t>на комплексній оцінці клінічних і лабораторних </a:t>
            </a:r>
            <a:r>
              <a:rPr lang="uk-UA" sz="2400" u="sng" dirty="0" smtClean="0">
                <a:solidFill>
                  <a:srgbClr val="FF0000"/>
                </a:solidFill>
              </a:rPr>
              <a:t>даних</a:t>
            </a:r>
            <a:r>
              <a:rPr lang="uk-UA" sz="2400" dirty="0" smtClean="0">
                <a:solidFill>
                  <a:srgbClr val="FF0000"/>
                </a:solidFill>
              </a:rPr>
              <a:t>!!!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1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3381" y="764704"/>
            <a:ext cx="849694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itchFamily="2" charset="2"/>
              <a:buChar char="q"/>
            </a:pPr>
            <a:r>
              <a:rPr lang="uk-UA" sz="3600" b="1" u="sng" dirty="0" smtClean="0"/>
              <a:t>Загальні симптоми</a:t>
            </a:r>
          </a:p>
          <a:p>
            <a:pPr algn="ctr"/>
            <a:r>
              <a:rPr lang="uk-UA" sz="3600" i="1" dirty="0" smtClean="0">
                <a:solidFill>
                  <a:srgbClr val="FF0000"/>
                </a:solidFill>
              </a:rPr>
              <a:t>(інтоксикаційний синдром):</a:t>
            </a:r>
          </a:p>
          <a:p>
            <a:pPr algn="ctr"/>
            <a:endParaRPr lang="uk-UA" sz="8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uk-UA" sz="2800" b="1" dirty="0" smtClean="0"/>
              <a:t>Загальна слабкість, головний біль,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sz="2800" b="1" dirty="0" smtClean="0"/>
              <a:t>Підвищення температури тіла,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800" b="1" dirty="0" smtClean="0"/>
              <a:t>Зміни в лабораторних аналізах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i="1" dirty="0" err="1" smtClean="0"/>
              <a:t>заг.ан.крові</a:t>
            </a:r>
            <a:r>
              <a:rPr lang="uk-UA" sz="2800" dirty="0" smtClean="0"/>
              <a:t> – </a:t>
            </a:r>
            <a:r>
              <a:rPr lang="uk-UA" sz="2800" dirty="0" err="1" smtClean="0"/>
              <a:t>нейтрофільний</a:t>
            </a:r>
            <a:r>
              <a:rPr lang="uk-UA" sz="2800" dirty="0" smtClean="0"/>
              <a:t> лейкоцитоз із зсувом формули вліво, підвищення ШОЕ;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800" i="1" dirty="0" smtClean="0"/>
              <a:t>б/х крові: </a:t>
            </a:r>
            <a:r>
              <a:rPr lang="uk-UA" sz="2800" dirty="0" err="1" smtClean="0"/>
              <a:t>диспротеінемія</a:t>
            </a:r>
            <a:r>
              <a:rPr lang="uk-UA" sz="2800" dirty="0" smtClean="0"/>
              <a:t>, </a:t>
            </a:r>
            <a:r>
              <a:rPr lang="uk-UA" sz="2800" dirty="0" err="1" smtClean="0"/>
              <a:t>гіпергамаглобулінемія</a:t>
            </a:r>
            <a:r>
              <a:rPr lang="uk-UA" sz="2800" dirty="0" smtClean="0"/>
              <a:t>) та ін.</a:t>
            </a:r>
          </a:p>
          <a:p>
            <a:r>
              <a:rPr lang="uk-UA" sz="2800" dirty="0" smtClean="0"/>
              <a:t>	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6961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9687" y="620688"/>
            <a:ext cx="803434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000" b="1" dirty="0" smtClean="0"/>
              <a:t>ЗАГАЛЬНІ ПРИНЦИПИ ЛІКУВАННЯ ГОСТРОЇ ГНІЙНОЇ ІНФЕКЦІЇ</a:t>
            </a:r>
          </a:p>
          <a:p>
            <a:pPr algn="ctr"/>
            <a:endParaRPr lang="ru-RU" sz="800" dirty="0" smtClean="0"/>
          </a:p>
          <a:p>
            <a:pPr algn="just"/>
            <a:r>
              <a:rPr lang="uk-UA" sz="3200" dirty="0" smtClean="0"/>
              <a:t>	</a:t>
            </a:r>
            <a:r>
              <a:rPr lang="uk-UA" sz="3200" dirty="0" smtClean="0">
                <a:solidFill>
                  <a:srgbClr val="FF0000"/>
                </a:solidFill>
              </a:rPr>
              <a:t>Лікувальна </a:t>
            </a:r>
            <a:r>
              <a:rPr lang="uk-UA" sz="3200" dirty="0">
                <a:solidFill>
                  <a:srgbClr val="FF0000"/>
                </a:solidFill>
              </a:rPr>
              <a:t>програма </a:t>
            </a:r>
            <a:r>
              <a:rPr lang="uk-UA" sz="3200" dirty="0" smtClean="0">
                <a:solidFill>
                  <a:srgbClr val="FF0000"/>
                </a:solidFill>
              </a:rPr>
              <a:t>повинна </a:t>
            </a:r>
            <a:r>
              <a:rPr lang="uk-UA" sz="3200" dirty="0">
                <a:solidFill>
                  <a:srgbClr val="FF0000"/>
                </a:solidFill>
              </a:rPr>
              <a:t>враховувати три основні принципи</a:t>
            </a:r>
            <a:r>
              <a:rPr lang="uk-UA" sz="32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endParaRPr lang="ru-RU" sz="1600" dirty="0">
              <a:solidFill>
                <a:srgbClr val="FF0000"/>
              </a:solidFill>
            </a:endParaRPr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200" dirty="0"/>
              <a:t>лікування </a:t>
            </a:r>
            <a:r>
              <a:rPr lang="uk-UA" sz="3200" dirty="0" smtClean="0"/>
              <a:t>у </a:t>
            </a:r>
            <a:r>
              <a:rPr lang="uk-UA" sz="3200" dirty="0"/>
              <a:t>відповідності до фази </a:t>
            </a:r>
            <a:r>
              <a:rPr lang="uk-UA" sz="3200" dirty="0" smtClean="0"/>
              <a:t>запалення;</a:t>
            </a:r>
            <a:endParaRPr lang="ru-RU" sz="32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200" dirty="0" err="1" smtClean="0"/>
              <a:t>приоритетним</a:t>
            </a:r>
            <a:r>
              <a:rPr lang="uk-UA" sz="3200" dirty="0" smtClean="0"/>
              <a:t> </a:t>
            </a:r>
            <a:r>
              <a:rPr lang="uk-UA" sz="3200" dirty="0"/>
              <a:t>є хірургічне </a:t>
            </a:r>
            <a:r>
              <a:rPr lang="uk-UA" sz="3200" dirty="0" smtClean="0"/>
              <a:t>втручання;</a:t>
            </a:r>
            <a:endParaRPr lang="ru-RU" sz="32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200" dirty="0" smtClean="0"/>
              <a:t>лікування </a:t>
            </a:r>
            <a:r>
              <a:rPr lang="uk-UA" sz="3200" dirty="0"/>
              <a:t>повинне бути </a:t>
            </a:r>
            <a:r>
              <a:rPr lang="uk-UA" sz="3200" dirty="0" smtClean="0"/>
              <a:t>комплексним.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077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4203" y="692696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КОНСЕРВАТИВНЕ ЛІКУВАННЯ ГНІЙНО-ЗАПАЛЬНОГО ПРОЦЕСУ </a:t>
            </a:r>
          </a:p>
          <a:p>
            <a:pPr algn="ctr"/>
            <a:endParaRPr lang="uk-UA" sz="1000" b="1" dirty="0"/>
          </a:p>
          <a:p>
            <a:pPr algn="ctr"/>
            <a:r>
              <a:rPr lang="uk-UA" sz="2800" dirty="0">
                <a:solidFill>
                  <a:srgbClr val="FF0000"/>
                </a:solidFill>
              </a:rPr>
              <a:t>З</a:t>
            </a:r>
            <a:r>
              <a:rPr lang="uk-UA" sz="2800" dirty="0" smtClean="0">
                <a:solidFill>
                  <a:srgbClr val="FF0000"/>
                </a:solidFill>
              </a:rPr>
              <a:t>астосовується </a:t>
            </a:r>
            <a:r>
              <a:rPr lang="uk-UA" sz="2800" dirty="0">
                <a:solidFill>
                  <a:srgbClr val="FF0000"/>
                </a:solidFill>
              </a:rPr>
              <a:t>лише на початковій стадії (фаза запального інфільтрату, серозного запалення</a:t>
            </a:r>
            <a:r>
              <a:rPr lang="uk-UA" sz="2800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uk-UA" sz="1000" dirty="0" smtClean="0">
              <a:solidFill>
                <a:srgbClr val="FF0000"/>
              </a:solidFill>
            </a:endParaRPr>
          </a:p>
          <a:p>
            <a:pPr algn="just"/>
            <a:r>
              <a:rPr lang="uk-UA" sz="3200" dirty="0" smtClean="0"/>
              <a:t>	Його </a:t>
            </a:r>
            <a:r>
              <a:rPr lang="uk-UA" sz="3200" dirty="0"/>
              <a:t>метою є зворотній розвиток запального процесу, запобігання подальшої деструкції </a:t>
            </a:r>
            <a:r>
              <a:rPr lang="uk-UA" sz="3200" dirty="0" smtClean="0"/>
              <a:t>тканин.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0856" y="476672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КОНСЕРВАТИВНІ ЗАХОДИ ВКЛЮЧАЮТЬ:</a:t>
            </a:r>
          </a:p>
          <a:p>
            <a:pPr algn="ctr"/>
            <a:endParaRPr lang="ru-RU" sz="1600" dirty="0" smtClean="0"/>
          </a:p>
          <a:p>
            <a:pPr marL="285750" lvl="0" indent="-285750">
              <a:buFont typeface="Wingdings" pitchFamily="2" charset="2"/>
              <a:buChar char="q"/>
            </a:pPr>
            <a:r>
              <a:rPr lang="uk-UA" sz="3200" dirty="0" smtClean="0"/>
              <a:t>створення </a:t>
            </a:r>
            <a:r>
              <a:rPr lang="uk-UA" sz="3200" dirty="0"/>
              <a:t>функціонального спокою ураженого органу (іммобілізація, зменшення навантаження</a:t>
            </a:r>
            <a:r>
              <a:rPr lang="uk-UA" sz="3200" dirty="0" smtClean="0"/>
              <a:t>);</a:t>
            </a:r>
          </a:p>
          <a:p>
            <a:pPr lvl="0"/>
            <a:endParaRPr lang="ru-RU" sz="1000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uk-UA" sz="3200" dirty="0" smtClean="0"/>
              <a:t>призначення </a:t>
            </a:r>
            <a:r>
              <a:rPr lang="uk-UA" sz="3200" dirty="0"/>
              <a:t>ненаркотичних знеболюючих засобів; </a:t>
            </a:r>
            <a:endParaRPr lang="uk-UA" sz="3200" dirty="0" smtClean="0"/>
          </a:p>
          <a:p>
            <a:pPr lvl="0"/>
            <a:endParaRPr lang="uk-UA" sz="1000" dirty="0" smtClean="0"/>
          </a:p>
          <a:p>
            <a:pPr marL="285750" lvl="0" indent="-285750">
              <a:buFont typeface="Wingdings" pitchFamily="2" charset="2"/>
              <a:buChar char="q"/>
            </a:pPr>
            <a:r>
              <a:rPr lang="uk-UA" sz="3200" dirty="0" smtClean="0"/>
              <a:t>новокаїнові </a:t>
            </a:r>
            <a:r>
              <a:rPr lang="uk-UA" sz="3200" dirty="0"/>
              <a:t>блокади з </a:t>
            </a:r>
            <a:r>
              <a:rPr lang="uk-UA" sz="3200" dirty="0" smtClean="0"/>
              <a:t>антибіотиками;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0483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034" y="90872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uk-UA" sz="3200" b="1" dirty="0"/>
              <a:t>компреси</a:t>
            </a:r>
            <a:r>
              <a:rPr lang="uk-UA" sz="3200" dirty="0"/>
              <a:t> (етанол, розчин </a:t>
            </a:r>
            <a:r>
              <a:rPr lang="uk-UA" sz="3200" dirty="0" err="1"/>
              <a:t>димексиду</a:t>
            </a:r>
            <a:r>
              <a:rPr lang="uk-UA" sz="3200" dirty="0"/>
              <a:t> з </a:t>
            </a:r>
            <a:r>
              <a:rPr lang="uk-UA" sz="3200" dirty="0" smtClean="0"/>
              <a:t>протизапальними, антибактеріальними </a:t>
            </a:r>
            <a:r>
              <a:rPr lang="uk-UA" sz="3200" dirty="0"/>
              <a:t>і знеболюючими засобами</a:t>
            </a:r>
            <a:r>
              <a:rPr lang="uk-UA" sz="3200" dirty="0" smtClean="0"/>
              <a:t>);</a:t>
            </a:r>
          </a:p>
          <a:p>
            <a:pPr lvl="0"/>
            <a:endParaRPr lang="ru-RU" sz="1000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uk-UA" sz="3200" b="1" dirty="0"/>
              <a:t>фізіотерапевтичні процедури </a:t>
            </a:r>
            <a:r>
              <a:rPr lang="uk-UA" sz="3200" dirty="0"/>
              <a:t>(УФО ділянки запалення, лазерне опромінення, мікрохвильова і УЗ терапія, електрофорез антибіотиків</a:t>
            </a:r>
            <a:r>
              <a:rPr lang="uk-UA" sz="3200" dirty="0" smtClean="0"/>
              <a:t>);</a:t>
            </a:r>
          </a:p>
          <a:p>
            <a:pPr lvl="0"/>
            <a:endParaRPr lang="ru-RU" sz="1000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uk-UA" sz="3200" b="1" dirty="0" err="1"/>
              <a:t>антибіотикотерапія</a:t>
            </a:r>
            <a:r>
              <a:rPr lang="uk-UA" sz="3200" dirty="0"/>
              <a:t> (за показами).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3816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44408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ОСНОВНИМИ ЕТАПАМИ МІСЦЕВОГО ЛІКУВАННЯ Є:</a:t>
            </a:r>
          </a:p>
          <a:p>
            <a:pPr algn="ctr"/>
            <a:endParaRPr lang="ru-RU" sz="1000" dirty="0" smtClean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200" dirty="0" smtClean="0"/>
              <a:t>хірургічна </a:t>
            </a:r>
            <a:r>
              <a:rPr lang="uk-UA" sz="3200" dirty="0"/>
              <a:t>обробка (розкриття) гнійного </a:t>
            </a:r>
            <a:r>
              <a:rPr lang="uk-UA" sz="3200" dirty="0" smtClean="0"/>
              <a:t>осередку;</a:t>
            </a:r>
          </a:p>
          <a:p>
            <a:pPr lvl="0"/>
            <a:endParaRPr lang="ru-RU" sz="12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200" dirty="0" smtClean="0"/>
              <a:t>адекватне дренування;</a:t>
            </a:r>
          </a:p>
          <a:p>
            <a:pPr lvl="0"/>
            <a:endParaRPr lang="ru-RU" sz="12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200" dirty="0" smtClean="0"/>
              <a:t>місцевий </a:t>
            </a:r>
            <a:r>
              <a:rPr lang="uk-UA" sz="3200" dirty="0"/>
              <a:t>антисептичний вплив на </a:t>
            </a:r>
            <a:r>
              <a:rPr lang="uk-UA" sz="3200" dirty="0" smtClean="0"/>
              <a:t>збудників;</a:t>
            </a:r>
          </a:p>
          <a:p>
            <a:pPr lvl="0"/>
            <a:endParaRPr lang="ru-RU" sz="12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200" dirty="0" smtClean="0"/>
              <a:t>іммобілізація </a:t>
            </a:r>
            <a:r>
              <a:rPr lang="uk-UA" sz="3200" dirty="0"/>
              <a:t>гнійного осередку.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3357" y="5301208"/>
            <a:ext cx="7956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/>
              <a:t>	</a:t>
            </a:r>
            <a:r>
              <a:rPr lang="uk-UA" sz="2400" b="1" dirty="0" smtClean="0">
                <a:solidFill>
                  <a:srgbClr val="FF0000"/>
                </a:solidFill>
              </a:rPr>
              <a:t>Хірургічне </a:t>
            </a:r>
            <a:r>
              <a:rPr lang="uk-UA" sz="2400" b="1" dirty="0">
                <a:solidFill>
                  <a:srgbClr val="FF0000"/>
                </a:solidFill>
              </a:rPr>
              <a:t>втручання є провідним у місцевому лікуванні хірургічної інфекції!!!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82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764704"/>
            <a:ext cx="84249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500" b="1" dirty="0" smtClean="0"/>
              <a:t>ТИПИ ХІРУРГІЧНИХ ВТРУЧАНЬ</a:t>
            </a:r>
          </a:p>
          <a:p>
            <a:pPr algn="ctr"/>
            <a:endParaRPr lang="ru-RU" sz="900" b="1" dirty="0" smtClean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600" dirty="0" smtClean="0"/>
              <a:t>розкриття </a:t>
            </a:r>
            <a:r>
              <a:rPr lang="uk-UA" sz="3600" dirty="0"/>
              <a:t>та дренування гнійного </a:t>
            </a:r>
            <a:r>
              <a:rPr lang="uk-UA" sz="3600" dirty="0" smtClean="0"/>
              <a:t>осередку;</a:t>
            </a:r>
            <a:endParaRPr lang="uk-UA" sz="800" dirty="0" smtClean="0"/>
          </a:p>
          <a:p>
            <a:pPr lvl="0"/>
            <a:endParaRPr lang="ru-RU" sz="8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600" dirty="0" smtClean="0"/>
              <a:t>розкриття </a:t>
            </a:r>
            <a:r>
              <a:rPr lang="uk-UA" sz="3600" dirty="0"/>
              <a:t>і хірургічна обробка гнійного </a:t>
            </a:r>
            <a:r>
              <a:rPr lang="uk-UA" sz="3600" dirty="0" smtClean="0"/>
              <a:t>осередку;</a:t>
            </a:r>
          </a:p>
          <a:p>
            <a:pPr lvl="0"/>
            <a:endParaRPr lang="ru-RU" sz="1000" dirty="0"/>
          </a:p>
          <a:p>
            <a:pPr marL="457200" lvl="0" indent="-457200">
              <a:buFont typeface="Wingdings" pitchFamily="2" charset="2"/>
              <a:buChar char="q"/>
            </a:pPr>
            <a:r>
              <a:rPr lang="uk-UA" sz="3600" dirty="0" smtClean="0"/>
              <a:t>радикальне </a:t>
            </a:r>
            <a:r>
              <a:rPr lang="uk-UA" sz="3600" dirty="0"/>
              <a:t>висічення осередку в межах здорових тканин.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7" y="5171398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FF0000"/>
                </a:solidFill>
              </a:rPr>
              <a:t>Обов’язковою </a:t>
            </a:r>
            <a:r>
              <a:rPr lang="uk-UA" sz="2400" b="1" dirty="0">
                <a:solidFill>
                  <a:srgbClr val="FF0000"/>
                </a:solidFill>
              </a:rPr>
              <a:t>умовою лікування гнійно-запальних процесів є їх адекватне дренування</a:t>
            </a:r>
            <a:r>
              <a:rPr lang="uk-UA" sz="2400" b="1" dirty="0" smtClean="0">
                <a:solidFill>
                  <a:srgbClr val="FF0000"/>
                </a:solidFill>
              </a:rPr>
              <a:t>!!!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474149"/>
            <a:ext cx="7444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 smtClean="0">
                <a:solidFill>
                  <a:prstClr val="black"/>
                </a:solidFill>
              </a:rPr>
              <a:t>АКТУАЛЬНІСТЬ ПРОБЛЕМИ</a:t>
            </a:r>
            <a:endParaRPr lang="ru-RU" sz="3600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166843"/>
            <a:ext cx="770485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solidFill>
                  <a:prstClr val="black"/>
                </a:solidFill>
              </a:rPr>
              <a:t>На сьогоднішній </a:t>
            </a:r>
            <a:r>
              <a:rPr lang="uk-UA" sz="2400" dirty="0" smtClean="0">
                <a:solidFill>
                  <a:prstClr val="black"/>
                </a:solidFill>
              </a:rPr>
              <a:t>день: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FF0000"/>
                </a:solidFill>
              </a:rPr>
              <a:t>35-40</a:t>
            </a:r>
            <a:r>
              <a:rPr lang="uk-UA" sz="2400" dirty="0">
                <a:solidFill>
                  <a:srgbClr val="FF0000"/>
                </a:solidFill>
              </a:rPr>
              <a:t>% </a:t>
            </a:r>
            <a:r>
              <a:rPr lang="uk-UA" sz="2400" dirty="0">
                <a:solidFill>
                  <a:prstClr val="black"/>
                </a:solidFill>
              </a:rPr>
              <a:t>хворих хірургічних стаціонарів складають пацієнти з гнійно-запальними </a:t>
            </a:r>
            <a:r>
              <a:rPr lang="uk-UA" sz="2400" dirty="0" smtClean="0">
                <a:solidFill>
                  <a:prstClr val="black"/>
                </a:solidFill>
              </a:rPr>
              <a:t>захворюваннями</a:t>
            </a:r>
            <a:endParaRPr lang="uk-UA" sz="800" dirty="0" smtClean="0">
              <a:solidFill>
                <a:prstClr val="black"/>
              </a:solidFill>
            </a:endParaRPr>
          </a:p>
          <a:p>
            <a:pPr algn="just"/>
            <a:endParaRPr lang="uk-UA" sz="8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FF0000"/>
                </a:solidFill>
              </a:rPr>
              <a:t>У 30% </a:t>
            </a:r>
            <a:r>
              <a:rPr lang="uk-UA" sz="2400" dirty="0" smtClean="0">
                <a:solidFill>
                  <a:prstClr val="black"/>
                </a:solidFill>
              </a:rPr>
              <a:t>хворих  - розвиваються післяопераційні </a:t>
            </a:r>
            <a:r>
              <a:rPr lang="uk-UA" sz="2400" dirty="0">
                <a:solidFill>
                  <a:prstClr val="black"/>
                </a:solidFill>
              </a:rPr>
              <a:t>інфекційні ускладнення </a:t>
            </a:r>
            <a:endParaRPr lang="uk-UA" sz="2400" dirty="0" smtClean="0">
              <a:solidFill>
                <a:prstClr val="black"/>
              </a:solidFill>
            </a:endParaRPr>
          </a:p>
          <a:p>
            <a:pPr algn="just"/>
            <a:endParaRPr lang="uk-UA" sz="800" dirty="0" smtClean="0">
              <a:solidFill>
                <a:prstClr val="black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uk-UA" sz="2400" dirty="0" smtClean="0">
                <a:solidFill>
                  <a:srgbClr val="FF0000"/>
                </a:solidFill>
              </a:rPr>
              <a:t>42-60% </a:t>
            </a:r>
            <a:r>
              <a:rPr lang="uk-UA" sz="2400" dirty="0" smtClean="0">
                <a:solidFill>
                  <a:prstClr val="black"/>
                </a:solidFill>
              </a:rPr>
              <a:t>- смертність від інфекційних хірургічних ускладнень</a:t>
            </a:r>
            <a:endParaRPr lang="uk-UA" sz="2400" dirty="0">
              <a:solidFill>
                <a:prstClr val="black"/>
              </a:solidFill>
            </a:endParaRPr>
          </a:p>
          <a:p>
            <a:pPr algn="just"/>
            <a:r>
              <a:rPr lang="uk-UA" sz="2400" dirty="0" smtClean="0">
                <a:solidFill>
                  <a:prstClr val="black"/>
                </a:solidFill>
              </a:rPr>
              <a:t>	</a:t>
            </a:r>
          </a:p>
          <a:p>
            <a:pPr algn="just"/>
            <a:r>
              <a:rPr lang="uk-UA" sz="2400" dirty="0">
                <a:solidFill>
                  <a:prstClr val="black"/>
                </a:solidFill>
              </a:rPr>
              <a:t>	</a:t>
            </a:r>
            <a:r>
              <a:rPr lang="uk-UA" sz="2400" dirty="0" smtClean="0">
                <a:solidFill>
                  <a:prstClr val="black"/>
                </a:solidFill>
              </a:rPr>
              <a:t>Ці </a:t>
            </a:r>
            <a:r>
              <a:rPr lang="uk-UA" sz="2400" dirty="0">
                <a:solidFill>
                  <a:prstClr val="black"/>
                </a:solidFill>
              </a:rPr>
              <a:t>вражаючі цифри переконливо свідчать про актуальність і невирішеність проблеми гнійної інфекції в хірургії, яка має ще й велике соціальне значення.</a:t>
            </a:r>
            <a:endParaRPr lang="ru-RU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0891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 smtClean="0"/>
              <a:t>ЗАГАЛЬНЕ ЛІКУВАННЯ ХІРУРГІЧНОЇ ІНФЕКЦІЇ</a:t>
            </a:r>
          </a:p>
          <a:p>
            <a:pPr algn="ctr"/>
            <a:endParaRPr lang="ru-RU" sz="1000" b="1" dirty="0" smtClean="0"/>
          </a:p>
          <a:p>
            <a:pPr marL="571500" lvl="0" indent="-571500">
              <a:buFont typeface="Wingdings" pitchFamily="2" charset="2"/>
              <a:buChar char="q"/>
            </a:pPr>
            <a:r>
              <a:rPr lang="uk-UA" sz="3600" dirty="0" smtClean="0"/>
              <a:t>антибактеріальна терапія;</a:t>
            </a:r>
          </a:p>
          <a:p>
            <a:pPr lvl="0"/>
            <a:endParaRPr lang="ru-RU" sz="1200" dirty="0"/>
          </a:p>
          <a:p>
            <a:pPr marL="571500" lvl="0" indent="-571500">
              <a:buFont typeface="Wingdings" pitchFamily="2" charset="2"/>
              <a:buChar char="q"/>
            </a:pPr>
            <a:r>
              <a:rPr lang="uk-UA" sz="3600" dirty="0" err="1" smtClean="0"/>
              <a:t>дезінтоксикаційна</a:t>
            </a:r>
            <a:r>
              <a:rPr lang="uk-UA" sz="3600" dirty="0" smtClean="0"/>
              <a:t> терапія;</a:t>
            </a:r>
          </a:p>
          <a:p>
            <a:pPr lvl="0"/>
            <a:endParaRPr lang="ru-RU" sz="1200" dirty="0"/>
          </a:p>
          <a:p>
            <a:pPr marL="571500" lvl="0" indent="-571500">
              <a:buFont typeface="Wingdings" pitchFamily="2" charset="2"/>
              <a:buChar char="q"/>
            </a:pPr>
            <a:r>
              <a:rPr lang="uk-UA" sz="3600" dirty="0" err="1" smtClean="0"/>
              <a:t>імунокорекція</a:t>
            </a:r>
            <a:r>
              <a:rPr lang="uk-UA" sz="3600" dirty="0" smtClean="0"/>
              <a:t>;</a:t>
            </a:r>
          </a:p>
          <a:p>
            <a:pPr lvl="0"/>
            <a:endParaRPr lang="ru-RU" sz="1200" dirty="0"/>
          </a:p>
          <a:p>
            <a:pPr marL="571500" lvl="0" indent="-571500">
              <a:buFont typeface="Wingdings" pitchFamily="2" charset="2"/>
              <a:buChar char="q"/>
            </a:pPr>
            <a:r>
              <a:rPr lang="uk-UA" sz="3600" dirty="0" smtClean="0"/>
              <a:t>симптоматичне лікування;</a:t>
            </a:r>
          </a:p>
          <a:p>
            <a:pPr lvl="0"/>
            <a:endParaRPr lang="ru-RU" sz="1200" dirty="0"/>
          </a:p>
          <a:p>
            <a:pPr marL="571500" lvl="0" indent="-571500">
              <a:buFont typeface="Wingdings" pitchFamily="2" charset="2"/>
              <a:buChar char="q"/>
            </a:pPr>
            <a:r>
              <a:rPr lang="uk-UA" sz="3600" dirty="0" err="1" smtClean="0"/>
              <a:t>загальнозміцнююча</a:t>
            </a:r>
            <a:r>
              <a:rPr lang="uk-UA" sz="3600" dirty="0" smtClean="0"/>
              <a:t> </a:t>
            </a:r>
            <a:r>
              <a:rPr lang="uk-UA" sz="3600" dirty="0"/>
              <a:t>терапія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386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8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uk-UA" sz="8000" dirty="0" smtClean="0">
                <a:solidFill>
                  <a:srgbClr val="FF0000"/>
                </a:solidFill>
              </a:rPr>
              <a:t>Дякую за увагу!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08720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3600" b="1" dirty="0" smtClean="0">
                <a:solidFill>
                  <a:srgbClr val="FF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Хірургічна інфекція</a:t>
            </a:r>
            <a:r>
              <a:rPr lang="uk-UA" sz="36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 – </a:t>
            </a:r>
            <a:r>
              <a:rPr lang="uk-UA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це група захворювань, що виникають внаслідок проникнення та розмноження патогенних мікроорганізмів у макроорганізмі, характерною особливістю яких є формування місцевого вогнища запалення та загальної специфічної реакції організму на збудник, а у процесі лікування яких може виникнути необхідність оперативного втручання.</a:t>
            </a:r>
            <a:endParaRPr lang="ru-RU" sz="3200" dirty="0">
              <a:effectLst/>
              <a:latin typeface="Arial" pitchFamily="34" charset="0"/>
              <a:ea typeface="Times New Roman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7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1268760"/>
            <a:ext cx="38884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Термін</a:t>
            </a:r>
            <a:r>
              <a:rPr lang="ru-RU" sz="2800" dirty="0" smtClean="0"/>
              <a:t> „</a:t>
            </a:r>
            <a:r>
              <a:rPr lang="ru-RU" sz="2800" dirty="0" err="1" smtClean="0"/>
              <a:t>інфекція</a:t>
            </a:r>
            <a:r>
              <a:rPr lang="ru-RU" sz="2800" dirty="0" smtClean="0"/>
              <a:t>” </a:t>
            </a:r>
            <a:r>
              <a:rPr lang="ru-RU" sz="2800" dirty="0" smtClean="0">
                <a:solidFill>
                  <a:srgbClr val="FF0000"/>
                </a:solidFill>
              </a:rPr>
              <a:t>(</a:t>
            </a:r>
            <a:r>
              <a:rPr lang="ru-RU" sz="2800" dirty="0" err="1" smtClean="0">
                <a:solidFill>
                  <a:srgbClr val="FF0000"/>
                </a:solidFill>
              </a:rPr>
              <a:t>від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латинського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infectio</a:t>
            </a:r>
            <a:r>
              <a:rPr lang="ru-RU" sz="2800" dirty="0" smtClean="0">
                <a:solidFill>
                  <a:srgbClr val="FF0000"/>
                </a:solidFill>
              </a:rPr>
              <a:t> – зараза, </a:t>
            </a:r>
            <a:r>
              <a:rPr lang="ru-RU" sz="2800" dirty="0" err="1" smtClean="0">
                <a:solidFill>
                  <a:srgbClr val="FF0000"/>
                </a:solidFill>
              </a:rPr>
              <a:t>зараження</a:t>
            </a:r>
            <a:r>
              <a:rPr lang="ru-RU" sz="2800" dirty="0" smtClean="0">
                <a:solidFill>
                  <a:srgbClr val="FF0000"/>
                </a:solidFill>
              </a:rPr>
              <a:t>)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запропонований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відомим</a:t>
            </a:r>
            <a:r>
              <a:rPr lang="ru-RU" sz="2800" dirty="0" smtClean="0"/>
              <a:t> </a:t>
            </a:r>
            <a:r>
              <a:rPr lang="ru-RU" sz="2800" dirty="0" err="1" smtClean="0"/>
              <a:t>німецьким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лікарем</a:t>
            </a:r>
            <a:r>
              <a:rPr lang="ru-RU" sz="2800" dirty="0" smtClean="0"/>
              <a:t>-терапевтом </a:t>
            </a:r>
            <a:r>
              <a:rPr lang="ru-RU" sz="2800" dirty="0" err="1" smtClean="0"/>
              <a:t>Гуфеландом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4704"/>
            <a:ext cx="3158877" cy="4256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5085184"/>
            <a:ext cx="41745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err="1" smtClean="0"/>
              <a:t>Христов</a:t>
            </a:r>
            <a:r>
              <a:rPr lang="uk-UA" b="1" dirty="0" smtClean="0"/>
              <a:t> Вільгельм </a:t>
            </a:r>
            <a:r>
              <a:rPr lang="uk-UA" b="1" dirty="0" err="1" smtClean="0"/>
              <a:t>Гуфеланд</a:t>
            </a:r>
            <a:r>
              <a:rPr lang="uk-UA" b="1" dirty="0" smtClean="0"/>
              <a:t> </a:t>
            </a:r>
          </a:p>
          <a:p>
            <a:pPr algn="ctr"/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(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Christoph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Arial"/>
              </a:rPr>
              <a:t>-Wilhelm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Arial"/>
              </a:rPr>
              <a:t>Hufeland</a:t>
            </a:r>
            <a:r>
              <a:rPr lang="uk-UA" b="0" i="0" dirty="0" smtClean="0">
                <a:solidFill>
                  <a:srgbClr val="000000"/>
                </a:solidFill>
                <a:effectLst/>
                <a:latin typeface="Arial"/>
              </a:rPr>
              <a:t>)</a:t>
            </a:r>
            <a:endParaRPr lang="uk-UA" b="1" dirty="0" smtClean="0"/>
          </a:p>
          <a:p>
            <a:pPr algn="ctr"/>
            <a:r>
              <a:rPr lang="uk-UA" b="1" dirty="0" smtClean="0"/>
              <a:t>1762 – 1836</a:t>
            </a:r>
          </a:p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8799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0648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/>
              <a:t>	</a:t>
            </a:r>
            <a:r>
              <a:rPr lang="uk-UA" sz="3200" b="1" dirty="0" smtClean="0">
                <a:solidFill>
                  <a:srgbClr val="FF0000"/>
                </a:solidFill>
              </a:rPr>
              <a:t>Гнійна </a:t>
            </a:r>
            <a:r>
              <a:rPr lang="uk-UA" sz="3200" b="1" dirty="0">
                <a:solidFill>
                  <a:srgbClr val="FF0000"/>
                </a:solidFill>
              </a:rPr>
              <a:t>інфекція</a:t>
            </a:r>
            <a:r>
              <a:rPr lang="uk-UA" sz="3200" dirty="0">
                <a:solidFill>
                  <a:srgbClr val="FF0000"/>
                </a:solidFill>
              </a:rPr>
              <a:t> </a:t>
            </a:r>
            <a:r>
              <a:rPr lang="uk-UA" sz="3200" dirty="0"/>
              <a:t>– запальні процеси різноманітного характеру та локалізації, що характеризуються ексудацією, деструкцією та розплавленням тканини за активної участі мікроорганізмів, у результаті яких утворюється гній.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80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6328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solidFill>
                  <a:srgbClr val="FF0000"/>
                </a:solidFill>
              </a:rPr>
              <a:t>	Гній</a:t>
            </a:r>
            <a:r>
              <a:rPr lang="uk-UA" sz="3200" dirty="0" smtClean="0">
                <a:solidFill>
                  <a:srgbClr val="FF0000"/>
                </a:solidFill>
              </a:rPr>
              <a:t> </a:t>
            </a:r>
            <a:r>
              <a:rPr lang="uk-UA" sz="3200" dirty="0">
                <a:solidFill>
                  <a:srgbClr val="FF0000"/>
                </a:solidFill>
              </a:rPr>
              <a:t>(</a:t>
            </a:r>
            <a:r>
              <a:rPr lang="la-Latn" sz="3200" dirty="0">
                <a:solidFill>
                  <a:srgbClr val="FF0000"/>
                </a:solidFill>
              </a:rPr>
              <a:t>pus</a:t>
            </a:r>
            <a:r>
              <a:rPr lang="uk-UA" sz="3200" dirty="0">
                <a:solidFill>
                  <a:srgbClr val="FF0000"/>
                </a:solidFill>
              </a:rPr>
              <a:t>) </a:t>
            </a:r>
            <a:r>
              <a:rPr lang="uk-UA" sz="3200" dirty="0"/>
              <a:t>– ексудат, що вміщує білок, ферменти, продукти деструкції тканини, живі і мертві мікроби, живі і мертві лейкоцити (</a:t>
            </a:r>
            <a:r>
              <a:rPr lang="uk-UA" sz="3200" dirty="0" err="1"/>
              <a:t>фагоцитуючі</a:t>
            </a:r>
            <a:r>
              <a:rPr lang="uk-UA" sz="3200" dirty="0"/>
              <a:t> тільця</a:t>
            </a:r>
            <a:r>
              <a:rPr lang="uk-UA" sz="3200" dirty="0" smtClean="0"/>
              <a:t>)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01008"/>
            <a:ext cx="2736303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01008"/>
            <a:ext cx="2520280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1008"/>
            <a:ext cx="1951112" cy="2395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404664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КЛАСИФІКАЦІЯ </a:t>
            </a:r>
          </a:p>
          <a:p>
            <a:pPr algn="ctr"/>
            <a:r>
              <a:rPr lang="uk-UA" sz="3200" b="1" dirty="0" smtClean="0"/>
              <a:t>ХІРУРГІЧНОЇ ІНФЕКЦІЇ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12063" y="1628800"/>
            <a:ext cx="704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48653"/>
            <a:ext cx="6192688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prstClr val="black"/>
                </a:solidFill>
              </a:rPr>
              <a:t>ЗА ПОХОДЖЕННЯМ: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23928" y="2996952"/>
            <a:ext cx="475252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ПОЗАЛІКАРНЯНА (ВУЛИЧНА)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23928" y="4293096"/>
            <a:ext cx="475252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ВНУТРІШНЬОЛІКАРНЯНА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(ШПИТАЛЬНА)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16102" y="2563053"/>
            <a:ext cx="0" cy="89109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5" idx="1"/>
          </p:cNvCxnSpPr>
          <p:nvPr/>
        </p:nvCxnSpPr>
        <p:spPr>
          <a:xfrm>
            <a:off x="2216102" y="3454152"/>
            <a:ext cx="170782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16102" y="3454152"/>
            <a:ext cx="0" cy="1296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6" idx="1"/>
          </p:cNvCxnSpPr>
          <p:nvPr/>
        </p:nvCxnSpPr>
        <p:spPr>
          <a:xfrm>
            <a:off x="2216102" y="4750296"/>
            <a:ext cx="170782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2063" y="1628800"/>
            <a:ext cx="704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628800"/>
            <a:ext cx="7488832" cy="9342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prstClr val="black"/>
                </a:solidFill>
              </a:rPr>
              <a:t>ЗА ДЖЕРЕЛОМ ІНФІКУВАННЯ: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3023518"/>
            <a:ext cx="475252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ЕКЗОГЕННА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42917" y="4365104"/>
            <a:ext cx="4752528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ЕНДОГЕННА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216102" y="2563053"/>
            <a:ext cx="0" cy="89109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216102" y="3454152"/>
            <a:ext cx="14197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16102" y="3454152"/>
            <a:ext cx="0" cy="129614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216102" y="4750296"/>
            <a:ext cx="14197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83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12063" y="1628800"/>
            <a:ext cx="704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sz="2800" dirty="0" smtClean="0"/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32576"/>
            <a:ext cx="7704856" cy="9342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prstClr val="black"/>
                </a:solidFill>
              </a:rPr>
              <a:t>ЗА МІКРОБНОЮ ЕТІОЛОГІЄЮ: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88611" y="2276872"/>
            <a:ext cx="3988421" cy="4104455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</a:rPr>
              <a:t>НЕСПЕЦИФІЧНА</a:t>
            </a:r>
          </a:p>
          <a:p>
            <a:pPr algn="ctr"/>
            <a:endParaRPr lang="uk-UA" sz="8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tx1"/>
                </a:solidFill>
              </a:rPr>
              <a:t>Аеробна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>
                <a:solidFill>
                  <a:schemeClr val="tx1"/>
                </a:solidFill>
              </a:rPr>
              <a:t>с</a:t>
            </a:r>
            <a:r>
              <a:rPr lang="uk-UA" sz="2400" dirty="0" smtClean="0">
                <a:solidFill>
                  <a:schemeClr val="tx1"/>
                </a:solidFill>
              </a:rPr>
              <a:t>тафілококова,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>
                <a:solidFill>
                  <a:schemeClr val="tx1"/>
                </a:solidFill>
              </a:rPr>
              <a:t>с</a:t>
            </a:r>
            <a:r>
              <a:rPr lang="uk-UA" sz="2400" dirty="0" smtClean="0">
                <a:solidFill>
                  <a:schemeClr val="tx1"/>
                </a:solidFill>
              </a:rPr>
              <a:t>трептококова,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err="1">
                <a:solidFill>
                  <a:schemeClr val="tx1"/>
                </a:solidFill>
              </a:rPr>
              <a:t>к</a:t>
            </a:r>
            <a:r>
              <a:rPr lang="uk-UA" sz="2400" dirty="0" err="1" smtClean="0">
                <a:solidFill>
                  <a:schemeClr val="tx1"/>
                </a:solidFill>
              </a:rPr>
              <a:t>олібацилярна</a:t>
            </a:r>
            <a:r>
              <a:rPr lang="uk-UA" sz="2400" dirty="0" smtClean="0">
                <a:solidFill>
                  <a:schemeClr val="tx1"/>
                </a:solidFill>
              </a:rPr>
              <a:t> та ін. 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tx1"/>
                </a:solidFill>
              </a:rPr>
              <a:t>Анаеробна </a:t>
            </a:r>
            <a:r>
              <a:rPr lang="uk-UA" sz="2400" dirty="0">
                <a:solidFill>
                  <a:schemeClr val="tx1"/>
                </a:solidFill>
              </a:rPr>
              <a:t> </a:t>
            </a:r>
            <a:endParaRPr lang="uk-UA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err="1" smtClean="0">
                <a:solidFill>
                  <a:schemeClr val="tx1"/>
                </a:solidFill>
              </a:rPr>
              <a:t>клостридіальна</a:t>
            </a:r>
            <a:r>
              <a:rPr lang="uk-UA" sz="2400" dirty="0" smtClean="0">
                <a:solidFill>
                  <a:schemeClr val="tx1"/>
                </a:solidFill>
              </a:rPr>
              <a:t>,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uk-UA" sz="2400" dirty="0" err="1" smtClean="0">
                <a:solidFill>
                  <a:schemeClr val="tx1"/>
                </a:solidFill>
              </a:rPr>
              <a:t>неклостридіальна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tx1"/>
                </a:solidFill>
              </a:rPr>
              <a:t>Грибкова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uk-UA" sz="2400" b="1" dirty="0" smtClean="0">
                <a:solidFill>
                  <a:schemeClr val="tx1"/>
                </a:solidFill>
              </a:rPr>
              <a:t>Змішана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2276872"/>
            <a:ext cx="2707187" cy="4032448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u="sng" dirty="0" smtClean="0">
                <a:solidFill>
                  <a:schemeClr val="tx1"/>
                </a:solidFill>
              </a:rPr>
              <a:t>СПЕЦИФІЧНА</a:t>
            </a:r>
          </a:p>
          <a:p>
            <a:pPr marL="342900" indent="-342900" algn="ctr">
              <a:buFont typeface="Arial" pitchFamily="34" charset="0"/>
              <a:buChar char="•"/>
            </a:pPr>
            <a:endParaRPr lang="uk-UA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tx1"/>
                </a:solidFill>
              </a:rPr>
              <a:t>туберкульоз</a:t>
            </a:r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tx1"/>
                </a:solidFill>
              </a:rPr>
              <a:t>сифіліс</a:t>
            </a:r>
            <a:r>
              <a:rPr lang="uk-UA" sz="2400" dirty="0">
                <a:solidFill>
                  <a:schemeClr val="tx1"/>
                </a:solidFill>
              </a:rPr>
              <a:t>, </a:t>
            </a:r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tx1"/>
                </a:solidFill>
              </a:rPr>
              <a:t>актиномікоз,</a:t>
            </a:r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tx1"/>
                </a:solidFill>
              </a:rPr>
              <a:t>правець</a:t>
            </a:r>
            <a:r>
              <a:rPr lang="uk-UA" sz="2400" dirty="0">
                <a:solidFill>
                  <a:schemeClr val="tx1"/>
                </a:solidFill>
              </a:rPr>
              <a:t>, </a:t>
            </a:r>
            <a:endParaRPr lang="ru-RU" sz="2400" dirty="0">
              <a:solidFill>
                <a:schemeClr val="tx1"/>
              </a:solidFill>
            </a:endParaRPr>
          </a:p>
          <a:p>
            <a:pPr marL="342900" lvl="0" indent="-342900">
              <a:buFont typeface="Wingdings" pitchFamily="2" charset="2"/>
              <a:buChar char="q"/>
            </a:pPr>
            <a:r>
              <a:rPr lang="uk-UA" sz="2400" dirty="0" smtClean="0">
                <a:solidFill>
                  <a:schemeClr val="tx1"/>
                </a:solidFill>
              </a:rPr>
              <a:t>сибірка </a:t>
            </a:r>
            <a:r>
              <a:rPr lang="uk-UA" sz="2400" dirty="0">
                <a:solidFill>
                  <a:schemeClr val="tx1"/>
                </a:solidFill>
              </a:rPr>
              <a:t>та ін.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6948264" y="1844824"/>
            <a:ext cx="0" cy="43204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555776" y="1844824"/>
            <a:ext cx="0" cy="432048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1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1525</TotalTime>
  <Words>489</Words>
  <Application>Microsoft Office PowerPoint</Application>
  <PresentationFormat>Экран (4:3)</PresentationFormat>
  <Paragraphs>146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Tahoma</vt:lpstr>
      <vt:lpstr>Times New Roman</vt:lpstr>
      <vt:lpstr>Verdana</vt:lpstr>
      <vt:lpstr>Wingdings</vt:lpstr>
      <vt:lpstr>Wingdings 2</vt:lpstr>
      <vt:lpstr>Аспект</vt:lpstr>
      <vt:lpstr>ВИЩИЙ ДЕРЖАВНИЙ НАВЧАЛЬНИЙ ЗАКЛАД УКРАЇНИ “УКРАЇНСЬКА МЕДИЧНА СТОМАТОЛОГІЧНА АКАДЕМІЯ” КАФЕДРА ЗАГАЛЬНОЇ ХІРУРГІЇ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ВИЩИЙ ДЕРЖАВНИЙ НАВЧАЛЬНИЙ ЗАКЛАД УКРАЇНИ “УКРАЇНСЬКА МЕДИЧНА СТОМАТОЛОГІЧНА АКАДЕМІЯ” КАФЕДРА ЗАГАЛЬНОЇ ХІРУРГІЇ</dc:title>
  <dc:creator>Коля</dc:creator>
  <cp:lastModifiedBy>Пользователь Windows</cp:lastModifiedBy>
  <cp:revision>129</cp:revision>
  <dcterms:created xsi:type="dcterms:W3CDTF">2013-01-15T16:05:32Z</dcterms:created>
  <dcterms:modified xsi:type="dcterms:W3CDTF">2020-02-26T07:30:26Z</dcterms:modified>
</cp:coreProperties>
</file>