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2" r:id="rId5"/>
    <p:sldId id="261" r:id="rId6"/>
    <p:sldId id="263" r:id="rId7"/>
    <p:sldId id="260" r:id="rId8"/>
    <p:sldId id="266" r:id="rId9"/>
    <p:sldId id="268" r:id="rId10"/>
    <p:sldId id="273" r:id="rId11"/>
    <p:sldId id="267" r:id="rId12"/>
    <p:sldId id="269" r:id="rId13"/>
    <p:sldId id="264" r:id="rId14"/>
    <p:sldId id="274" r:id="rId15"/>
    <p:sldId id="283" r:id="rId16"/>
    <p:sldId id="272" r:id="rId17"/>
    <p:sldId id="271" r:id="rId18"/>
    <p:sldId id="280" r:id="rId19"/>
    <p:sldId id="275" r:id="rId20"/>
    <p:sldId id="281" r:id="rId21"/>
    <p:sldId id="276" r:id="rId22"/>
    <p:sldId id="278" r:id="rId23"/>
    <p:sldId id="282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ECF3-A5C0-4C2D-AF83-F589F1B25D48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1D24-8ABF-42C4-8641-8EC86ED093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7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B8FC03-A826-4250-8700-686547664855}" type="slidenum">
              <a:rPr 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1D24-8ABF-42C4-8641-8EC86ED093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1D24-8ABF-42C4-8641-8EC86ED0930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1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6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4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5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7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25D-13D8-41CF-AA28-B0444FF8467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02DB-FF22-49D5-BC04-E0A26C136A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540750" cy="15446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ВИЩИЙ </a:t>
            </a:r>
            <a:r>
              <a:rPr lang="uk-UA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ДЕРЖАВНИЙ НАВЧАЛЬНИЙ ЗАКЛАД УКРАЇНИ</a:t>
            </a:r>
            <a:br>
              <a:rPr lang="uk-UA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“УКРАЇНСЬКА МЕДИЧНА СТОМАТОЛОГІЧНА АКАДЕМІЯ”</a:t>
            </a:r>
            <a:br>
              <a:rPr lang="uk-UA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ЗАГАЛЬНОЇ ХІРУРГІЇ З ДОГЛЯДОМ ЗА ХВОРИМИ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61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12776"/>
            <a:ext cx="7834313" cy="4824512"/>
          </a:xfrm>
        </p:spPr>
        <p:txBody>
          <a:bodyPr>
            <a:normAutofit/>
          </a:bodyPr>
          <a:lstStyle/>
          <a:p>
            <a:pPr marL="273050" indent="-273050" fontAlgn="auto">
              <a:spcAft>
                <a:spcPts val="0"/>
              </a:spcAft>
              <a:buFont typeface="Arial" charset="0"/>
              <a:buNone/>
              <a:defRPr/>
            </a:pPr>
            <a:endParaRPr lang="uk-UA" sz="3300" dirty="0"/>
          </a:p>
          <a:p>
            <a:pPr marL="273050" indent="-273050" algn="ctr" fontAlgn="auto">
              <a:spcAft>
                <a:spcPts val="0"/>
              </a:spcAft>
              <a:buFont typeface="Arial" charset="0"/>
              <a:buNone/>
              <a:defRPr/>
            </a:pPr>
            <a:endParaRPr lang="uk-UA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uk-UA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Вчення про кров.</a:t>
            </a:r>
          </a:p>
          <a:p>
            <a:pPr marL="273050" indent="-27305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uk-UA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Переливання крові та кровозамінників</a:t>
            </a:r>
            <a:endParaRPr lang="uk-UA" sz="43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algn="ctr" fontAlgn="auto">
              <a:spcAft>
                <a:spcPts val="0"/>
              </a:spcAft>
              <a:buFont typeface="Arial" charset="0"/>
              <a:buNone/>
              <a:defRPr/>
            </a:pPr>
            <a:endParaRPr lang="uk-UA" sz="4800" b="1" dirty="0">
              <a:solidFill>
                <a:srgbClr val="FF3300"/>
              </a:solidFill>
            </a:endParaRPr>
          </a:p>
          <a:p>
            <a:pPr marL="273050" indent="-27305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uk-UA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 Полтава-2013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0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10048" cy="36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1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105650" cy="52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88640"/>
            <a:ext cx="5383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Антигенна система АВ0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80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0648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системою АВ0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200" b="1" dirty="0"/>
              <a:t> Перша </a:t>
            </a:r>
            <a:r>
              <a:rPr lang="ru-RU" sz="3200" b="1" dirty="0" err="1"/>
              <a:t>група</a:t>
            </a:r>
            <a:r>
              <a:rPr lang="ru-RU" sz="3200" b="1" dirty="0"/>
              <a:t> </a:t>
            </a:r>
            <a:r>
              <a:rPr lang="ru-RU" sz="3200" dirty="0"/>
              <a:t>(без </a:t>
            </a:r>
            <a:r>
              <a:rPr lang="ru-RU" sz="3200" dirty="0" err="1"/>
              <a:t>аглютиногенів</a:t>
            </a:r>
            <a:r>
              <a:rPr lang="ru-RU" sz="3200" dirty="0"/>
              <a:t> та з </a:t>
            </a:r>
            <a:r>
              <a:rPr lang="ru-RU" sz="3200" dirty="0" err="1"/>
              <a:t>обома</a:t>
            </a:r>
            <a:r>
              <a:rPr lang="ru-RU" sz="3200" dirty="0"/>
              <a:t> </a:t>
            </a:r>
            <a:r>
              <a:rPr lang="ru-RU" sz="3200" dirty="0" err="1"/>
              <a:t>аглютинінами</a:t>
            </a:r>
            <a:r>
              <a:rPr lang="ru-RU" sz="3200" dirty="0"/>
              <a:t>) - </a:t>
            </a:r>
            <a:r>
              <a:rPr lang="ru-RU" sz="3200" b="1" dirty="0">
                <a:solidFill>
                  <a:srgbClr val="FF0000"/>
                </a:solidFill>
              </a:rPr>
              <a:t>0</a:t>
            </a:r>
            <a:r>
              <a:rPr lang="el-GR" sz="3200" b="1" dirty="0">
                <a:solidFill>
                  <a:srgbClr val="FF0000"/>
                </a:solidFill>
              </a:rPr>
              <a:t>αβ</a:t>
            </a:r>
            <a:r>
              <a:rPr lang="uk-UA" sz="3200" b="1" dirty="0">
                <a:solidFill>
                  <a:srgbClr val="FF0000"/>
                </a:solidFill>
              </a:rPr>
              <a:t> (І)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3200" b="1" dirty="0"/>
              <a:t> Друга група </a:t>
            </a:r>
            <a:r>
              <a:rPr lang="uk-UA" sz="3200" dirty="0"/>
              <a:t>(</a:t>
            </a:r>
            <a:r>
              <a:rPr lang="ru-RU" sz="3200" dirty="0" err="1"/>
              <a:t>тільки</a:t>
            </a:r>
            <a:r>
              <a:rPr lang="ru-RU" sz="3200" dirty="0"/>
              <a:t> з </a:t>
            </a:r>
            <a:r>
              <a:rPr lang="ru-RU" sz="3200" dirty="0" err="1"/>
              <a:t>аглютиногенами</a:t>
            </a:r>
            <a:r>
              <a:rPr lang="ru-RU" sz="3200" dirty="0"/>
              <a:t> А та з </a:t>
            </a:r>
            <a:r>
              <a:rPr lang="ru-RU" sz="3200" dirty="0" err="1"/>
              <a:t>аглютинінами</a:t>
            </a:r>
            <a:r>
              <a:rPr lang="ru-RU" sz="3200" dirty="0"/>
              <a:t> бета) - 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el-GR" sz="3200" b="1" dirty="0">
                <a:solidFill>
                  <a:srgbClr val="FF0000"/>
                </a:solidFill>
              </a:rPr>
              <a:t>β</a:t>
            </a:r>
            <a:r>
              <a:rPr lang="uk-UA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>
                <a:solidFill>
                  <a:srgbClr val="FF0000"/>
                </a:solidFill>
              </a:rPr>
              <a:t>ІІ)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200" b="1" dirty="0"/>
              <a:t> </a:t>
            </a:r>
            <a:r>
              <a:rPr lang="ru-RU" sz="3200" b="1" dirty="0" err="1"/>
              <a:t>Третя</a:t>
            </a:r>
            <a:r>
              <a:rPr lang="ru-RU" sz="3200" b="1" dirty="0"/>
              <a:t> </a:t>
            </a:r>
            <a:r>
              <a:rPr lang="ru-RU" sz="3200" b="1" dirty="0" err="1"/>
              <a:t>група</a:t>
            </a:r>
            <a:r>
              <a:rPr lang="ru-RU" sz="3200" b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тільки</a:t>
            </a:r>
            <a:r>
              <a:rPr lang="ru-RU" sz="3200" dirty="0"/>
              <a:t> з </a:t>
            </a:r>
            <a:r>
              <a:rPr lang="ru-RU" sz="3200" dirty="0" err="1"/>
              <a:t>аглютиногенами</a:t>
            </a:r>
            <a:r>
              <a:rPr lang="ru-RU" sz="3200" dirty="0"/>
              <a:t> В та з </a:t>
            </a:r>
            <a:r>
              <a:rPr lang="ru-RU" sz="3200" dirty="0" err="1"/>
              <a:t>аглютинінами</a:t>
            </a:r>
            <a:r>
              <a:rPr lang="ru-RU" sz="3200" dirty="0"/>
              <a:t> альфа – </a:t>
            </a:r>
            <a:r>
              <a:rPr lang="ru-RU" sz="3200" b="1" dirty="0">
                <a:solidFill>
                  <a:srgbClr val="FF0000"/>
                </a:solidFill>
              </a:rPr>
              <a:t>В</a:t>
            </a:r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uk-UA" sz="3200" b="1" dirty="0">
                <a:solidFill>
                  <a:srgbClr val="FF0000"/>
                </a:solidFill>
              </a:rPr>
              <a:t> (ІІІ</a:t>
            </a:r>
            <a:r>
              <a:rPr lang="ru-RU" sz="3200" b="1" dirty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200" b="1" dirty="0"/>
              <a:t> </a:t>
            </a:r>
            <a:r>
              <a:rPr lang="ru-RU" sz="3200" b="1" dirty="0" err="1"/>
              <a:t>Четверта</a:t>
            </a:r>
            <a:r>
              <a:rPr lang="ru-RU" sz="3200" b="1" dirty="0"/>
              <a:t> </a:t>
            </a:r>
            <a:r>
              <a:rPr lang="ru-RU" sz="3200" b="1" dirty="0" err="1"/>
              <a:t>група</a:t>
            </a:r>
            <a:r>
              <a:rPr lang="ru-RU" sz="3200" b="1" dirty="0"/>
              <a:t> </a:t>
            </a:r>
            <a:r>
              <a:rPr lang="ru-RU" sz="3200" dirty="0"/>
              <a:t>(з </a:t>
            </a:r>
            <a:r>
              <a:rPr lang="ru-RU" sz="3200" dirty="0" err="1"/>
              <a:t>обома</a:t>
            </a:r>
            <a:r>
              <a:rPr lang="ru-RU" sz="3200" dirty="0"/>
              <a:t> </a:t>
            </a:r>
            <a:r>
              <a:rPr lang="ru-RU" sz="3200" dirty="0" err="1"/>
              <a:t>аглютиногенами</a:t>
            </a:r>
            <a:r>
              <a:rPr lang="ru-RU" sz="3200" dirty="0"/>
              <a:t> та без </a:t>
            </a:r>
            <a:r>
              <a:rPr lang="ru-RU" sz="3200" dirty="0" err="1"/>
              <a:t>аглютинінів</a:t>
            </a:r>
            <a:r>
              <a:rPr lang="ru-RU" sz="3200" dirty="0"/>
              <a:t>  - </a:t>
            </a:r>
            <a:r>
              <a:rPr lang="ru-RU" sz="3200" b="1" dirty="0">
                <a:solidFill>
                  <a:srgbClr val="FF0000"/>
                </a:solidFill>
              </a:rPr>
              <a:t>АВ0 (ІУ) </a:t>
            </a:r>
          </a:p>
          <a:p>
            <a:r>
              <a:rPr lang="ru-RU" sz="2400" dirty="0"/>
              <a:t>Три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Ландштайнером</a:t>
            </a:r>
            <a:r>
              <a:rPr lang="ru-RU" sz="2400" dirty="0"/>
              <a:t> (в 1901р.), а в 1907р. </a:t>
            </a:r>
            <a:r>
              <a:rPr lang="ru-RU" sz="2400" dirty="0" err="1"/>
              <a:t>Янським</a:t>
            </a:r>
            <a:r>
              <a:rPr lang="ru-RU" sz="2400" dirty="0"/>
              <a:t> </a:t>
            </a:r>
            <a:r>
              <a:rPr lang="ru-RU" sz="2400" dirty="0" err="1"/>
              <a:t>відкрита</a:t>
            </a:r>
            <a:r>
              <a:rPr lang="ru-RU" sz="2400" dirty="0"/>
              <a:t> ІУ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Кожна</a:t>
            </a:r>
            <a:r>
              <a:rPr lang="ru-RU" sz="2400" dirty="0"/>
              <a:t> з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один </a:t>
            </a:r>
            <a:r>
              <a:rPr lang="ru-RU" sz="2400" dirty="0" err="1"/>
              <a:t>білок</a:t>
            </a:r>
            <a:r>
              <a:rPr lang="ru-RU" sz="2400" dirty="0"/>
              <a:t> </a:t>
            </a:r>
            <a:r>
              <a:rPr lang="ru-RU" sz="2400" dirty="0" err="1"/>
              <a:t>еритроцитів</a:t>
            </a:r>
            <a:r>
              <a:rPr lang="ru-RU" sz="2400" dirty="0"/>
              <a:t> — резус-фактор(</a:t>
            </a:r>
            <a:r>
              <a:rPr lang="en-US" sz="2400" dirty="0"/>
              <a:t>Rh).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080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86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8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4521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Визначення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груп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крові</a:t>
            </a:r>
            <a:r>
              <a:rPr lang="ru-RU" sz="2800" b="1" dirty="0">
                <a:solidFill>
                  <a:srgbClr val="FF0000"/>
                </a:solidFill>
              </a:rPr>
              <a:t> за системою AB0 </a:t>
            </a:r>
          </a:p>
          <a:p>
            <a:pPr algn="just"/>
            <a:r>
              <a:rPr lang="ru-RU" sz="2800" dirty="0" err="1"/>
              <a:t>грунтується</a:t>
            </a:r>
            <a:r>
              <a:rPr lang="ru-RU" sz="2800" dirty="0"/>
              <a:t> на </a:t>
            </a:r>
            <a:r>
              <a:rPr lang="ru-RU" sz="2800" dirty="0" err="1"/>
              <a:t>феномені</a:t>
            </a:r>
            <a:r>
              <a:rPr lang="ru-RU" sz="2800" dirty="0"/>
              <a:t> </a:t>
            </a:r>
            <a:r>
              <a:rPr lang="ru-RU" sz="2800" dirty="0" err="1"/>
              <a:t>аглютинації</a:t>
            </a:r>
            <a:r>
              <a:rPr lang="ru-RU" sz="2800" dirty="0"/>
              <a:t> з </a:t>
            </a: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методичних</a:t>
            </a:r>
            <a:r>
              <a:rPr lang="ru-RU" sz="2800" dirty="0"/>
              <a:t> </a:t>
            </a:r>
            <a:r>
              <a:rPr lang="ru-RU" sz="2800" dirty="0" err="1"/>
              <a:t>підходів</a:t>
            </a:r>
            <a:r>
              <a:rPr lang="ru-RU" sz="2800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На </a:t>
            </a:r>
            <a:r>
              <a:rPr lang="ru-RU" sz="2800" dirty="0" err="1"/>
              <a:t>еритроцитах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антигенів</a:t>
            </a:r>
            <a:r>
              <a:rPr lang="ru-RU" sz="2800" dirty="0"/>
              <a:t> A та  B за </a:t>
            </a:r>
            <a:r>
              <a:rPr lang="ru-RU" sz="2800" dirty="0" err="1"/>
              <a:t>допомогою</a:t>
            </a:r>
            <a:r>
              <a:rPr lang="ru-RU" sz="2800" dirty="0"/>
              <a:t>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ru-RU" sz="2800" dirty="0" err="1"/>
              <a:t>стандартних</a:t>
            </a:r>
            <a:r>
              <a:rPr lang="ru-RU" sz="2800" dirty="0"/>
              <a:t> </a:t>
            </a:r>
            <a:r>
              <a:rPr lang="ru-RU" sz="2800" dirty="0" err="1"/>
              <a:t>сироваток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специфічними</a:t>
            </a:r>
            <a:r>
              <a:rPr lang="ru-RU" sz="2800" dirty="0"/>
              <a:t> </a:t>
            </a:r>
            <a:r>
              <a:rPr lang="ru-RU" sz="2800" dirty="0" err="1"/>
              <a:t>ізоаглютинінами</a:t>
            </a:r>
            <a:r>
              <a:rPr lang="ru-RU" sz="2800" dirty="0"/>
              <a:t>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ru-RU" sz="2800" dirty="0" err="1"/>
              <a:t>моноклональних</a:t>
            </a:r>
            <a:r>
              <a:rPr lang="ru-RU" sz="2800" dirty="0"/>
              <a:t> </a:t>
            </a:r>
            <a:r>
              <a:rPr lang="ru-RU" sz="2800" dirty="0" err="1"/>
              <a:t>антитіл</a:t>
            </a:r>
            <a:r>
              <a:rPr lang="ru-RU" sz="2800" dirty="0"/>
              <a:t> (МКА);</a:t>
            </a:r>
          </a:p>
          <a:p>
            <a:pPr algn="just"/>
            <a:r>
              <a:rPr lang="ru-RU" sz="2800" dirty="0"/>
              <a:t>2. У </a:t>
            </a:r>
            <a:r>
              <a:rPr lang="ru-RU" sz="2800" dirty="0" err="1"/>
              <a:t>сироватці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ізоаглютинінів</a:t>
            </a:r>
            <a:r>
              <a:rPr lang="ru-RU" sz="2800" dirty="0"/>
              <a:t> a(альфа) та b(бета) 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ru-RU" sz="2800" dirty="0"/>
              <a:t>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стандартних</a:t>
            </a:r>
            <a:r>
              <a:rPr lang="ru-RU" sz="2800" dirty="0"/>
              <a:t> </a:t>
            </a:r>
            <a:r>
              <a:rPr lang="ru-RU" sz="2800" dirty="0" err="1"/>
              <a:t>еритроцитів</a:t>
            </a:r>
            <a:r>
              <a:rPr lang="ru-RU" sz="2800" dirty="0"/>
              <a:t> </a:t>
            </a:r>
            <a:r>
              <a:rPr lang="ru-RU" sz="2800" dirty="0" err="1"/>
              <a:t>відомої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03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7362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57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Стандартні </a:t>
            </a:r>
            <a:r>
              <a:rPr lang="uk-UA" sz="3200" b="1" dirty="0" err="1">
                <a:solidFill>
                  <a:srgbClr val="FF0000"/>
                </a:solidFill>
              </a:rPr>
              <a:t>ізогемаглютинуючі</a:t>
            </a:r>
            <a:r>
              <a:rPr lang="uk-UA" sz="3200" b="1" dirty="0">
                <a:solidFill>
                  <a:srgbClr val="FF0000"/>
                </a:solidFill>
              </a:rPr>
              <a:t> сироватки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87727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Вміщують антитіла (</a:t>
            </a:r>
            <a:r>
              <a:rPr lang="en-US" sz="2000" b="1" dirty="0" err="1"/>
              <a:t>IgG</a:t>
            </a:r>
            <a:r>
              <a:rPr lang="uk-UA" sz="2000" b="1" dirty="0"/>
              <a:t>) до антигенів </a:t>
            </a:r>
          </a:p>
          <a:p>
            <a:pPr algn="ctr"/>
            <a:r>
              <a:rPr lang="uk-UA" sz="2000" b="1" dirty="0"/>
              <a:t>еритроцитів (аглютиногенів А та В)</a:t>
            </a:r>
            <a:r>
              <a:rPr lang="en-US" sz="2000" b="1" dirty="0"/>
              <a:t> – </a:t>
            </a:r>
            <a:r>
              <a:rPr lang="el-GR" sz="2000" b="1" dirty="0"/>
              <a:t>α</a:t>
            </a:r>
            <a:r>
              <a:rPr lang="en-US" sz="2000" b="1" dirty="0"/>
              <a:t> (</a:t>
            </a:r>
            <a:r>
              <a:rPr lang="ru-RU" sz="2000" b="1" dirty="0"/>
              <a:t>Анти-А</a:t>
            </a:r>
            <a:r>
              <a:rPr lang="en-US" sz="2000" b="1" dirty="0"/>
              <a:t>)</a:t>
            </a:r>
            <a:r>
              <a:rPr lang="ru-RU" sz="2000" b="1" dirty="0"/>
              <a:t> та </a:t>
            </a:r>
            <a:r>
              <a:rPr lang="el-GR" sz="2000" b="1" dirty="0"/>
              <a:t>β</a:t>
            </a:r>
            <a:r>
              <a:rPr lang="ru-RU" sz="2000" b="1" dirty="0"/>
              <a:t> (анти-В)</a:t>
            </a:r>
          </a:p>
        </p:txBody>
      </p:sp>
    </p:spTree>
    <p:extLst>
      <p:ext uri="{BB962C8B-B14F-4D97-AF65-F5344CB8AC3E}">
        <p14:creationId xmlns:p14="http://schemas.microsoft.com/office/powerpoint/2010/main" val="51942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06944"/>
              </p:ext>
            </p:extLst>
          </p:nvPr>
        </p:nvGraphicFramePr>
        <p:xfrm>
          <a:off x="-1" y="116632"/>
          <a:ext cx="9108505" cy="6264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2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3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Кров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хворого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(еритроцити)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(аглютиногени)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Стандартна </a:t>
                      </a:r>
                      <a:r>
                        <a:rPr lang="uk-UA" sz="2000" dirty="0">
                          <a:effectLst/>
                        </a:rPr>
                        <a:t>і</a:t>
                      </a:r>
                      <a:r>
                        <a:rPr lang="ru-RU" sz="2000" dirty="0" err="1">
                          <a:effectLst/>
                        </a:rPr>
                        <a:t>зогемаглютинуюча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сироватка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(аглютиніни)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Першої групи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(αβ)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Другої групи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(β)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Третьої групи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Четвертої групи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(0)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Першої групи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(0)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Другої групи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 +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 +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Третьої групи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 +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+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Четвертої групи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(АВ)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 +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+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+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- </a:t>
                      </a:r>
                      <a:endParaRPr lang="ru-RU" sz="4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049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10665"/>
              </p:ext>
            </p:extLst>
          </p:nvPr>
        </p:nvGraphicFramePr>
        <p:xfrm>
          <a:off x="0" y="116632"/>
          <a:ext cx="942681" cy="1140644"/>
        </p:xfrm>
        <a:graphic>
          <a:graphicData uri="http://schemas.openxmlformats.org/drawingml/2006/table">
            <a:tbl>
              <a:tblPr/>
              <a:tblGrid>
                <a:gridCol w="94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0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97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ntranet.tdmu.edu.ua/data/kafedra/internal/zagalna_surgery/classes_stud/ru/med/lik/ptn/%D0%A5%D0%B8%D1%80%D1%83%D1%80%D0%B3%D0%B8%D1%8F/3%20%D0%BA%D1%83%D1%80%D1%81/%D0%97%D0%B0%D0%BD%D1%8F%D1%82%D0%B8%D0%B5%205.%20%D0%A3%D1%87%D0%B5%D0%BD%D0%B8%D0%B5%20%D0%BE%20%D0%BA%D1%80%D0%BE%D0%B2%D0%B8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240014" cy="31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intranet.tdmu.edu.ua/data/kafedra/internal/zagalna_surgery/classes_stud/ru/med/lik/ptn/%D0%A5%D0%B8%D1%80%D1%83%D1%80%D0%B3%D0%B8%D1%8F/3%20%D0%BA%D1%83%D1%80%D1%81/%D0%97%D0%B0%D0%BD%D1%8F%D1%82%D0%B8%D0%B5%205.%20%D0%A3%D1%87%D0%B5%D0%BD%D0%B8%D0%B5%20%D0%BE%20%D0%BA%D1%80%D0%BE%D0%B2%D0%B8.files/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168352" cy="30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tranet.tdmu.edu.ua/data/kafedra/internal/zagalna_surgery/classes_stud/ru/med/lik/ptn/%D0%A5%D0%B8%D1%80%D1%83%D1%80%D0%B3%D0%B8%D1%8F/3%20%D0%BA%D1%83%D1%80%D1%81/%D0%97%D0%B0%D0%BD%D1%8F%D1%82%D0%B8%D0%B5%205.%20%D0%A3%D1%87%D0%B5%D0%BD%D0%B8%D0%B5%20%D0%BE%20%D0%BA%D1%80%D0%BE%D0%B2%D0%B8.files/image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168352" cy="30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intranet.tdmu.edu.ua/data/kafedra/internal/zagalna_surgery/classes_stud/ru/med/lik/ptn/%D0%A5%D0%B8%D1%80%D1%83%D1%80%D0%B3%D0%B8%D1%8F/3%20%D0%BA%D1%83%D1%80%D1%81/%D0%97%D0%B0%D0%BD%D1%8F%D1%82%D0%B8%D0%B5%205.%20%D0%A3%D1%87%D0%B5%D0%BD%D0%B8%D0%B5%20%D0%BE%20%D0%BA%D1%80%D0%BE%D0%B2%D0%B8.files/image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168352" cy="30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59467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59467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59467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59467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8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12680"/>
              </p:ext>
            </p:extLst>
          </p:nvPr>
        </p:nvGraphicFramePr>
        <p:xfrm>
          <a:off x="179512" y="116629"/>
          <a:ext cx="8856983" cy="6624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81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Плазма хворого 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(аглютиніни)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Стандартні еритроцити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(аглютиногени)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Першої групи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(0)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Другої групи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(А)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Третьої групи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(В)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Першої групи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(αβ)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+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+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Другої групи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(β)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>
                          <a:effectLst/>
                        </a:rPr>
                        <a:t>-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+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Третьої групи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(α)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>
                          <a:effectLst/>
                        </a:rPr>
                        <a:t>+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Четвертої групи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(0)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>
                          <a:effectLst/>
                        </a:rPr>
                        <a:t>-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49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109" y="160256"/>
          <a:ext cx="1036949" cy="1150070"/>
        </p:xfrm>
        <a:graphic>
          <a:graphicData uri="http://schemas.openxmlformats.org/drawingml/2006/table">
            <a:tbl>
              <a:tblPr/>
              <a:tblGrid>
                <a:gridCol w="103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0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9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585" y="116632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err="1">
                <a:solidFill>
                  <a:srgbClr val="FF0000"/>
                </a:solidFill>
              </a:rPr>
              <a:t>Моноклональні</a:t>
            </a:r>
            <a:r>
              <a:rPr lang="uk-UA" sz="3600" b="1" dirty="0">
                <a:solidFill>
                  <a:srgbClr val="FF0000"/>
                </a:solidFill>
              </a:rPr>
              <a:t> антитіла (МКА)</a:t>
            </a:r>
          </a:p>
          <a:p>
            <a:pPr algn="ctr"/>
            <a:r>
              <a:rPr lang="uk-UA" sz="3600" b="1" dirty="0">
                <a:solidFill>
                  <a:srgbClr val="FF0000"/>
                </a:solidFill>
              </a:rPr>
              <a:t>(</a:t>
            </a:r>
            <a:r>
              <a:rPr lang="uk-UA" sz="3600" b="1" dirty="0" err="1">
                <a:solidFill>
                  <a:srgbClr val="FF0000"/>
                </a:solidFill>
              </a:rPr>
              <a:t>цоліклони</a:t>
            </a:r>
            <a:r>
              <a:rPr lang="uk-UA" sz="3600" b="1" dirty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60440" cy="32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541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6823" y="5229200"/>
            <a:ext cx="6342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Вміщують антитіла (</a:t>
            </a:r>
            <a:r>
              <a:rPr lang="en-US" sz="2800" b="1" dirty="0" err="1"/>
              <a:t>IgM</a:t>
            </a:r>
            <a:r>
              <a:rPr lang="uk-UA" sz="2800" b="1" dirty="0"/>
              <a:t>) до антигенів </a:t>
            </a:r>
          </a:p>
          <a:p>
            <a:pPr algn="ctr"/>
            <a:r>
              <a:rPr lang="uk-UA" sz="2800" b="1" dirty="0"/>
              <a:t>еритроцитів (аглютиногенів А та В)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878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Керівні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Наказ МОЗ </a:t>
            </a:r>
            <a:r>
              <a:rPr lang="ru-RU" sz="3600" dirty="0" err="1"/>
              <a:t>України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05.07.1999р №164 </a:t>
            </a:r>
            <a:r>
              <a:rPr lang="ru-RU" sz="3600" b="1" dirty="0">
                <a:solidFill>
                  <a:srgbClr val="FF0000"/>
                </a:solidFill>
              </a:rPr>
              <a:t>«Про </a:t>
            </a:r>
            <a:r>
              <a:rPr lang="ru-RU" sz="3600" b="1" dirty="0" err="1">
                <a:solidFill>
                  <a:srgbClr val="FF0000"/>
                </a:solidFill>
              </a:rPr>
              <a:t>затвердження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інструкцій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регламентуючих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діяльність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закладів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служби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крові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України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  <a:r>
              <a:rPr lang="ru-RU" sz="3600" dirty="0"/>
              <a:t>, а </a:t>
            </a:r>
            <a:r>
              <a:rPr lang="ru-RU" sz="3600" dirty="0" err="1"/>
              <a:t>саме</a:t>
            </a:r>
            <a:r>
              <a:rPr lang="ru-RU" sz="3600" dirty="0"/>
              <a:t>: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ru-RU" sz="3600" dirty="0"/>
              <a:t>« </a:t>
            </a:r>
            <a:r>
              <a:rPr lang="ru-RU" sz="3600" dirty="0" err="1"/>
              <a:t>Інструкція</a:t>
            </a:r>
            <a:r>
              <a:rPr lang="ru-RU" sz="3600" dirty="0"/>
              <a:t> з </a:t>
            </a: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груп</a:t>
            </a:r>
            <a:r>
              <a:rPr lang="ru-RU" sz="3600" dirty="0"/>
              <a:t> </a:t>
            </a:r>
            <a:r>
              <a:rPr lang="ru-RU" sz="3600" dirty="0" err="1"/>
              <a:t>крові</a:t>
            </a:r>
            <a:r>
              <a:rPr lang="ru-RU" sz="3600" dirty="0"/>
              <a:t> за системами АВО та резус» 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ru-RU" sz="3600" dirty="0"/>
              <a:t>«</a:t>
            </a:r>
            <a:r>
              <a:rPr lang="ru-RU" sz="3600" dirty="0" err="1"/>
              <a:t>Інструкція</a:t>
            </a:r>
            <a:r>
              <a:rPr lang="ru-RU" sz="3600" dirty="0"/>
              <a:t> з </a:t>
            </a:r>
            <a:r>
              <a:rPr lang="ru-RU" sz="3600" dirty="0" err="1"/>
              <a:t>переливання</a:t>
            </a:r>
            <a:r>
              <a:rPr lang="ru-RU" sz="3600" dirty="0"/>
              <a:t> </a:t>
            </a:r>
            <a:r>
              <a:rPr lang="ru-RU" sz="3600" dirty="0" err="1"/>
              <a:t>крові</a:t>
            </a:r>
            <a:r>
              <a:rPr lang="ru-RU" sz="3600" dirty="0"/>
              <a:t> та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компонентів</a:t>
            </a:r>
            <a:r>
              <a:rPr lang="ru-RU" sz="36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72344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56254"/>
              </p:ext>
            </p:extLst>
          </p:nvPr>
        </p:nvGraphicFramePr>
        <p:xfrm>
          <a:off x="179512" y="116630"/>
          <a:ext cx="8856983" cy="6696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00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Кров хворого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(еритроцити)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(аглютиногени)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</a:rPr>
                        <a:t>Моноклональні</a:t>
                      </a:r>
                      <a:r>
                        <a:rPr lang="uk-UA" sz="2800" dirty="0">
                          <a:effectLst/>
                        </a:rPr>
                        <a:t> </a:t>
                      </a: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антитіла</a:t>
                      </a:r>
                      <a:r>
                        <a:rPr lang="uk-UA" sz="2800" dirty="0">
                          <a:effectLst/>
                        </a:rPr>
                        <a:t> (</a:t>
                      </a:r>
                      <a:r>
                        <a:rPr lang="uk-UA" sz="2800" dirty="0" err="1">
                          <a:effectLst/>
                        </a:rPr>
                        <a:t>цоліклони</a:t>
                      </a:r>
                      <a:r>
                        <a:rPr lang="uk-UA" sz="2800" dirty="0">
                          <a:effectLst/>
                        </a:rPr>
                        <a:t>)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Анти</a:t>
                      </a:r>
                      <a:r>
                        <a:rPr lang="uk-UA" sz="2800" dirty="0">
                          <a:effectLst/>
                        </a:rPr>
                        <a:t> - </a:t>
                      </a:r>
                      <a:r>
                        <a:rPr lang="uk-UA" sz="2800" b="1" dirty="0">
                          <a:effectLst/>
                        </a:rPr>
                        <a:t>А</a:t>
                      </a:r>
                      <a:endParaRPr lang="ru-RU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Анти</a:t>
                      </a:r>
                      <a:r>
                        <a:rPr lang="uk-UA" sz="2800" dirty="0">
                          <a:effectLst/>
                        </a:rPr>
                        <a:t> - </a:t>
                      </a:r>
                      <a:r>
                        <a:rPr lang="uk-UA" sz="2800" b="1" dirty="0">
                          <a:effectLst/>
                        </a:rPr>
                        <a:t>В</a:t>
                      </a:r>
                      <a:endParaRPr lang="ru-RU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Першої групи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(0)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Другої групи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(А)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>
                          <a:effectLst/>
                        </a:rPr>
                        <a:t>+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Третьої групи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(В)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-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+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Четвертої групи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(АВ)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>
                          <a:effectLst/>
                        </a:rPr>
                        <a:t>+</a:t>
                      </a:r>
                      <a:endParaRPr lang="ru-RU" sz="4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+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effectLst/>
                        </a:rPr>
                        <a:t> </a:t>
                      </a:r>
                      <a:endParaRPr lang="ru-RU" sz="4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49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7390" y="113122"/>
          <a:ext cx="1027521" cy="1206631"/>
        </p:xfrm>
        <a:graphic>
          <a:graphicData uri="http://schemas.openxmlformats.org/drawingml/2006/table">
            <a:tbl>
              <a:tblPr/>
              <a:tblGrid>
                <a:gridCol w="102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6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8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3866"/>
            <a:ext cx="7344816" cy="654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86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Резус-фактор (</a:t>
            </a:r>
            <a:r>
              <a:rPr lang="en-US" sz="2400" b="1" dirty="0">
                <a:solidFill>
                  <a:srgbClr val="FF0000"/>
                </a:solidFill>
              </a:rPr>
              <a:t>Rh) </a:t>
            </a:r>
            <a:r>
              <a:rPr lang="uk-UA" sz="2400" b="1" dirty="0">
                <a:solidFill>
                  <a:srgbClr val="FF0000"/>
                </a:solidFill>
              </a:rPr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сильний</a:t>
            </a:r>
            <a:r>
              <a:rPr lang="ru-RU" sz="2400" dirty="0"/>
              <a:t> антиген в </a:t>
            </a:r>
            <a:r>
              <a:rPr lang="ru-RU" sz="2400" dirty="0" err="1"/>
              <a:t>еритроцитах</a:t>
            </a:r>
            <a:r>
              <a:rPr lang="ru-RU" sz="2400" dirty="0"/>
              <a:t>, лейкоцитах, тромбоцитах, </a:t>
            </a:r>
            <a:r>
              <a:rPr lang="ru-RU" sz="2400" dirty="0" err="1"/>
              <a:t>різних</a:t>
            </a:r>
            <a:r>
              <a:rPr lang="ru-RU" sz="2400" dirty="0"/>
              <a:t> органах, </a:t>
            </a:r>
            <a:r>
              <a:rPr lang="ru-RU" sz="2400" dirty="0" err="1"/>
              <a:t>тканинній</a:t>
            </a:r>
            <a:r>
              <a:rPr lang="ru-RU" sz="2400" dirty="0"/>
              <a:t> </a:t>
            </a:r>
            <a:r>
              <a:rPr lang="ru-RU" sz="2400" dirty="0" err="1"/>
              <a:t>рідині</a:t>
            </a:r>
            <a:r>
              <a:rPr lang="ru-RU" sz="2400" dirty="0"/>
              <a:t>, </a:t>
            </a:r>
            <a:r>
              <a:rPr lang="ru-RU" sz="2400" dirty="0" err="1"/>
              <a:t>навколоплідних</a:t>
            </a:r>
            <a:r>
              <a:rPr lang="ru-RU" sz="2400" dirty="0"/>
              <a:t> водах (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відкрили</a:t>
            </a:r>
            <a:r>
              <a:rPr lang="ru-RU" sz="2400" dirty="0"/>
              <a:t> у 1940 </a:t>
            </a:r>
            <a:r>
              <a:rPr lang="ru-RU" sz="2400" dirty="0" err="1"/>
              <a:t>році</a:t>
            </a:r>
            <a:r>
              <a:rPr lang="ru-RU" sz="2400" dirty="0"/>
              <a:t> К. </a:t>
            </a:r>
            <a:r>
              <a:rPr lang="ru-RU" sz="2400" dirty="0" err="1"/>
              <a:t>Ландштейнер</a:t>
            </a:r>
            <a:r>
              <a:rPr lang="ru-RU" sz="2400" dirty="0"/>
              <a:t> і А. </a:t>
            </a:r>
            <a:r>
              <a:rPr lang="ru-RU" sz="2400" dirty="0" err="1"/>
              <a:t>Вінер</a:t>
            </a:r>
            <a:r>
              <a:rPr lang="ru-RU" sz="2400" dirty="0"/>
              <a:t>)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Якщо</a:t>
            </a:r>
            <a:r>
              <a:rPr lang="ru-RU" sz="2400" dirty="0"/>
              <a:t> резус-позитивна кров </a:t>
            </a:r>
            <a:r>
              <a:rPr lang="ru-RU" sz="2400" dirty="0" err="1"/>
              <a:t>попадає</a:t>
            </a:r>
            <a:r>
              <a:rPr lang="ru-RU" sz="2400" dirty="0"/>
              <a:t> резус-</a:t>
            </a:r>
            <a:r>
              <a:rPr lang="ru-RU" sz="2400" dirty="0" err="1"/>
              <a:t>від'ємній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, то у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виробляються</a:t>
            </a:r>
            <a:r>
              <a:rPr lang="ru-RU" sz="2400" dirty="0"/>
              <a:t> </a:t>
            </a:r>
            <a:r>
              <a:rPr lang="ru-RU" sz="2400" dirty="0" err="1"/>
              <a:t>специфічні</a:t>
            </a:r>
            <a:r>
              <a:rPr lang="ru-RU" sz="2400" dirty="0"/>
              <a:t> </a:t>
            </a:r>
            <a:r>
              <a:rPr lang="ru-RU" sz="2400" dirty="0" err="1"/>
              <a:t>антитіла</a:t>
            </a:r>
            <a:r>
              <a:rPr lang="ru-RU" sz="2400" dirty="0"/>
              <a:t> - </a:t>
            </a:r>
            <a:r>
              <a:rPr lang="ru-RU" sz="2400" dirty="0" err="1"/>
              <a:t>антирезус-аглютиніни</a:t>
            </a:r>
            <a:r>
              <a:rPr lang="ru-RU" sz="2400" dirty="0"/>
              <a:t> (</a:t>
            </a:r>
            <a:r>
              <a:rPr lang="ru-RU" sz="2400" dirty="0" err="1"/>
              <a:t>імунні</a:t>
            </a:r>
            <a:r>
              <a:rPr lang="ru-RU" sz="2400" dirty="0"/>
              <a:t>, </a:t>
            </a:r>
            <a:r>
              <a:rPr lang="ru-RU" sz="2400" dirty="0" err="1"/>
              <a:t>неповні</a:t>
            </a:r>
            <a:r>
              <a:rPr lang="ru-RU" sz="2400" dirty="0"/>
              <a:t>, </a:t>
            </a:r>
            <a:r>
              <a:rPr lang="ru-RU" sz="2400" dirty="0" err="1"/>
              <a:t>теплові</a:t>
            </a:r>
            <a:r>
              <a:rPr lang="ru-RU" sz="2400" dirty="0"/>
              <a:t> </a:t>
            </a:r>
            <a:r>
              <a:rPr lang="ru-RU" sz="2400" dirty="0" err="1"/>
              <a:t>антитіла</a:t>
            </a:r>
            <a:r>
              <a:rPr lang="ru-RU" sz="2400" dirty="0"/>
              <a:t>);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антитіла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у резус-</a:t>
            </a:r>
            <a:r>
              <a:rPr lang="ru-RU" sz="2400" dirty="0" err="1"/>
              <a:t>негативної</a:t>
            </a:r>
            <a:r>
              <a:rPr lang="ru-RU" sz="2400" dirty="0"/>
              <a:t> </a:t>
            </a:r>
            <a:r>
              <a:rPr lang="ru-RU" sz="2400" dirty="0" err="1"/>
              <a:t>вагітної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резус-позитивного плода. </a:t>
            </a:r>
          </a:p>
          <a:p>
            <a:pPr algn="just"/>
            <a:r>
              <a:rPr lang="ru-RU" sz="2400" dirty="0"/>
              <a:t>	Доведено,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85 % людей резус-</a:t>
            </a:r>
            <a:r>
              <a:rPr lang="ru-RU" sz="2400" dirty="0" err="1"/>
              <a:t>позитивні</a:t>
            </a:r>
            <a:r>
              <a:rPr lang="ru-RU" sz="2400" dirty="0"/>
              <a:t>, </a:t>
            </a:r>
            <a:r>
              <a:rPr lang="ru-RU" sz="2400" dirty="0" err="1"/>
              <a:t>решта</a:t>
            </a:r>
            <a:r>
              <a:rPr lang="ru-RU" sz="2400" dirty="0"/>
              <a:t> 15 % - резус-</a:t>
            </a:r>
            <a:r>
              <a:rPr lang="ru-RU" sz="2400" dirty="0" err="1"/>
              <a:t>негативні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	До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антигенів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резус належать </a:t>
            </a:r>
            <a:r>
              <a:rPr lang="en-US" sz="2400" dirty="0"/>
              <a:t>D, C, c, E, e, </a:t>
            </a:r>
            <a:r>
              <a:rPr lang="ru-RU" sz="2400" dirty="0" err="1"/>
              <a:t>найактивніших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них є </a:t>
            </a:r>
            <a:r>
              <a:rPr lang="ru-RU" sz="2400" b="1" dirty="0">
                <a:solidFill>
                  <a:srgbClr val="FF0000"/>
                </a:solidFill>
              </a:rPr>
              <a:t>антиген</a:t>
            </a:r>
            <a:r>
              <a:rPr lang="ru-RU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і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«резус-фактора».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Визначення</a:t>
            </a:r>
            <a:r>
              <a:rPr lang="ru-RU" sz="2400" dirty="0"/>
              <a:t> резус-фактора проводиться </a:t>
            </a:r>
            <a:r>
              <a:rPr lang="ru-RU" sz="2400" dirty="0" err="1"/>
              <a:t>експрес</a:t>
            </a:r>
            <a:r>
              <a:rPr lang="ru-RU" sz="2400" dirty="0"/>
              <a:t>-методом з </a:t>
            </a:r>
            <a:r>
              <a:rPr lang="ru-RU" sz="2400" dirty="0" err="1"/>
              <a:t>використанням</a:t>
            </a:r>
            <a:r>
              <a:rPr lang="ru-RU" sz="2400" dirty="0"/>
              <a:t> резус-реагенту - </a:t>
            </a:r>
            <a:r>
              <a:rPr lang="ru-RU" sz="2400" dirty="0" err="1"/>
              <a:t>моноклональними</a:t>
            </a:r>
            <a:r>
              <a:rPr lang="ru-RU" sz="2400" dirty="0"/>
              <a:t> резус-</a:t>
            </a:r>
            <a:r>
              <a:rPr lang="ru-RU" sz="2400" dirty="0" err="1"/>
              <a:t>антитілами</a:t>
            </a:r>
            <a:r>
              <a:rPr lang="ru-RU" sz="2400" dirty="0"/>
              <a:t> (</a:t>
            </a:r>
            <a:r>
              <a:rPr lang="ru-RU" sz="2400" dirty="0" err="1"/>
              <a:t>цоліклонами</a:t>
            </a:r>
            <a:r>
              <a:rPr lang="ru-RU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534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404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44824"/>
            <a:ext cx="36062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5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56357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Проба на </a:t>
            </a:r>
            <a:r>
              <a:rPr lang="ru-RU" sz="2400" b="1" dirty="0" err="1">
                <a:solidFill>
                  <a:srgbClr val="FF0000"/>
                </a:solidFill>
              </a:rPr>
              <a:t>індивідуальну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сумісність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за системою АВО проводиться </a:t>
            </a:r>
            <a:r>
              <a:rPr lang="ru-RU" sz="2400" dirty="0" err="1"/>
              <a:t>наступним</a:t>
            </a:r>
            <a:r>
              <a:rPr lang="ru-RU" sz="2400" dirty="0"/>
              <a:t> чином: до 2 </a:t>
            </a:r>
            <a:r>
              <a:rPr lang="ru-RU" sz="2400" dirty="0" err="1"/>
              <a:t>крапель</a:t>
            </a:r>
            <a:r>
              <a:rPr lang="ru-RU" sz="2400" dirty="0"/>
              <a:t> </a:t>
            </a:r>
            <a:r>
              <a:rPr lang="ru-RU" sz="2400" dirty="0" err="1"/>
              <a:t>сироватки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</a:t>
            </a:r>
            <a:r>
              <a:rPr lang="ru-RU" sz="2400" dirty="0" err="1"/>
              <a:t>реципієнта</a:t>
            </a:r>
            <a:r>
              <a:rPr lang="ru-RU" sz="2400" dirty="0"/>
              <a:t> на </a:t>
            </a:r>
            <a:r>
              <a:rPr lang="ru-RU" sz="2400" dirty="0" err="1"/>
              <a:t>чашці</a:t>
            </a:r>
            <a:r>
              <a:rPr lang="ru-RU" sz="2400" dirty="0"/>
              <a:t> </a:t>
            </a:r>
            <a:r>
              <a:rPr lang="ru-RU" sz="2400" dirty="0" err="1"/>
              <a:t>Петрі</a:t>
            </a:r>
            <a:r>
              <a:rPr lang="ru-RU" sz="2400" dirty="0"/>
              <a:t> </a:t>
            </a:r>
            <a:r>
              <a:rPr lang="ru-RU" sz="2400" dirty="0" err="1"/>
              <a:t>додають</a:t>
            </a:r>
            <a:r>
              <a:rPr lang="ru-RU" sz="2400" dirty="0"/>
              <a:t> в 10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</a:t>
            </a:r>
            <a:r>
              <a:rPr lang="ru-RU" sz="2400" dirty="0" err="1"/>
              <a:t>краплю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донора, </a:t>
            </a:r>
            <a:r>
              <a:rPr lang="ru-RU" sz="2400" dirty="0" err="1"/>
              <a:t>перемішують</a:t>
            </a:r>
            <a:r>
              <a:rPr lang="ru-RU" sz="2400" dirty="0"/>
              <a:t> і через 5 </a:t>
            </a:r>
            <a:r>
              <a:rPr lang="ru-RU" sz="2400" dirty="0" err="1"/>
              <a:t>хв</a:t>
            </a:r>
            <a:r>
              <a:rPr lang="ru-RU" sz="2400" dirty="0"/>
              <a:t>. при </a:t>
            </a:r>
            <a:r>
              <a:rPr lang="ru-RU" sz="2400" dirty="0" err="1"/>
              <a:t>кімнатній</a:t>
            </a:r>
            <a:r>
              <a:rPr lang="ru-RU" sz="2400" dirty="0"/>
              <a:t> </a:t>
            </a:r>
            <a:r>
              <a:rPr lang="ru-RU" sz="2400" dirty="0" err="1"/>
              <a:t>температурі</a:t>
            </a:r>
            <a:r>
              <a:rPr lang="ru-RU" sz="2400" dirty="0"/>
              <a:t> </a:t>
            </a:r>
            <a:r>
              <a:rPr lang="ru-RU" sz="2400" dirty="0" err="1"/>
              <a:t>оцінюють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аглютинації</a:t>
            </a:r>
            <a:r>
              <a:rPr lang="ru-RU" sz="2400" dirty="0"/>
              <a:t> -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не наступила, то кров </a:t>
            </a:r>
            <a:r>
              <a:rPr lang="ru-RU" sz="2400" dirty="0" err="1"/>
              <a:t>сумісна</a:t>
            </a:r>
            <a:r>
              <a:rPr lang="ru-RU" sz="24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Проба на резус-</a:t>
            </a:r>
            <a:r>
              <a:rPr lang="ru-RU" sz="2400" b="1" dirty="0" err="1">
                <a:solidFill>
                  <a:srgbClr val="FF0000"/>
                </a:solidFill>
              </a:rPr>
              <a:t>сумісність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методичні</a:t>
            </a:r>
            <a:r>
              <a:rPr lang="ru-RU" sz="2400" dirty="0"/>
              <a:t> </a:t>
            </a:r>
            <a:r>
              <a:rPr lang="ru-RU" sz="2400" dirty="0" err="1"/>
              <a:t>прийоми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, як при </a:t>
            </a:r>
            <a:r>
              <a:rPr lang="ru-RU" sz="2400" dirty="0" err="1"/>
              <a:t>пробі</a:t>
            </a:r>
            <a:r>
              <a:rPr lang="ru-RU" sz="2400" dirty="0"/>
              <a:t> на </a:t>
            </a:r>
            <a:r>
              <a:rPr lang="ru-RU" sz="2400" dirty="0" err="1"/>
              <a:t>індивідуальну</a:t>
            </a:r>
            <a:r>
              <a:rPr lang="ru-RU" sz="2400" dirty="0"/>
              <a:t> </a:t>
            </a:r>
            <a:r>
              <a:rPr lang="ru-RU" sz="2400" dirty="0" err="1"/>
              <a:t>сумісність</a:t>
            </a:r>
            <a:r>
              <a:rPr lang="ru-RU" sz="2400" dirty="0"/>
              <a:t>, </a:t>
            </a:r>
            <a:r>
              <a:rPr lang="ru-RU" sz="2400" dirty="0" err="1"/>
              <a:t>тільки</a:t>
            </a:r>
            <a:r>
              <a:rPr lang="ru-RU" sz="2400" dirty="0"/>
              <a:t> тест </a:t>
            </a:r>
            <a:r>
              <a:rPr lang="ru-RU" sz="2400" dirty="0" err="1"/>
              <a:t>виконується</a:t>
            </a:r>
            <a:r>
              <a:rPr lang="ru-RU" sz="2400" dirty="0"/>
              <a:t> на </a:t>
            </a:r>
            <a:r>
              <a:rPr lang="ru-RU" sz="2400" dirty="0" err="1"/>
              <a:t>водяній</a:t>
            </a:r>
            <a:r>
              <a:rPr lang="ru-RU" sz="2400" dirty="0"/>
              <a:t> </a:t>
            </a:r>
            <a:r>
              <a:rPr lang="ru-RU" sz="2400" dirty="0" err="1"/>
              <a:t>бані</a:t>
            </a:r>
            <a:r>
              <a:rPr lang="ru-RU" sz="2400" dirty="0"/>
              <a:t> при </a:t>
            </a:r>
            <a:r>
              <a:rPr lang="ru-RU" sz="2400" dirty="0" err="1"/>
              <a:t>температурі</a:t>
            </a:r>
            <a:r>
              <a:rPr lang="ru-RU" sz="2400" dirty="0"/>
              <a:t> 42-48°С </a:t>
            </a:r>
            <a:r>
              <a:rPr lang="ru-RU" sz="2400" dirty="0" err="1"/>
              <a:t>впродовж</a:t>
            </a:r>
            <a:r>
              <a:rPr lang="ru-RU" sz="2400" dirty="0"/>
              <a:t> 10 </a:t>
            </a:r>
            <a:r>
              <a:rPr lang="ru-RU" sz="2400" dirty="0" err="1"/>
              <a:t>хв</a:t>
            </a:r>
            <a:r>
              <a:rPr lang="ru-RU" sz="2400" dirty="0"/>
              <a:t>. - при </a:t>
            </a:r>
            <a:r>
              <a:rPr lang="ru-RU" sz="2400" dirty="0" err="1"/>
              <a:t>появі</a:t>
            </a:r>
            <a:r>
              <a:rPr lang="ru-RU" sz="2400" dirty="0"/>
              <a:t> </a:t>
            </a:r>
            <a:r>
              <a:rPr lang="ru-RU" sz="2400" dirty="0" err="1"/>
              <a:t>аглютинації</a:t>
            </a:r>
            <a:r>
              <a:rPr lang="ru-RU" sz="2400" dirty="0"/>
              <a:t> кров </a:t>
            </a:r>
            <a:r>
              <a:rPr lang="ru-RU" sz="2400" dirty="0" err="1"/>
              <a:t>переливати</a:t>
            </a:r>
            <a:r>
              <a:rPr lang="ru-RU" sz="2400" dirty="0"/>
              <a:t> не </a:t>
            </a:r>
            <a:r>
              <a:rPr lang="ru-RU" sz="2400" dirty="0" err="1"/>
              <a:t>можна</a:t>
            </a:r>
            <a:r>
              <a:rPr lang="ru-RU" sz="24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err="1">
                <a:solidFill>
                  <a:srgbClr val="FF0000"/>
                </a:solidFill>
              </a:rPr>
              <a:t>Біологічна</a:t>
            </a:r>
            <a:r>
              <a:rPr lang="ru-RU" sz="2400" b="1" dirty="0">
                <a:solidFill>
                  <a:srgbClr val="FF0000"/>
                </a:solidFill>
              </a:rPr>
              <a:t> проба </a:t>
            </a:r>
            <a:r>
              <a:rPr lang="ru-RU" sz="2400" dirty="0"/>
              <a:t>– </a:t>
            </a:r>
            <a:r>
              <a:rPr lang="ru-RU" sz="2400" dirty="0" err="1"/>
              <a:t>струминно</a:t>
            </a:r>
            <a:r>
              <a:rPr lang="ru-RU" sz="2400" dirty="0"/>
              <a:t> вливають10-15 мл </a:t>
            </a:r>
            <a:r>
              <a:rPr lang="ru-RU" sz="2400" dirty="0" err="1"/>
              <a:t>крові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впродовж</a:t>
            </a:r>
            <a:r>
              <a:rPr lang="ru-RU" sz="2400" dirty="0"/>
              <a:t> 3 </a:t>
            </a:r>
            <a:r>
              <a:rPr lang="ru-RU" sz="2400" dirty="0" err="1"/>
              <a:t>хв</a:t>
            </a:r>
            <a:r>
              <a:rPr lang="ru-RU" sz="2400" dirty="0"/>
              <a:t> </a:t>
            </a:r>
            <a:r>
              <a:rPr lang="ru-RU" sz="2400" dirty="0" err="1"/>
              <a:t>спостерігають</a:t>
            </a:r>
            <a:r>
              <a:rPr lang="ru-RU" sz="2400" dirty="0"/>
              <a:t> за станом </a:t>
            </a:r>
            <a:r>
              <a:rPr lang="ru-RU" sz="2400" dirty="0" err="1"/>
              <a:t>пацієнта</a:t>
            </a:r>
            <a:r>
              <a:rPr lang="ru-RU" sz="2400" dirty="0"/>
              <a:t>; при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такої</a:t>
            </a:r>
            <a:r>
              <a:rPr lang="ru-RU" sz="2400" dirty="0"/>
              <a:t> 3-разової </a:t>
            </a:r>
            <a:r>
              <a:rPr lang="ru-RU" sz="2400" dirty="0" err="1"/>
              <a:t>перевірки</a:t>
            </a:r>
            <a:r>
              <a:rPr lang="ru-RU" sz="2400" dirty="0"/>
              <a:t> кров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переливати</a:t>
            </a:r>
            <a:r>
              <a:rPr lang="ru-RU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88640"/>
            <a:ext cx="612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Проби</a:t>
            </a:r>
            <a:r>
              <a:rPr lang="ru-RU" sz="3600" b="1" dirty="0">
                <a:solidFill>
                  <a:srgbClr val="FF0000"/>
                </a:solidFill>
              </a:rPr>
              <a:t> при </a:t>
            </a:r>
            <a:r>
              <a:rPr lang="ru-RU" sz="3600" b="1" dirty="0" err="1">
                <a:solidFill>
                  <a:srgbClr val="FF0000"/>
                </a:solidFill>
              </a:rPr>
              <a:t>переливанн</a:t>
            </a:r>
            <a:r>
              <a:rPr lang="uk-UA" sz="3600" b="1" dirty="0">
                <a:solidFill>
                  <a:srgbClr val="FF0000"/>
                </a:solidFill>
              </a:rPr>
              <a:t>і крові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25"/>
            <a:ext cx="892899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Показання</a:t>
            </a:r>
            <a:r>
              <a:rPr lang="ru-RU" sz="3200" b="1" dirty="0">
                <a:solidFill>
                  <a:srgbClr val="FF0000"/>
                </a:solidFill>
              </a:rPr>
              <a:t> до </a:t>
            </a:r>
            <a:r>
              <a:rPr lang="ru-RU" sz="3200" b="1" dirty="0" err="1">
                <a:solidFill>
                  <a:srgbClr val="FF0000"/>
                </a:solidFill>
              </a:rPr>
              <a:t>переливання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крові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/>
              <a:t>Абсолютні</a:t>
            </a:r>
            <a:r>
              <a:rPr lang="ru-RU" sz="3200" b="1" dirty="0"/>
              <a:t>: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гостра</a:t>
            </a:r>
            <a:r>
              <a:rPr lang="ru-RU" sz="3200" dirty="0"/>
              <a:t> </a:t>
            </a:r>
            <a:r>
              <a:rPr lang="ru-RU" sz="3200" dirty="0" err="1"/>
              <a:t>крововтрата</a:t>
            </a:r>
            <a:r>
              <a:rPr lang="ru-RU" sz="3200" dirty="0"/>
              <a:t> 20 % і </a:t>
            </a:r>
            <a:r>
              <a:rPr lang="ru-RU" sz="3200" dirty="0" err="1"/>
              <a:t>більше</a:t>
            </a:r>
            <a:r>
              <a:rPr lang="ru-RU" sz="3200" dirty="0"/>
              <a:t> ОЦК;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операції</a:t>
            </a:r>
            <a:r>
              <a:rPr lang="ru-RU" sz="3200" dirty="0"/>
              <a:t> з </a:t>
            </a:r>
            <a:r>
              <a:rPr lang="ru-RU" sz="3200" dirty="0" err="1"/>
              <a:t>використанням</a:t>
            </a:r>
            <a:r>
              <a:rPr lang="ru-RU" sz="3200" dirty="0"/>
              <a:t> штучного </a:t>
            </a:r>
            <a:r>
              <a:rPr lang="ru-RU" sz="3200" dirty="0" err="1"/>
              <a:t>кровообігу</a:t>
            </a:r>
            <a:r>
              <a:rPr lang="ru-RU" sz="3200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/>
              <a:t>Відносні</a:t>
            </a:r>
            <a:r>
              <a:rPr lang="ru-RU" sz="3200" b="1" dirty="0"/>
              <a:t>: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крововтрата</a:t>
            </a:r>
            <a:r>
              <a:rPr lang="ru-RU" sz="3200" dirty="0"/>
              <a:t> в </a:t>
            </a:r>
            <a:r>
              <a:rPr lang="ru-RU" sz="3200" dirty="0" err="1"/>
              <a:t>об'ємі</a:t>
            </a:r>
            <a:r>
              <a:rPr lang="ru-RU" sz="3200" dirty="0"/>
              <a:t> 10 - 20 % ОЦК;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анемія</a:t>
            </a:r>
            <a:r>
              <a:rPr lang="ru-RU" sz="3200" dirty="0"/>
              <a:t>  будь-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етіології</a:t>
            </a:r>
            <a:r>
              <a:rPr lang="ru-RU" sz="3200" dirty="0"/>
              <a:t> з </a:t>
            </a:r>
            <a:r>
              <a:rPr lang="ru-RU" sz="3200" dirty="0" err="1"/>
              <a:t>рівнем</a:t>
            </a:r>
            <a:r>
              <a:rPr lang="ru-RU" sz="3200" dirty="0"/>
              <a:t> </a:t>
            </a:r>
            <a:r>
              <a:rPr lang="ru-RU" sz="3200" dirty="0" err="1"/>
              <a:t>гемоглобіну</a:t>
            </a:r>
            <a:r>
              <a:rPr lang="ru-RU" sz="3200" dirty="0"/>
              <a:t> </a:t>
            </a:r>
            <a:r>
              <a:rPr lang="ru-RU" sz="3200" dirty="0" err="1"/>
              <a:t>нижче</a:t>
            </a:r>
            <a:r>
              <a:rPr lang="ru-RU" sz="3200" dirty="0"/>
              <a:t> 80 г/л;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триваючі</a:t>
            </a:r>
            <a:r>
              <a:rPr lang="ru-RU" sz="3200" dirty="0"/>
              <a:t> </a:t>
            </a:r>
            <a:r>
              <a:rPr lang="ru-RU" sz="3200" dirty="0" err="1"/>
              <a:t>кровотечі</a:t>
            </a:r>
            <a:r>
              <a:rPr lang="ru-RU" sz="3200" dirty="0"/>
              <a:t>, </a:t>
            </a:r>
            <a:r>
              <a:rPr lang="ru-RU" sz="3200" dirty="0" err="1"/>
              <a:t>зумовлені</a:t>
            </a:r>
            <a:r>
              <a:rPr lang="ru-RU" sz="3200" dirty="0"/>
              <a:t> </a:t>
            </a:r>
            <a:r>
              <a:rPr lang="ru-RU" sz="3200" dirty="0" err="1"/>
              <a:t>порушенням</a:t>
            </a:r>
            <a:r>
              <a:rPr lang="ru-RU" sz="3200" dirty="0"/>
              <a:t> </a:t>
            </a:r>
            <a:r>
              <a:rPr lang="ru-RU" sz="3200" dirty="0" err="1"/>
              <a:t>зсідання</a:t>
            </a:r>
            <a:r>
              <a:rPr lang="ru-RU" sz="3200" dirty="0"/>
              <a:t> </a:t>
            </a:r>
            <a:r>
              <a:rPr lang="ru-RU" sz="3200" dirty="0" err="1"/>
              <a:t>крові</a:t>
            </a:r>
            <a:r>
              <a:rPr lang="ru-RU" sz="3200" dirty="0"/>
              <a:t>;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великі</a:t>
            </a:r>
            <a:r>
              <a:rPr lang="ru-RU" sz="3200" dirty="0"/>
              <a:t> </a:t>
            </a:r>
            <a:r>
              <a:rPr lang="ru-RU" sz="3200" dirty="0" err="1"/>
              <a:t>глибокі</a:t>
            </a:r>
            <a:r>
              <a:rPr lang="ru-RU" sz="3200" dirty="0"/>
              <a:t> </a:t>
            </a:r>
            <a:r>
              <a:rPr lang="ru-RU" sz="3200" dirty="0" err="1"/>
              <a:t>опіки</a:t>
            </a:r>
            <a:r>
              <a:rPr lang="ru-RU" sz="3200" dirty="0"/>
              <a:t>;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3200" dirty="0" err="1"/>
              <a:t>цитопенічні</a:t>
            </a:r>
            <a:r>
              <a:rPr lang="ru-RU" sz="3200" dirty="0"/>
              <a:t> </a:t>
            </a:r>
            <a:r>
              <a:rPr lang="ru-RU" sz="3200" dirty="0" err="1"/>
              <a:t>стани</a:t>
            </a:r>
            <a:r>
              <a:rPr lang="ru-RU" sz="3200" dirty="0"/>
              <a:t> (</a:t>
            </a:r>
            <a:r>
              <a:rPr lang="ru-RU" sz="3200" dirty="0" err="1"/>
              <a:t>лейкопенія</a:t>
            </a:r>
            <a:r>
              <a:rPr lang="ru-RU" sz="3200" dirty="0"/>
              <a:t>, </a:t>
            </a:r>
            <a:r>
              <a:rPr lang="ru-RU" sz="3200" dirty="0" err="1"/>
              <a:t>тромбоцитопенія</a:t>
            </a:r>
            <a:r>
              <a:rPr lang="ru-RU" sz="3200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95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Протипоказання</a:t>
            </a:r>
            <a:r>
              <a:rPr lang="ru-RU" sz="2400" b="1" dirty="0">
                <a:solidFill>
                  <a:srgbClr val="FF0000"/>
                </a:solidFill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</a:rPr>
              <a:t>гемотрансфузії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важкі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печінки</a:t>
            </a:r>
            <a:r>
              <a:rPr lang="ru-RU" sz="2400" dirty="0"/>
              <a:t> та </a:t>
            </a:r>
            <a:r>
              <a:rPr lang="ru-RU" sz="2400" dirty="0" err="1"/>
              <a:t>нирок</a:t>
            </a:r>
            <a:r>
              <a:rPr lang="ru-RU" sz="2400" dirty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гостра</a:t>
            </a:r>
            <a:r>
              <a:rPr lang="ru-RU" sz="2400" dirty="0"/>
              <a:t> </a:t>
            </a:r>
            <a:r>
              <a:rPr lang="ru-RU" sz="2400" dirty="0" err="1"/>
              <a:t>серцева</a:t>
            </a:r>
            <a:r>
              <a:rPr lang="ru-RU" sz="2400" dirty="0"/>
              <a:t> </a:t>
            </a:r>
            <a:r>
              <a:rPr lang="ru-RU" sz="2400" dirty="0" err="1"/>
              <a:t>недостатність</a:t>
            </a:r>
            <a:r>
              <a:rPr lang="ru-RU" sz="2400" dirty="0"/>
              <a:t> та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застоєм</a:t>
            </a:r>
            <a:r>
              <a:rPr lang="ru-RU" sz="2400" dirty="0"/>
              <a:t> в малому </a:t>
            </a:r>
            <a:r>
              <a:rPr lang="ru-RU" sz="2400" dirty="0" err="1"/>
              <a:t>колі</a:t>
            </a:r>
            <a:r>
              <a:rPr lang="ru-RU" sz="2400" dirty="0"/>
              <a:t> </a:t>
            </a:r>
            <a:r>
              <a:rPr lang="ru-RU" sz="2400" dirty="0" err="1"/>
              <a:t>кровообігу</a:t>
            </a:r>
            <a:r>
              <a:rPr lang="ru-RU" sz="2400" dirty="0"/>
              <a:t>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абсолютне</a:t>
            </a:r>
            <a:r>
              <a:rPr lang="ru-RU" sz="2400" dirty="0"/>
              <a:t> </a:t>
            </a:r>
            <a:r>
              <a:rPr lang="ru-RU" sz="2400" dirty="0" err="1"/>
              <a:t>протипоказання</a:t>
            </a:r>
            <a:r>
              <a:rPr lang="ru-RU" sz="2400" dirty="0"/>
              <a:t> - набряк </a:t>
            </a:r>
            <a:r>
              <a:rPr lang="ru-RU" sz="2400" dirty="0" err="1"/>
              <a:t>легень</a:t>
            </a:r>
            <a:r>
              <a:rPr lang="ru-RU" sz="2400" dirty="0"/>
              <a:t>, </a:t>
            </a:r>
            <a:r>
              <a:rPr lang="ru-RU" sz="2400" dirty="0" err="1"/>
              <a:t>гострий</a:t>
            </a:r>
            <a:r>
              <a:rPr lang="ru-RU" sz="2400" dirty="0"/>
              <a:t> </a:t>
            </a:r>
            <a:r>
              <a:rPr lang="ru-RU" sz="2400" dirty="0" err="1"/>
              <a:t>септичний</a:t>
            </a:r>
            <a:r>
              <a:rPr lang="ru-RU" sz="2400" dirty="0"/>
              <a:t> </a:t>
            </a:r>
            <a:r>
              <a:rPr lang="ru-RU" sz="2400" dirty="0" err="1"/>
              <a:t>ендокардит</a:t>
            </a:r>
            <a:r>
              <a:rPr lang="ru-RU" sz="2400" dirty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гіперкоагуляційні</a:t>
            </a:r>
            <a:r>
              <a:rPr lang="ru-RU" sz="2400" dirty="0"/>
              <a:t> </a:t>
            </a:r>
            <a:r>
              <a:rPr lang="ru-RU" sz="2400" dirty="0" err="1"/>
              <a:t>стани</a:t>
            </a:r>
            <a:r>
              <a:rPr lang="ru-RU" sz="2400" dirty="0"/>
              <a:t> - </a:t>
            </a:r>
            <a:r>
              <a:rPr lang="ru-RU" sz="2400" dirty="0" err="1"/>
              <a:t>тромбофлебіти</a:t>
            </a:r>
            <a:r>
              <a:rPr lang="ru-RU" sz="2400" dirty="0"/>
              <a:t>, </a:t>
            </a:r>
            <a:r>
              <a:rPr lang="ru-RU" sz="2400" dirty="0" err="1"/>
              <a:t>тромбози</a:t>
            </a:r>
            <a:r>
              <a:rPr lang="ru-RU" sz="2400" dirty="0"/>
              <a:t>, </a:t>
            </a:r>
            <a:r>
              <a:rPr lang="ru-RU" sz="2400" dirty="0" err="1"/>
              <a:t>емболії</a:t>
            </a:r>
            <a:r>
              <a:rPr lang="ru-RU" sz="2400" dirty="0"/>
              <a:t>, </a:t>
            </a:r>
            <a:r>
              <a:rPr lang="ru-RU" sz="2400" dirty="0" err="1"/>
              <a:t>інфаркти</a:t>
            </a:r>
            <a:r>
              <a:rPr lang="ru-RU" sz="2400" dirty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/>
              <a:t>черепно-</a:t>
            </a:r>
            <a:r>
              <a:rPr lang="ru-RU" sz="2400" dirty="0" err="1"/>
              <a:t>мозкова</a:t>
            </a:r>
            <a:r>
              <a:rPr lang="ru-RU" sz="2400" dirty="0"/>
              <a:t> травма, набряк </a:t>
            </a:r>
            <a:r>
              <a:rPr lang="ru-RU" sz="2400" dirty="0" err="1"/>
              <a:t>мозку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стани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підвищенням</a:t>
            </a:r>
            <a:r>
              <a:rPr lang="ru-RU" sz="2400" dirty="0"/>
              <a:t> </a:t>
            </a:r>
            <a:r>
              <a:rPr lang="ru-RU" sz="2400" dirty="0" err="1"/>
              <a:t>внутрішньочерепного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захворювання</a:t>
            </a:r>
            <a:r>
              <a:rPr lang="ru-RU" sz="2400" dirty="0"/>
              <a:t>, при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небезпечні</a:t>
            </a:r>
            <a:r>
              <a:rPr lang="ru-RU" sz="2400" dirty="0"/>
              <a:t> </a:t>
            </a:r>
            <a:r>
              <a:rPr lang="ru-RU" sz="2400" dirty="0" err="1"/>
              <a:t>різкі</a:t>
            </a:r>
            <a:r>
              <a:rPr lang="ru-RU" sz="2400" dirty="0"/>
              <a:t> </a:t>
            </a:r>
            <a:r>
              <a:rPr lang="ru-RU" sz="2400" dirty="0" err="1"/>
              <a:t>коливання</a:t>
            </a:r>
            <a:r>
              <a:rPr lang="ru-RU" sz="2400" dirty="0"/>
              <a:t> </a:t>
            </a:r>
            <a:r>
              <a:rPr lang="ru-RU" sz="2400" dirty="0" err="1"/>
              <a:t>артеріального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алергічні</a:t>
            </a:r>
            <a:r>
              <a:rPr lang="ru-RU" sz="2400" dirty="0"/>
              <a:t> </a:t>
            </a:r>
            <a:r>
              <a:rPr lang="ru-RU" sz="2400" dirty="0" err="1"/>
              <a:t>стани</a:t>
            </a:r>
            <a:r>
              <a:rPr lang="ru-RU" sz="2400" dirty="0"/>
              <a:t> та </a:t>
            </a:r>
            <a:r>
              <a:rPr lang="ru-RU" sz="2400" dirty="0" err="1"/>
              <a:t>захворювання</a:t>
            </a:r>
            <a:r>
              <a:rPr lang="ru-RU" sz="2400" dirty="0"/>
              <a:t> (</a:t>
            </a:r>
            <a:r>
              <a:rPr lang="ru-RU" sz="2400" dirty="0" err="1"/>
              <a:t>гостра</a:t>
            </a:r>
            <a:r>
              <a:rPr lang="ru-RU" sz="2400" dirty="0"/>
              <a:t> </a:t>
            </a:r>
            <a:r>
              <a:rPr lang="ru-RU" sz="2400" dirty="0" err="1"/>
              <a:t>екзема</a:t>
            </a:r>
            <a:r>
              <a:rPr lang="ru-RU" sz="2400" dirty="0"/>
              <a:t>, </a:t>
            </a:r>
            <a:r>
              <a:rPr lang="ru-RU" sz="2400" dirty="0" err="1"/>
              <a:t>бронхіальна</a:t>
            </a:r>
            <a:r>
              <a:rPr lang="ru-RU" sz="2400" dirty="0"/>
              <a:t> астма);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dirty="0" err="1"/>
              <a:t>активний</a:t>
            </a:r>
            <a:r>
              <a:rPr lang="ru-RU" sz="2400" dirty="0"/>
              <a:t> і </a:t>
            </a:r>
            <a:r>
              <a:rPr lang="ru-RU" sz="2400" dirty="0" err="1"/>
              <a:t>дисемінований</a:t>
            </a:r>
            <a:r>
              <a:rPr lang="ru-RU" sz="2400" dirty="0"/>
              <a:t> </a:t>
            </a:r>
            <a:r>
              <a:rPr lang="ru-RU" sz="2400" dirty="0" err="1"/>
              <a:t>туберкульоз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14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Класифікація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трансфузійних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середовищ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</a:p>
          <a:p>
            <a:pPr marL="514350" indent="-514350" algn="just">
              <a:buAutoNum type="arabicPeriod"/>
            </a:pPr>
            <a:r>
              <a:rPr lang="ru-RU" sz="2400" b="1" dirty="0" err="1">
                <a:solidFill>
                  <a:srgbClr val="FF0000"/>
                </a:solidFill>
              </a:rPr>
              <a:t>Компоненти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крові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b="1" i="1" dirty="0" err="1"/>
              <a:t>клітинні</a:t>
            </a:r>
            <a:r>
              <a:rPr lang="ru-RU" sz="2400" dirty="0"/>
              <a:t> (</a:t>
            </a:r>
            <a:r>
              <a:rPr lang="ru-RU" sz="2400" dirty="0" err="1"/>
              <a:t>еритроцитарна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, </a:t>
            </a:r>
            <a:r>
              <a:rPr lang="ru-RU" sz="2400" dirty="0" err="1"/>
              <a:t>розморожена</a:t>
            </a:r>
            <a:r>
              <a:rPr lang="ru-RU" sz="2400" dirty="0"/>
              <a:t> і </a:t>
            </a:r>
            <a:r>
              <a:rPr lang="ru-RU" sz="2400" dirty="0" err="1"/>
              <a:t>відмита</a:t>
            </a:r>
            <a:r>
              <a:rPr lang="ru-RU" sz="2400" dirty="0"/>
              <a:t> </a:t>
            </a:r>
            <a:r>
              <a:rPr lang="ru-RU" sz="2400" dirty="0" err="1"/>
              <a:t>еритроцитарна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, </a:t>
            </a:r>
            <a:r>
              <a:rPr lang="ru-RU" sz="2400" dirty="0" err="1"/>
              <a:t>збіднена</a:t>
            </a:r>
            <a:r>
              <a:rPr lang="ru-RU" sz="2400" dirty="0"/>
              <a:t> лейкоцитами і тромбоцитами </a:t>
            </a:r>
            <a:r>
              <a:rPr lang="ru-RU" sz="2400" dirty="0" err="1"/>
              <a:t>еритроцитарна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, </a:t>
            </a:r>
            <a:r>
              <a:rPr lang="ru-RU" sz="2400" dirty="0" err="1"/>
              <a:t>відмиті</a:t>
            </a:r>
            <a:r>
              <a:rPr lang="ru-RU" sz="2400" dirty="0"/>
              <a:t> </a:t>
            </a:r>
            <a:r>
              <a:rPr lang="ru-RU" sz="2400" dirty="0" err="1"/>
              <a:t>еритроцити</a:t>
            </a:r>
            <a:r>
              <a:rPr lang="ru-RU" sz="2400" dirty="0"/>
              <a:t>, </a:t>
            </a:r>
            <a:r>
              <a:rPr lang="ru-RU" sz="2400" dirty="0" err="1"/>
              <a:t>лейкоцитарна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, </a:t>
            </a:r>
            <a:r>
              <a:rPr lang="ru-RU" sz="2400" dirty="0" err="1"/>
              <a:t>тромбоцитарна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), 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b="1" i="1" dirty="0" err="1"/>
              <a:t>плазмові</a:t>
            </a:r>
            <a:r>
              <a:rPr lang="ru-RU" sz="2400" dirty="0"/>
              <a:t> (плазма </a:t>
            </a:r>
            <a:r>
              <a:rPr lang="ru-RU" sz="2400" dirty="0" err="1"/>
              <a:t>нативна</a:t>
            </a:r>
            <a:r>
              <a:rPr lang="ru-RU" sz="2400" dirty="0"/>
              <a:t>, </a:t>
            </a:r>
            <a:r>
              <a:rPr lang="ru-RU" sz="2400" dirty="0" err="1"/>
              <a:t>свіжозаморожена</a:t>
            </a:r>
            <a:r>
              <a:rPr lang="ru-RU" sz="2400" dirty="0"/>
              <a:t>, </a:t>
            </a:r>
            <a:r>
              <a:rPr lang="ru-RU" sz="2400" dirty="0" err="1"/>
              <a:t>антигемофільна</a:t>
            </a:r>
            <a:r>
              <a:rPr lang="ru-RU" sz="2400" dirty="0"/>
              <a:t>, </a:t>
            </a:r>
            <a:r>
              <a:rPr lang="ru-RU" sz="2400" dirty="0" err="1"/>
              <a:t>імунна</a:t>
            </a:r>
            <a:r>
              <a:rPr lang="ru-RU" sz="2400" dirty="0"/>
              <a:t>, </a:t>
            </a:r>
            <a:r>
              <a:rPr lang="ru-RU" sz="2400" dirty="0" err="1"/>
              <a:t>ліофілізована</a:t>
            </a:r>
            <a:r>
              <a:rPr lang="ru-RU" sz="2400" dirty="0"/>
              <a:t>). </a:t>
            </a:r>
          </a:p>
          <a:p>
            <a:pPr algn="just"/>
            <a:r>
              <a:rPr lang="ru-RU" sz="2400" dirty="0"/>
              <a:t>2. </a:t>
            </a:r>
            <a:r>
              <a:rPr lang="ru-RU" sz="2400" b="1" dirty="0" err="1">
                <a:solidFill>
                  <a:srgbClr val="FF0000"/>
                </a:solidFill>
              </a:rPr>
              <a:t>Препарати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крові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b="1" i="1" dirty="0" err="1"/>
              <a:t>коректори</a:t>
            </a:r>
            <a:r>
              <a:rPr lang="ru-RU" sz="2400" b="1" i="1" dirty="0"/>
              <a:t> гемостазу </a:t>
            </a:r>
            <a:r>
              <a:rPr lang="ru-RU" sz="2400" dirty="0"/>
              <a:t>(</a:t>
            </a:r>
            <a:r>
              <a:rPr lang="ru-RU" sz="2400" dirty="0" err="1"/>
              <a:t>кріопреципітат</a:t>
            </a:r>
            <a:r>
              <a:rPr lang="ru-RU" sz="2400" dirty="0"/>
              <a:t>, концентрат </a:t>
            </a:r>
            <a:r>
              <a:rPr lang="en-US" sz="2400" dirty="0"/>
              <a:t>V</a:t>
            </a:r>
            <a:r>
              <a:rPr lang="ru-RU" sz="2400" dirty="0"/>
              <a:t>ІІІ фактора, </a:t>
            </a:r>
            <a:r>
              <a:rPr lang="ru-RU" sz="2400" dirty="0" err="1"/>
              <a:t>фібриноген</a:t>
            </a:r>
            <a:r>
              <a:rPr lang="ru-RU" sz="2400" dirty="0"/>
              <a:t>, </a:t>
            </a:r>
            <a:r>
              <a:rPr lang="ru-RU" sz="2400" dirty="0" err="1"/>
              <a:t>протромбіновий</a:t>
            </a:r>
            <a:r>
              <a:rPr lang="ru-RU" sz="2400" dirty="0"/>
              <a:t> комплекс, </a:t>
            </a:r>
            <a:r>
              <a:rPr lang="ru-RU" sz="2400" dirty="0" err="1"/>
              <a:t>тромбін</a:t>
            </a:r>
            <a:r>
              <a:rPr lang="ru-RU" sz="2400" dirty="0"/>
              <a:t>, </a:t>
            </a:r>
            <a:r>
              <a:rPr lang="ru-RU" sz="2400" dirty="0" err="1"/>
              <a:t>гемостатична</a:t>
            </a:r>
            <a:r>
              <a:rPr lang="ru-RU" sz="2400" dirty="0"/>
              <a:t> губка, </a:t>
            </a:r>
            <a:r>
              <a:rPr lang="ru-RU" sz="2400" dirty="0" err="1"/>
              <a:t>фібринолізин</a:t>
            </a:r>
            <a:r>
              <a:rPr lang="ru-RU" sz="2400" dirty="0"/>
              <a:t>), 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b="1" i="1" dirty="0" err="1"/>
              <a:t>імунологічної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дії</a:t>
            </a:r>
            <a:r>
              <a:rPr lang="ru-RU" sz="2400" b="1" i="1" dirty="0"/>
              <a:t> </a:t>
            </a:r>
            <a:r>
              <a:rPr lang="ru-RU" sz="2400" dirty="0"/>
              <a:t>(гамма-</a:t>
            </a:r>
            <a:r>
              <a:rPr lang="ru-RU" sz="2400" dirty="0" err="1"/>
              <a:t>глобулін</a:t>
            </a:r>
            <a:r>
              <a:rPr lang="ru-RU" sz="2400" dirty="0"/>
              <a:t>, </a:t>
            </a:r>
            <a:r>
              <a:rPr lang="ru-RU" sz="2400" dirty="0" err="1"/>
              <a:t>імуноглобуліни</a:t>
            </a:r>
            <a:r>
              <a:rPr lang="ru-RU" sz="2400" dirty="0"/>
              <a:t> </a:t>
            </a:r>
            <a:r>
              <a:rPr lang="ru-RU" sz="2400" dirty="0" err="1"/>
              <a:t>антирезусний</a:t>
            </a:r>
            <a:r>
              <a:rPr lang="ru-RU" sz="2400" dirty="0"/>
              <a:t>, </a:t>
            </a:r>
            <a:r>
              <a:rPr lang="ru-RU" sz="2400" dirty="0" err="1"/>
              <a:t>антистафілококовий</a:t>
            </a:r>
            <a:r>
              <a:rPr lang="ru-RU" sz="2400" dirty="0"/>
              <a:t>, </a:t>
            </a:r>
            <a:r>
              <a:rPr lang="ru-RU" sz="2400" dirty="0" err="1"/>
              <a:t>протиправцевий</a:t>
            </a:r>
            <a:r>
              <a:rPr lang="ru-RU" sz="2400" dirty="0"/>
              <a:t>),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b="1" i="1" dirty="0" err="1"/>
              <a:t>комплексної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дії</a:t>
            </a:r>
            <a:r>
              <a:rPr lang="ru-RU" sz="2400" b="1" i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альбумін</a:t>
            </a:r>
            <a:r>
              <a:rPr lang="ru-RU" sz="2400" dirty="0"/>
              <a:t>, </a:t>
            </a:r>
            <a:r>
              <a:rPr lang="ru-RU" sz="2400" dirty="0" err="1"/>
              <a:t>протеїн</a:t>
            </a:r>
            <a:r>
              <a:rPr lang="ru-RU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9003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0689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Класифікація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кровозамінників</a:t>
            </a:r>
            <a:endParaRPr lang="ru-RU" sz="2800" b="1" dirty="0">
              <a:solidFill>
                <a:srgbClr val="FF0000"/>
              </a:solidFill>
              <a:latin typeface="Times New Roman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Кровозамінники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гемодинамічної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протишокової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дії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препарати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декстрану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поліглюкін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реополіглюкін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макродекс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декстран,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реомакродекс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желатину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желатиноль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плазможель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гелофузин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гідроксиетилкрохмалю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венофундин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рефортан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стабізол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поліетиленгліколю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поліоксидин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Дезінтоксикаційні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препарати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полівінілпіролідону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перистон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неокомпенсан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полівінілового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спирту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полідез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неогемодез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Препарати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для парентерального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живлення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білкові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гідролізати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аміноплазмоль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гідролізин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амінопептид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амінозол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суміші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амінокислот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інфезол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аміноплазмаль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амінофузин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вуглеводні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препарати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(глюкоза, фруктоза),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жирові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емульсії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інтраліпід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ліпофундин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емульсан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Регулятори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водно-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електролітного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та кислотно-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лужного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балансу: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сольові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розчини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ізотонічний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розчин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хлориду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натрію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Рінгера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Рінгера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-Локка),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коректори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електролітного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і кислотно-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лужного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балансу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лактосол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рінгер-лактат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осмодіуретики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манітол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сорбітол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Переносники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кисню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емульсії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фторовуглеців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перфторан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14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82285" cy="69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89240"/>
            <a:ext cx="81073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ДЯКУЄМО  ЗА  УВАГУ 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sz="3600" dirty="0"/>
              <a:t> - </a:t>
            </a:r>
            <a:r>
              <a:rPr lang="ru-RU" sz="3600" dirty="0" err="1"/>
              <a:t>генетично</a:t>
            </a:r>
            <a:r>
              <a:rPr lang="ru-RU" sz="3600" dirty="0"/>
              <a:t> </a:t>
            </a:r>
            <a:r>
              <a:rPr lang="ru-RU" sz="3600" dirty="0" err="1"/>
              <a:t>обумовлена</a:t>
            </a:r>
            <a:r>
              <a:rPr lang="ru-RU" sz="3600" dirty="0"/>
              <a:t> </a:t>
            </a:r>
            <a:r>
              <a:rPr lang="ru-RU" sz="3600" dirty="0" err="1"/>
              <a:t>біологічна</a:t>
            </a:r>
            <a:r>
              <a:rPr lang="ru-RU" sz="3600" dirty="0"/>
              <a:t> </a:t>
            </a:r>
            <a:r>
              <a:rPr lang="ru-RU" sz="3600" dirty="0" err="1"/>
              <a:t>ознака</a:t>
            </a:r>
            <a:r>
              <a:rPr lang="ru-RU" sz="3600" dirty="0"/>
              <a:t>, яка </a:t>
            </a:r>
            <a:r>
              <a:rPr lang="ru-RU" sz="3600" dirty="0" err="1"/>
              <a:t>характеризується</a:t>
            </a:r>
            <a:r>
              <a:rPr lang="ru-RU" sz="3600" dirty="0"/>
              <a:t> набором </a:t>
            </a:r>
            <a:r>
              <a:rPr lang="ru-RU" sz="3600" dirty="0" err="1"/>
              <a:t>антигенів</a:t>
            </a:r>
            <a:r>
              <a:rPr lang="ru-RU" sz="3600" dirty="0"/>
              <a:t> у </a:t>
            </a:r>
            <a:r>
              <a:rPr lang="ru-RU" sz="3600" dirty="0" err="1"/>
              <a:t>формених</a:t>
            </a:r>
            <a:r>
              <a:rPr lang="ru-RU" sz="3600" dirty="0"/>
              <a:t> </a:t>
            </a:r>
            <a:r>
              <a:rPr lang="ru-RU" sz="3600" dirty="0" err="1"/>
              <a:t>елементах</a:t>
            </a:r>
            <a:r>
              <a:rPr lang="ru-RU" sz="3600" dirty="0"/>
              <a:t> </a:t>
            </a:r>
            <a:r>
              <a:rPr lang="ru-RU" sz="3600" dirty="0" err="1"/>
              <a:t>крові</a:t>
            </a:r>
            <a:r>
              <a:rPr lang="ru-RU" sz="3600" dirty="0"/>
              <a:t> (</a:t>
            </a:r>
            <a:r>
              <a:rPr lang="ru-RU" sz="3600" dirty="0" err="1"/>
              <a:t>еритроцитах</a:t>
            </a:r>
            <a:r>
              <a:rPr lang="ru-RU" sz="3600" dirty="0"/>
              <a:t>, лейкоцитах, тромбоцитах) і </a:t>
            </a:r>
            <a:r>
              <a:rPr lang="ru-RU" sz="3600" dirty="0" err="1"/>
              <a:t>білках</a:t>
            </a:r>
            <a:r>
              <a:rPr lang="ru-RU" sz="3600" dirty="0"/>
              <a:t> </a:t>
            </a:r>
            <a:r>
              <a:rPr lang="ru-RU" sz="3600" dirty="0" err="1"/>
              <a:t>плазми</a:t>
            </a:r>
            <a:r>
              <a:rPr lang="ru-RU" sz="3600" dirty="0"/>
              <a:t> </a:t>
            </a:r>
            <a:r>
              <a:rPr lang="ru-RU" sz="3600" dirty="0" err="1"/>
              <a:t>даного</a:t>
            </a:r>
            <a:r>
              <a:rPr lang="ru-RU" sz="3600" dirty="0"/>
              <a:t> </a:t>
            </a:r>
            <a:r>
              <a:rPr lang="ru-RU" sz="3600" dirty="0" err="1"/>
              <a:t>індивідума</a:t>
            </a:r>
            <a:r>
              <a:rPr lang="ru-RU" sz="3600" dirty="0"/>
              <a:t>.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47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ru-RU" sz="3200" dirty="0" err="1">
                <a:solidFill>
                  <a:prstClr val="black"/>
                </a:solidFill>
              </a:rPr>
              <a:t>Поняття</a:t>
            </a:r>
            <a:r>
              <a:rPr lang="ru-RU" sz="3200" dirty="0">
                <a:solidFill>
                  <a:prstClr val="black"/>
                </a:solidFill>
              </a:rPr>
              <a:t> про </a:t>
            </a:r>
            <a:r>
              <a:rPr lang="ru-RU" sz="3200" dirty="0" err="1">
                <a:solidFill>
                  <a:prstClr val="black"/>
                </a:solidFill>
              </a:rPr>
              <a:t>групи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крові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r>
              <a:rPr lang="ru-RU" sz="3200" dirty="0" err="1">
                <a:solidFill>
                  <a:prstClr val="black"/>
                </a:solidFill>
              </a:rPr>
              <a:t>якими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користуються</a:t>
            </a:r>
            <a:r>
              <a:rPr lang="ru-RU" sz="3200" dirty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клінічній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практиці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r>
              <a:rPr lang="ru-RU" sz="3200" dirty="0" err="1">
                <a:solidFill>
                  <a:prstClr val="black"/>
                </a:solidFill>
              </a:rPr>
              <a:t>включає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тільки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еритроцитарні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антигени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3200" b="1" i="1" dirty="0" err="1">
                <a:solidFill>
                  <a:srgbClr val="FF0000"/>
                </a:solidFill>
              </a:rPr>
              <a:t>системи</a:t>
            </a:r>
            <a:r>
              <a:rPr lang="ru-RU" sz="3200" b="1" i="1" dirty="0">
                <a:solidFill>
                  <a:srgbClr val="FF0000"/>
                </a:solidFill>
              </a:rPr>
              <a:t> АВО </a:t>
            </a:r>
            <a:r>
              <a:rPr lang="en-US" sz="3200" b="1" i="1" dirty="0">
                <a:solidFill>
                  <a:srgbClr val="FF0000"/>
                </a:solidFill>
              </a:rPr>
              <a:t>(</a:t>
            </a:r>
            <a:r>
              <a:rPr lang="uk-UA" sz="3200" b="1" i="1" dirty="0">
                <a:solidFill>
                  <a:srgbClr val="FF0000"/>
                </a:solidFill>
              </a:rPr>
              <a:t>читається а,б,</a:t>
            </a:r>
            <a:r>
              <a:rPr lang="uk-UA" sz="3200" b="1" i="1" dirty="0" err="1">
                <a:solidFill>
                  <a:srgbClr val="FF0000"/>
                </a:solidFill>
              </a:rPr>
              <a:t>ноль</a:t>
            </a:r>
            <a:r>
              <a:rPr lang="en-US" sz="3200" b="1" i="1" dirty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FF0000"/>
                </a:solidFill>
              </a:rPr>
              <a:t>резус-фактор (</a:t>
            </a:r>
            <a:r>
              <a:rPr lang="en-US" sz="3200" b="1" i="1" dirty="0">
                <a:solidFill>
                  <a:srgbClr val="FF0000"/>
                </a:solidFill>
              </a:rPr>
              <a:t>Rh</a:t>
            </a:r>
            <a:r>
              <a:rPr lang="ru-RU" sz="3200" b="1" i="1" dirty="0">
                <a:solidFill>
                  <a:srgbClr val="FF0000"/>
                </a:solidFill>
              </a:rPr>
              <a:t>), 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</a:rPr>
              <a:t>так як вони </a:t>
            </a:r>
            <a:r>
              <a:rPr lang="ru-RU" sz="3200" dirty="0" err="1">
                <a:solidFill>
                  <a:prstClr val="black"/>
                </a:solidFill>
              </a:rPr>
              <a:t>відзначаються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найвищою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активністю</a:t>
            </a:r>
            <a:r>
              <a:rPr lang="ru-RU" sz="3200" dirty="0">
                <a:solidFill>
                  <a:prstClr val="black"/>
                </a:solidFill>
              </a:rPr>
              <a:t> і </a:t>
            </a:r>
            <a:r>
              <a:rPr lang="ru-RU" sz="3200" dirty="0" err="1">
                <a:solidFill>
                  <a:prstClr val="black"/>
                </a:solidFill>
              </a:rPr>
              <a:t>найчастіше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спричиняють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ускладнення</a:t>
            </a:r>
            <a:r>
              <a:rPr lang="ru-RU" sz="3200" dirty="0">
                <a:solidFill>
                  <a:prstClr val="black"/>
                </a:solidFill>
              </a:rPr>
              <a:t> при </a:t>
            </a:r>
            <a:r>
              <a:rPr lang="ru-RU" sz="3200" dirty="0" err="1">
                <a:solidFill>
                  <a:prstClr val="black"/>
                </a:solidFill>
              </a:rPr>
              <a:t>гемотрансфузіях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10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Антиге́н</a:t>
            </a:r>
            <a:r>
              <a:rPr lang="vi-VN" sz="3600" dirty="0"/>
              <a:t> — речовина, зазвичай органічного походження, що має ознаки генетичної відмінності і при введенні в організм викликають специфічний імунний ефект. Імунна система розпізнає цю речовину як чужорідну і виробляє антитіла для боротьби із нею.</a:t>
            </a:r>
            <a:endParaRPr lang="uk-UA" sz="3600" dirty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969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Антигенна система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>- </a:t>
            </a:r>
            <a:r>
              <a:rPr lang="ru-RU" sz="3600" dirty="0" err="1"/>
              <a:t>сукупність</a:t>
            </a:r>
            <a:r>
              <a:rPr lang="ru-RU" sz="3600" dirty="0"/>
              <a:t> </a:t>
            </a:r>
            <a:r>
              <a:rPr lang="ru-RU" sz="3600" dirty="0" err="1"/>
              <a:t>антигенів</a:t>
            </a:r>
            <a:r>
              <a:rPr lang="ru-RU" sz="3600" dirty="0"/>
              <a:t> </a:t>
            </a:r>
            <a:r>
              <a:rPr lang="ru-RU" sz="3600" dirty="0" err="1"/>
              <a:t>крові</a:t>
            </a:r>
            <a:r>
              <a:rPr lang="ru-RU" sz="3600" dirty="0"/>
              <a:t> (</a:t>
            </a:r>
            <a:r>
              <a:rPr lang="ru-RU" sz="3600" dirty="0" err="1"/>
              <a:t>плазменних</a:t>
            </a:r>
            <a:r>
              <a:rPr lang="ru-RU" sz="3600" dirty="0"/>
              <a:t> та </a:t>
            </a:r>
            <a:r>
              <a:rPr lang="ru-RU" sz="3600" dirty="0" err="1"/>
              <a:t>клітинних</a:t>
            </a:r>
            <a:r>
              <a:rPr lang="ru-RU" sz="3600" dirty="0"/>
              <a:t>),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успадковуються</a:t>
            </a:r>
            <a:r>
              <a:rPr lang="ru-RU" sz="3600" dirty="0"/>
              <a:t> (</a:t>
            </a:r>
            <a:r>
              <a:rPr lang="ru-RU" sz="3600" dirty="0" err="1"/>
              <a:t>контролюються</a:t>
            </a:r>
            <a:r>
              <a:rPr lang="ru-RU" sz="3600" dirty="0"/>
              <a:t>) </a:t>
            </a:r>
            <a:r>
              <a:rPr lang="ru-RU" sz="3600" dirty="0" err="1"/>
              <a:t>алельними</a:t>
            </a:r>
            <a:r>
              <a:rPr lang="ru-RU" sz="3600" dirty="0"/>
              <a:t> генами </a:t>
            </a:r>
          </a:p>
          <a:p>
            <a:pPr algn="just"/>
            <a:r>
              <a:rPr lang="ru-RU" sz="3200" i="1" dirty="0"/>
              <a:t>(в</a:t>
            </a:r>
            <a:r>
              <a:rPr lang="uk-UA" sz="3200" i="1" dirty="0" err="1"/>
              <a:t>ідомо</a:t>
            </a:r>
            <a:r>
              <a:rPr lang="uk-UA" sz="3200" i="1" dirty="0"/>
              <a:t> біля 500 антигенів крові, які утворюють понад 40 антигенних систем)</a:t>
            </a:r>
            <a:r>
              <a:rPr lang="ru-RU" sz="3200" i="1" dirty="0"/>
              <a:t> </a:t>
            </a:r>
          </a:p>
          <a:p>
            <a:pPr algn="just"/>
            <a:r>
              <a:rPr lang="ru-RU" sz="32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723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21136" cy="48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6083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Антигени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еритроцит</a:t>
            </a:r>
            <a:r>
              <a:rPr lang="uk-UA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18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Аглютиногени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гемаглютиногени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dirty="0"/>
              <a:t> –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речовини</a:t>
            </a:r>
            <a:r>
              <a:rPr lang="ru-RU" sz="3000" dirty="0"/>
              <a:t> </a:t>
            </a:r>
            <a:r>
              <a:rPr lang="ru-RU" sz="3000" dirty="0" err="1"/>
              <a:t>білкової</a:t>
            </a:r>
            <a:r>
              <a:rPr lang="ru-RU" sz="3000" dirty="0"/>
              <a:t> </a:t>
            </a:r>
            <a:r>
              <a:rPr lang="ru-RU" sz="3000" dirty="0" err="1"/>
              <a:t>природи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належать до </a:t>
            </a:r>
            <a:r>
              <a:rPr lang="ru-RU" sz="3000" dirty="0" err="1"/>
              <a:t>антигенів</a:t>
            </a:r>
            <a:r>
              <a:rPr lang="ru-RU" sz="3000" dirty="0"/>
              <a:t>, </a:t>
            </a:r>
            <a:r>
              <a:rPr lang="ru-RU" sz="3000" dirty="0" err="1"/>
              <a:t>знаходяться</a:t>
            </a:r>
            <a:r>
              <a:rPr lang="ru-RU" sz="3000" dirty="0"/>
              <a:t> на </a:t>
            </a:r>
            <a:r>
              <a:rPr lang="ru-RU" sz="3000" dirty="0" err="1"/>
              <a:t>поверхні</a:t>
            </a:r>
            <a:r>
              <a:rPr lang="ru-RU" sz="3000" dirty="0"/>
              <a:t> </a:t>
            </a:r>
            <a:r>
              <a:rPr lang="ru-RU" sz="3000" dirty="0" err="1"/>
              <a:t>клітинних</a:t>
            </a:r>
            <a:r>
              <a:rPr lang="ru-RU" sz="3000" dirty="0"/>
              <a:t> мембран </a:t>
            </a:r>
            <a:r>
              <a:rPr lang="ru-RU" sz="3000" dirty="0" err="1"/>
              <a:t>крові</a:t>
            </a:r>
            <a:r>
              <a:rPr lang="ru-RU" sz="3000" dirty="0"/>
              <a:t>.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u="sng" dirty="0"/>
              <a:t>До </a:t>
            </a:r>
            <a:r>
              <a:rPr lang="ru-RU" sz="3000" u="sng" dirty="0" err="1"/>
              <a:t>клітинних</a:t>
            </a:r>
            <a:r>
              <a:rPr lang="ru-RU" sz="3000" u="sng" dirty="0"/>
              <a:t> </a:t>
            </a:r>
            <a:r>
              <a:rPr lang="ru-RU" sz="3000" u="sng" dirty="0" err="1"/>
              <a:t>антигенів</a:t>
            </a:r>
            <a:r>
              <a:rPr lang="ru-RU" sz="3000" u="sng" dirty="0"/>
              <a:t> належать: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b="1" dirty="0" err="1"/>
              <a:t>еритроцитарні</a:t>
            </a:r>
            <a:r>
              <a:rPr lang="ru-RU" sz="3000" dirty="0"/>
              <a:t> (антигенна система АВО, антигенна система </a:t>
            </a:r>
            <a:r>
              <a:rPr lang="en-US" sz="3000" dirty="0"/>
              <a:t>Rh-</a:t>
            </a:r>
            <a:r>
              <a:rPr lang="ru-RU" sz="3000" dirty="0"/>
              <a:t>фактора)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b="1" dirty="0" err="1"/>
              <a:t>лейкоцитарні</a:t>
            </a:r>
            <a:r>
              <a:rPr lang="ru-RU" sz="3000" dirty="0"/>
              <a:t> (</a:t>
            </a:r>
            <a:r>
              <a:rPr lang="ru-RU" sz="3000" dirty="0" err="1"/>
              <a:t>антигени</a:t>
            </a:r>
            <a:r>
              <a:rPr lang="ru-RU" sz="3000" dirty="0"/>
              <a:t> </a:t>
            </a:r>
            <a:r>
              <a:rPr lang="ru-RU" sz="3000" dirty="0" err="1"/>
              <a:t>гістосумісності</a:t>
            </a:r>
            <a:r>
              <a:rPr lang="ru-RU" sz="3000" dirty="0"/>
              <a:t>, </a:t>
            </a:r>
            <a:r>
              <a:rPr lang="ru-RU" sz="3000" dirty="0" err="1"/>
              <a:t>антигени</a:t>
            </a:r>
            <a:r>
              <a:rPr lang="ru-RU" sz="3000" dirty="0"/>
              <a:t> </a:t>
            </a:r>
            <a:r>
              <a:rPr lang="ru-RU" sz="3000" dirty="0" err="1"/>
              <a:t>поліморфноядерних</a:t>
            </a:r>
            <a:r>
              <a:rPr lang="ru-RU" sz="3000" dirty="0"/>
              <a:t> </a:t>
            </a:r>
            <a:r>
              <a:rPr lang="ru-RU" sz="3000" dirty="0" err="1"/>
              <a:t>лейкоцитів</a:t>
            </a:r>
            <a:r>
              <a:rPr lang="ru-RU" sz="3000" dirty="0"/>
              <a:t>, </a:t>
            </a:r>
            <a:r>
              <a:rPr lang="ru-RU" sz="3000" dirty="0" err="1"/>
              <a:t>антигени</a:t>
            </a:r>
            <a:r>
              <a:rPr lang="ru-RU" sz="3000" dirty="0"/>
              <a:t> </a:t>
            </a:r>
            <a:r>
              <a:rPr lang="ru-RU" sz="3000" dirty="0" err="1"/>
              <a:t>лімфоцитів</a:t>
            </a:r>
            <a:r>
              <a:rPr lang="ru-RU" sz="3000" dirty="0"/>
              <a:t>)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b="1" dirty="0" err="1"/>
              <a:t>тромбоцитарні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25911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Аглютиніни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гемаглютиніни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dirty="0"/>
              <a:t> –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речовини</a:t>
            </a:r>
            <a:r>
              <a:rPr lang="ru-RU" sz="3000" dirty="0"/>
              <a:t> </a:t>
            </a:r>
            <a:r>
              <a:rPr lang="ru-RU" sz="3000" dirty="0" err="1"/>
              <a:t>білкової</a:t>
            </a:r>
            <a:r>
              <a:rPr lang="ru-RU" sz="3000" dirty="0"/>
              <a:t> </a:t>
            </a:r>
            <a:r>
              <a:rPr lang="ru-RU" sz="3000" dirty="0" err="1"/>
              <a:t>природи</a:t>
            </a:r>
            <a:r>
              <a:rPr lang="ru-RU" sz="3000" dirty="0"/>
              <a:t> (</a:t>
            </a:r>
            <a:r>
              <a:rPr lang="ru-RU" sz="3000" dirty="0" err="1"/>
              <a:t>класу</a:t>
            </a:r>
            <a:r>
              <a:rPr lang="ru-RU" sz="3000" dirty="0"/>
              <a:t> </a:t>
            </a:r>
            <a:r>
              <a:rPr lang="ru-RU" sz="3000" dirty="0" err="1"/>
              <a:t>імуноглобулінів</a:t>
            </a:r>
            <a:r>
              <a:rPr lang="ru-RU" sz="3000" dirty="0"/>
              <a:t>),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розміщуються</a:t>
            </a:r>
            <a:r>
              <a:rPr lang="ru-RU" sz="3000" dirty="0"/>
              <a:t> в </a:t>
            </a:r>
            <a:r>
              <a:rPr lang="ru-RU" sz="3000" dirty="0" err="1"/>
              <a:t>плазмі</a:t>
            </a:r>
            <a:r>
              <a:rPr lang="ru-RU" sz="3000" dirty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за належать до </a:t>
            </a:r>
            <a:r>
              <a:rPr lang="ru-RU" sz="3000" dirty="0" err="1"/>
              <a:t>антитіл</a:t>
            </a:r>
            <a:r>
              <a:rPr lang="ru-RU" sz="3000" dirty="0"/>
              <a:t> і </a:t>
            </a:r>
            <a:r>
              <a:rPr lang="ru-RU" sz="3000" dirty="0" err="1"/>
              <a:t>мають</a:t>
            </a:r>
            <a:r>
              <a:rPr lang="ru-RU" sz="3000" dirty="0"/>
              <a:t> </a:t>
            </a:r>
            <a:r>
              <a:rPr lang="ru-RU" sz="3000" dirty="0" err="1"/>
              <a:t>специфічність</a:t>
            </a:r>
            <a:r>
              <a:rPr lang="ru-RU" sz="3000" dirty="0"/>
              <a:t>, </a:t>
            </a:r>
            <a:r>
              <a:rPr lang="ru-RU" sz="3000" dirty="0" err="1"/>
              <a:t>тобто</a:t>
            </a:r>
            <a:r>
              <a:rPr lang="ru-RU" sz="3000" dirty="0"/>
              <a:t> </a:t>
            </a:r>
            <a:r>
              <a:rPr lang="ru-RU" sz="3000" dirty="0" err="1"/>
              <a:t>реагують</a:t>
            </a:r>
            <a:r>
              <a:rPr lang="ru-RU" sz="3000" dirty="0"/>
              <a:t> з </a:t>
            </a:r>
            <a:r>
              <a:rPr lang="ru-RU" sz="3000" dirty="0" err="1"/>
              <a:t>відповідними</a:t>
            </a:r>
            <a:r>
              <a:rPr lang="ru-RU" sz="3000" dirty="0"/>
              <a:t> антигенами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3691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Аглютинація</a:t>
            </a:r>
            <a:r>
              <a:rPr lang="ru-RU" sz="3200" dirty="0"/>
              <a:t> (лат. </a:t>
            </a:r>
            <a:r>
              <a:rPr lang="en-US" sz="3200" dirty="0" err="1"/>
              <a:t>agglutinatio</a:t>
            </a:r>
            <a:r>
              <a:rPr lang="en-US" sz="3200" dirty="0"/>
              <a:t> — </a:t>
            </a:r>
            <a:r>
              <a:rPr lang="ru-RU" sz="3200" dirty="0" err="1"/>
              <a:t>склеювання</a:t>
            </a:r>
            <a:r>
              <a:rPr lang="ru-RU" sz="3200" dirty="0"/>
              <a:t>) - </a:t>
            </a:r>
            <a:r>
              <a:rPr lang="uk-UA" sz="3200" dirty="0"/>
              <a:t>це процес </a:t>
            </a:r>
            <a:r>
              <a:rPr lang="uk-UA" sz="3200" dirty="0" err="1"/>
              <a:t>незворотнього</a:t>
            </a:r>
            <a:r>
              <a:rPr lang="uk-UA" sz="3200" dirty="0"/>
              <a:t> склеювання еритроцитів під впливом антитіл. Він, як правило, супроводжується, гемолізом. Те ж відбувається і в судинному руслі при переливанні несумісної крові.</a:t>
            </a:r>
            <a:endParaRPr lang="ru-RU" sz="3200" dirty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8296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937</Words>
  <Application>Microsoft Office PowerPoint</Application>
  <PresentationFormat>Екран (4:3)</PresentationFormat>
  <Paragraphs>210</Paragraphs>
  <Slides>29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ВИЩИЙ ДЕРЖАВНИЙ НАВЧАЛЬНИЙ ЗАКЛАД УКРАЇНИ “УКРАЇНСЬКА МЕДИЧНА СТОМАТОЛОГІЧНА АКАДЕМІЯ” КАФЕДРА ЗАГАЛЬНОЇ ХІРУРГІЇ З ДОГЛЯДОМ ЗА ХВОРИМИ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ВИЩИЙ ДЕРЖАВНИЙ НАВЧАЛЬНИЙ ЗАКЛАД УКРАЇНИ “УКРАЇНСЬКА МЕДИЧНА СТОМАТОЛОГІЧНА АКАДЕМІЯ” КАФЕДРА ЗАГАЛЬНОЇ ХІРУРГІЇ З ДОГЛЯДОМ ЗА ХВОРИМИ</dc:title>
  <dc:creator>Коля</dc:creator>
  <cp:lastModifiedBy>Марина Буй</cp:lastModifiedBy>
  <cp:revision>32</cp:revision>
  <dcterms:created xsi:type="dcterms:W3CDTF">2013-10-31T16:01:22Z</dcterms:created>
  <dcterms:modified xsi:type="dcterms:W3CDTF">2020-02-28T10:51:13Z</dcterms:modified>
</cp:coreProperties>
</file>