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F3AA-9A87-4EBE-8FFD-EDC03CAA616C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B2436-7808-4983-9C0E-3AAE9800B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55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2B8FC03-A826-4250-8700-686547664855}" type="slidenum">
              <a:rPr lang="ru-RU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5364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BFD08-1A04-49CC-ADC6-075DFD5CF4B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89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8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68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40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25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6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31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2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1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8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58C827-2891-4FFA-90C4-ED29E92587AE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8F07EB-3F83-44D6-9443-4F495ADB406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9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/>
          </p:cNvSpPr>
          <p:nvPr>
            <p:ph type="title" idx="4294967295"/>
          </p:nvPr>
        </p:nvSpPr>
        <p:spPr>
          <a:xfrm>
            <a:off x="1774825" y="115889"/>
            <a:ext cx="8540750" cy="1544637"/>
          </a:xfrm>
        </p:spPr>
        <p:txBody>
          <a:bodyPr/>
          <a:lstStyle/>
          <a:p>
            <a:pPr algn="ctr">
              <a:defRPr/>
            </a:pPr>
            <a:r>
              <a:rPr lang="ru-RU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ВИЩИЙ </a:t>
            </a:r>
            <a: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ДЕРЖАВНИЙ НАВЧАЛЬНИЙ ЗАКЛАД УКРАЇНИ</a:t>
            </a:r>
            <a:b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“УКРАЇНСЬКА МЕДИЧНА СТОМАТОЛОГІЧНА АКАДЕМІЯ”</a:t>
            </a:r>
            <a:b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КАФЕДРА ЗАГАЛЬНОЇ ХІРУРГІЇ</a:t>
            </a:r>
            <a:endParaRPr lang="ru-RU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619" name="Rectangle 3"/>
          <p:cNvSpPr>
            <a:spLocks noGrp="1"/>
          </p:cNvSpPr>
          <p:nvPr>
            <p:ph type="body" idx="4294967295"/>
          </p:nvPr>
        </p:nvSpPr>
        <p:spPr>
          <a:xfrm>
            <a:off x="1303020" y="1125538"/>
            <a:ext cx="9578340" cy="5298122"/>
          </a:xfrm>
        </p:spPr>
        <p:txBody>
          <a:bodyPr>
            <a:normAutofit fontScale="92500" lnSpcReduction="10000"/>
          </a:bodyPr>
          <a:lstStyle/>
          <a:p>
            <a:pPr marL="273050" indent="-273050">
              <a:spcAft>
                <a:spcPts val="0"/>
              </a:spcAft>
              <a:buNone/>
              <a:defRPr/>
            </a:pPr>
            <a:endParaRPr lang="uk-UA" sz="3300" dirty="0"/>
          </a:p>
          <a:p>
            <a:pPr marL="273050" indent="-273050" algn="ctr">
              <a:spcAft>
                <a:spcPts val="0"/>
              </a:spcAft>
              <a:buNone/>
              <a:defRPr/>
            </a:pPr>
            <a:endParaRPr lang="uk-UA" sz="4800" b="1" dirty="0" smtClean="0">
              <a:solidFill>
                <a:schemeClr val="tx1"/>
              </a:solidFill>
            </a:endParaRPr>
          </a:p>
          <a:p>
            <a:pPr marL="273050" indent="-273050" algn="ctr">
              <a:spcAft>
                <a:spcPts val="0"/>
              </a:spcAft>
              <a:buNone/>
              <a:defRPr/>
            </a:pPr>
            <a:endParaRPr lang="uk-UA" sz="4800" b="1" dirty="0">
              <a:solidFill>
                <a:schemeClr val="tx1"/>
              </a:solidFill>
            </a:endParaRPr>
          </a:p>
          <a:p>
            <a:pPr marL="273050" indent="-273050" algn="ctr">
              <a:spcAft>
                <a:spcPts val="0"/>
              </a:spcAft>
              <a:buNone/>
              <a:defRPr/>
            </a:pPr>
            <a:r>
              <a:rPr lang="uk-UA" sz="8000" b="1" dirty="0" err="1" smtClean="0">
                <a:solidFill>
                  <a:schemeClr val="tx1"/>
                </a:solidFill>
              </a:rPr>
              <a:t>Опухоли</a:t>
            </a:r>
            <a:endParaRPr lang="uk-UA" sz="8000" b="1" dirty="0" smtClean="0">
              <a:solidFill>
                <a:schemeClr val="tx1"/>
              </a:solidFill>
            </a:endParaRPr>
          </a:p>
          <a:p>
            <a:pPr marL="273050" indent="-273050" algn="ctr">
              <a:spcAft>
                <a:spcPts val="0"/>
              </a:spcAft>
              <a:buNone/>
              <a:defRPr/>
            </a:pPr>
            <a:r>
              <a:rPr lang="uk-UA" sz="3600" b="1" dirty="0" smtClean="0">
                <a:solidFill>
                  <a:schemeClr val="tx1"/>
                </a:solidFill>
              </a:rPr>
              <a:t>(</a:t>
            </a:r>
            <a:r>
              <a:rPr lang="uk-UA" sz="3600" b="1" dirty="0" err="1" smtClean="0">
                <a:solidFill>
                  <a:schemeClr val="tx1"/>
                </a:solidFill>
              </a:rPr>
              <a:t>часть</a:t>
            </a:r>
            <a:r>
              <a:rPr lang="uk-UA" sz="3600" b="1" dirty="0" smtClean="0">
                <a:solidFill>
                  <a:schemeClr val="tx1"/>
                </a:solidFill>
              </a:rPr>
              <a:t> 1)</a:t>
            </a:r>
            <a:endParaRPr lang="uk-UA" sz="3900" b="1" dirty="0">
              <a:solidFill>
                <a:schemeClr val="tx1"/>
              </a:solidFill>
            </a:endParaRPr>
          </a:p>
          <a:p>
            <a:pPr marL="273050" indent="-273050" algn="ctr">
              <a:spcAft>
                <a:spcPts val="0"/>
              </a:spcAft>
              <a:buNone/>
              <a:defRPr/>
            </a:pPr>
            <a:endParaRPr lang="uk-UA" sz="4800" b="1" dirty="0">
              <a:solidFill>
                <a:srgbClr val="FF3300"/>
              </a:solidFill>
            </a:endParaRPr>
          </a:p>
          <a:p>
            <a:pPr marL="273050" indent="-273050" algn="r">
              <a:spcAft>
                <a:spcPts val="0"/>
              </a:spcAft>
              <a:buNone/>
              <a:defRPr/>
            </a:pPr>
            <a:endParaRPr lang="uk-UA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>
              <a:spcAft>
                <a:spcPts val="0"/>
              </a:spcAft>
              <a:buNone/>
              <a:defRPr/>
            </a:pPr>
            <a:r>
              <a:rPr lang="uk-UA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м. Полтава</a:t>
            </a:r>
            <a:endParaRPr lang="ru-RU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528" y="116632"/>
            <a:ext cx="85689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Современные взгляды на возникновение опухолей </a:t>
            </a:r>
          </a:p>
          <a:p>
            <a:r>
              <a:rPr lang="ru-RU" sz="2000" b="1" dirty="0"/>
              <a:t>Для возникновения опухолей необходимо наличие: </a:t>
            </a:r>
          </a:p>
          <a:p>
            <a:r>
              <a:rPr lang="ru-RU" sz="2000" i="1" u="sng" dirty="0"/>
              <a:t>внутренних причин: </a:t>
            </a:r>
          </a:p>
          <a:p>
            <a:r>
              <a:rPr lang="ru-RU" sz="2000" dirty="0"/>
              <a:t>- генетической предрасположенности </a:t>
            </a:r>
          </a:p>
          <a:p>
            <a:r>
              <a:rPr lang="ru-RU" sz="2000" dirty="0"/>
              <a:t>- определенного состояния иммунной системы. </a:t>
            </a:r>
          </a:p>
          <a:p>
            <a:r>
              <a:rPr lang="ru-RU" sz="2000" i="1" u="sng" dirty="0"/>
              <a:t>внешних факторов </a:t>
            </a:r>
            <a:r>
              <a:rPr lang="ru-RU" sz="2000" dirty="0"/>
              <a:t>(их называют </a:t>
            </a:r>
            <a:r>
              <a:rPr lang="ru-RU" sz="2000" b="1" dirty="0">
                <a:solidFill>
                  <a:srgbClr val="FF0000"/>
                </a:solidFill>
              </a:rPr>
              <a:t>канцерогенами,</a:t>
            </a:r>
            <a:r>
              <a:rPr lang="ru-RU" sz="2000" dirty="0"/>
              <a:t> от лат. </a:t>
            </a:r>
            <a:r>
              <a:rPr lang="ru-RU" sz="2000" dirty="0" err="1"/>
              <a:t>cancer</a:t>
            </a:r>
            <a:r>
              <a:rPr lang="ru-RU" sz="2000" dirty="0"/>
              <a:t> - рак): </a:t>
            </a:r>
          </a:p>
          <a:p>
            <a:endParaRPr lang="ru-RU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</a:rPr>
              <a:t>механические канцерогены:</a:t>
            </a:r>
            <a:r>
              <a:rPr lang="ru-RU" sz="2000" dirty="0"/>
              <a:t> частая </a:t>
            </a:r>
            <a:r>
              <a:rPr lang="ru-RU" sz="2000" dirty="0" err="1"/>
              <a:t>травматизация</a:t>
            </a:r>
            <a:r>
              <a:rPr lang="ru-RU" sz="2000" dirty="0"/>
              <a:t> тканей с последующей регенерацией (восстановлением).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</a:rPr>
              <a:t>физические канцерогены: </a:t>
            </a:r>
            <a:r>
              <a:rPr lang="ru-RU" sz="2000" i="1" u="sng" dirty="0"/>
              <a:t>ионизирующее облучение </a:t>
            </a:r>
            <a:r>
              <a:rPr lang="ru-RU" sz="2000" dirty="0"/>
              <a:t>(лейкозы, опухоли костей, щитовидной железы), </a:t>
            </a:r>
            <a:r>
              <a:rPr lang="ru-RU" sz="2000" i="1" u="sng" dirty="0"/>
              <a:t>ультрафиолетовое облучение </a:t>
            </a:r>
            <a:r>
              <a:rPr lang="ru-RU" sz="2000" dirty="0"/>
              <a:t>(рак кожи).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</a:rPr>
              <a:t>химические канцерогены: </a:t>
            </a:r>
            <a:r>
              <a:rPr lang="ru-RU" sz="2000" dirty="0"/>
              <a:t>воздействие химических веществ на весь организм или только в определенном месте. Онкогенными свойствами обладают </a:t>
            </a:r>
            <a:r>
              <a:rPr lang="ru-RU" sz="2000" dirty="0" err="1"/>
              <a:t>бензапирен</a:t>
            </a:r>
            <a:r>
              <a:rPr lang="ru-RU" sz="2000" dirty="0"/>
              <a:t>, </a:t>
            </a:r>
            <a:r>
              <a:rPr lang="ru-RU" sz="2000" dirty="0" err="1"/>
              <a:t>бензидин</a:t>
            </a:r>
            <a:r>
              <a:rPr lang="ru-RU" sz="2000" dirty="0"/>
              <a:t>, компоненты табачного дыма и многие другие вещества. (рак легких при курении, </a:t>
            </a:r>
            <a:r>
              <a:rPr lang="ru-RU" sz="2000" dirty="0" err="1"/>
              <a:t>мезотелиомы</a:t>
            </a:r>
            <a:r>
              <a:rPr lang="ru-RU" sz="2000" dirty="0"/>
              <a:t> плевры при работе с асбестом).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</a:rPr>
              <a:t>биологические канцерогены: </a:t>
            </a:r>
            <a:r>
              <a:rPr lang="ru-RU" sz="2000" dirty="0" err="1"/>
              <a:t>онковирусы</a:t>
            </a:r>
            <a:r>
              <a:rPr lang="ru-RU" sz="2000" dirty="0"/>
              <a:t>, канцерогенными свойствами обладают бактерии: например, длительное воспаление и изъязвление слизистой желудка из-за инфекции </a:t>
            </a:r>
            <a:r>
              <a:rPr lang="ru-RU" sz="2000" dirty="0" err="1"/>
              <a:t>Helicobacter</a:t>
            </a:r>
            <a:r>
              <a:rPr lang="ru-RU" sz="2000" dirty="0"/>
              <a:t> </a:t>
            </a:r>
            <a:r>
              <a:rPr lang="ru-RU" sz="2000" dirty="0" err="1"/>
              <a:t>pylori</a:t>
            </a:r>
            <a:r>
              <a:rPr lang="ru-RU" sz="2000" dirty="0"/>
              <a:t> может закончиться малигнизацией.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30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528" y="116633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Все злокачественные опухоли делятся на группы в зависимости от вида ткани, из которой они возникли: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</a:rPr>
              <a:t>рак (карцинома)</a:t>
            </a:r>
            <a:r>
              <a:rPr lang="ru-RU" sz="2400" dirty="0"/>
              <a:t>—злокачественная опухоль из эпителиальной ткани. </a:t>
            </a:r>
          </a:p>
          <a:p>
            <a:pPr algn="just"/>
            <a:r>
              <a:rPr lang="ru-RU" sz="2400" dirty="0"/>
              <a:t>Если клетки высокодифференцированные (менее злокачественные), название уточняют по виду ткани: </a:t>
            </a:r>
            <a:r>
              <a:rPr lang="ru-RU" sz="2400" i="1" u="sng" dirty="0"/>
              <a:t>фолликулярный рак, плоскоклеточный </a:t>
            </a:r>
            <a:r>
              <a:rPr lang="ru-RU" sz="2400" i="1" u="sng" dirty="0" err="1"/>
              <a:t>ороговевающий</a:t>
            </a:r>
            <a:r>
              <a:rPr lang="ru-RU" sz="2400" i="1" u="sng" dirty="0"/>
              <a:t> рак, </a:t>
            </a:r>
            <a:r>
              <a:rPr lang="ru-RU" sz="2400" i="1" u="sng" dirty="0" err="1"/>
              <a:t>аденокарцинома</a:t>
            </a:r>
            <a:r>
              <a:rPr lang="ru-RU" sz="2400" dirty="0"/>
              <a:t> и т.д. </a:t>
            </a:r>
          </a:p>
          <a:p>
            <a:pPr algn="just"/>
            <a:r>
              <a:rPr lang="ru-RU" sz="2400" dirty="0"/>
              <a:t>Если опухоль имеет низкодифференцированные клетки, то клетки называют по их форме: </a:t>
            </a:r>
            <a:r>
              <a:rPr lang="ru-RU" sz="2400" i="1" u="sng" dirty="0"/>
              <a:t>мелкоклеточный рак, перстневидно-клеточный рак и т.д.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</a:rPr>
              <a:t>лейкоз (лейкемия, </a:t>
            </a:r>
            <a:r>
              <a:rPr lang="ru-RU" sz="2400" b="1" dirty="0" err="1">
                <a:solidFill>
                  <a:srgbClr val="FF0000"/>
                </a:solidFill>
              </a:rPr>
              <a:t>гемобластоз</a:t>
            </a:r>
            <a:r>
              <a:rPr lang="ru-RU" sz="2400" b="1" dirty="0">
                <a:solidFill>
                  <a:srgbClr val="FF0000"/>
                </a:solidFill>
              </a:rPr>
              <a:t>) </a:t>
            </a:r>
            <a:r>
              <a:rPr lang="ru-RU" sz="2400" dirty="0"/>
              <a:t>- опухоль из кроветворной ткани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</a:rPr>
              <a:t>саркома</a:t>
            </a:r>
            <a:r>
              <a:rPr lang="ru-RU" sz="2400" dirty="0"/>
              <a:t>—злокачественная опухоль из соединительной ткани</a:t>
            </a:r>
          </a:p>
          <a:p>
            <a:pPr algn="just"/>
            <a:r>
              <a:rPr lang="ru-RU" sz="2000" dirty="0"/>
              <a:t>Например, липома—доброкачественная опухоль из жировой ткани, а </a:t>
            </a:r>
            <a:r>
              <a:rPr lang="ru-RU" sz="2000" i="1" u="sng" dirty="0" err="1"/>
              <a:t>липосаркома</a:t>
            </a:r>
            <a:r>
              <a:rPr lang="ru-RU" sz="2000" dirty="0"/>
              <a:t>—злокачественная опухоль из этой же ткани. </a:t>
            </a:r>
          </a:p>
          <a:p>
            <a:pPr algn="just"/>
            <a:r>
              <a:rPr lang="ru-RU" sz="2000" dirty="0"/>
              <a:t>Аналогично: миома и </a:t>
            </a:r>
            <a:r>
              <a:rPr lang="ru-RU" sz="2000" i="1" u="sng" dirty="0" err="1"/>
              <a:t>миосаркома</a:t>
            </a:r>
            <a:r>
              <a:rPr lang="ru-RU" sz="2000" dirty="0"/>
              <a:t> , остеома и </a:t>
            </a:r>
            <a:r>
              <a:rPr lang="ru-RU" sz="2000" dirty="0" err="1"/>
              <a:t>остеоскаркома</a:t>
            </a:r>
            <a:r>
              <a:rPr lang="ru-RU" sz="2000" dirty="0"/>
              <a:t> и т.д.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4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1847528" y="1628800"/>
          <a:ext cx="8352928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3" imgW="6070175" imgH="2206191" progId="Word.Document.12">
                  <p:embed/>
                </p:oleObj>
              </mc:Choice>
              <mc:Fallback>
                <p:oleObj name="Документ" r:id="rId3" imgW="6070175" imgH="220619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528" y="1628800"/>
                        <a:ext cx="8352928" cy="4752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15680" y="260648"/>
            <a:ext cx="54681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Отличия доброкачественных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и злокачественных опухолей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9697" y="116633"/>
            <a:ext cx="54150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Классификация опухолей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по системе </a:t>
            </a:r>
            <a:r>
              <a:rPr lang="en-US" sz="3600" b="1" dirty="0">
                <a:solidFill>
                  <a:srgbClr val="FF0000"/>
                </a:solidFill>
              </a:rPr>
              <a:t>TNM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1544" y="1412776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TNM</a:t>
            </a:r>
            <a:r>
              <a:rPr lang="ru-RU" sz="2800" dirty="0"/>
              <a:t> (аббревиатура от </a:t>
            </a:r>
            <a:r>
              <a:rPr lang="ru-RU" sz="2800" b="1" dirty="0" err="1">
                <a:solidFill>
                  <a:srgbClr val="FF0000"/>
                </a:solidFill>
              </a:rPr>
              <a:t>t</a:t>
            </a:r>
            <a:r>
              <a:rPr lang="ru-RU" sz="2800" dirty="0" err="1"/>
              <a:t>umor</a:t>
            </a:r>
            <a:r>
              <a:rPr lang="ru-RU" sz="2800" dirty="0"/>
              <a:t>, </a:t>
            </a:r>
            <a:r>
              <a:rPr lang="ru-RU" sz="2800" b="1" dirty="0" err="1">
                <a:solidFill>
                  <a:srgbClr val="FF0000"/>
                </a:solidFill>
              </a:rPr>
              <a:t>n</a:t>
            </a:r>
            <a:r>
              <a:rPr lang="ru-RU" sz="2800" dirty="0" err="1"/>
              <a:t>odus</a:t>
            </a:r>
            <a:r>
              <a:rPr lang="ru-RU" sz="2800" dirty="0"/>
              <a:t> и </a:t>
            </a:r>
            <a:r>
              <a:rPr lang="ru-RU" sz="2800" b="1" dirty="0" err="1">
                <a:solidFill>
                  <a:srgbClr val="FF0000"/>
                </a:solidFill>
              </a:rPr>
              <a:t>m</a:t>
            </a:r>
            <a:r>
              <a:rPr lang="ru-RU" sz="2800" dirty="0" err="1"/>
              <a:t>etastasis</a:t>
            </a:r>
            <a:r>
              <a:rPr lang="ru-RU" sz="2800" dirty="0"/>
              <a:t>) — международная классификация стадий развития раковых опухолей. 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/>
              <a:t>Разработал в 1943 - 1952 гг. французский хирург </a:t>
            </a:r>
            <a:r>
              <a:rPr lang="ru-RU" sz="2800" b="1" dirty="0"/>
              <a:t>Пьер </a:t>
            </a:r>
            <a:r>
              <a:rPr lang="ru-RU" sz="2800" b="1" dirty="0" err="1"/>
              <a:t>Денуа</a:t>
            </a:r>
            <a:r>
              <a:rPr lang="ru-RU" sz="2800" b="1" dirty="0"/>
              <a:t> </a:t>
            </a:r>
            <a:r>
              <a:rPr lang="ru-RU" sz="2800" dirty="0"/>
              <a:t>(</a:t>
            </a:r>
            <a:r>
              <a:rPr lang="ru-RU" sz="2800" dirty="0" err="1"/>
              <a:t>Pierre</a:t>
            </a:r>
            <a:r>
              <a:rPr lang="ru-RU" sz="2800" dirty="0"/>
              <a:t> </a:t>
            </a:r>
            <a:r>
              <a:rPr lang="ru-RU" sz="2800" dirty="0" err="1"/>
              <a:t>Denoix</a:t>
            </a:r>
            <a:r>
              <a:rPr lang="ru-RU" sz="2800" dirty="0"/>
              <a:t>). 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/>
              <a:t>На данный момент применяется во всём мире. </a:t>
            </a:r>
            <a:r>
              <a:rPr lang="ru-RU" sz="2800" dirty="0"/>
              <a:t>	</a:t>
            </a:r>
            <a:endParaRPr lang="ru-RU" sz="2800" dirty="0"/>
          </a:p>
          <a:p>
            <a:pPr algn="just"/>
            <a:r>
              <a:rPr lang="ru-RU" sz="2800" dirty="0"/>
              <a:t>	</a:t>
            </a:r>
            <a:r>
              <a:rPr lang="ru-RU" sz="2800" dirty="0"/>
              <a:t>Данная классификация использует числовое обозначение различных категорий для обозначения распространения опухоли, а также наличия или отсутствия локальных и отдаленных метастазов.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91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476672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Основные параметры классификации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</a:rPr>
              <a:t>T</a:t>
            </a:r>
            <a:r>
              <a:rPr lang="ru-RU" sz="3200" dirty="0"/>
              <a:t> (лат. </a:t>
            </a:r>
            <a:r>
              <a:rPr lang="ru-RU" sz="3200" dirty="0" err="1"/>
              <a:t>tumor</a:t>
            </a:r>
            <a:r>
              <a:rPr lang="ru-RU" sz="3200" dirty="0"/>
              <a:t> — опухоль, припухлость) — размер опухоли и степень её врастания в ткани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</a:rPr>
              <a:t>N</a:t>
            </a:r>
            <a:r>
              <a:rPr lang="ru-RU" sz="3200" dirty="0"/>
              <a:t> (лат. </a:t>
            </a:r>
            <a:r>
              <a:rPr lang="ru-RU" sz="3200" dirty="0" err="1"/>
              <a:t>nodus</a:t>
            </a:r>
            <a:r>
              <a:rPr lang="ru-RU" sz="3200" dirty="0"/>
              <a:t> — узел) — поражение лимфатических узлов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</a:rPr>
              <a:t>M</a:t>
            </a:r>
            <a:r>
              <a:rPr lang="ru-RU" sz="3200" dirty="0"/>
              <a:t> (греч. </a:t>
            </a:r>
            <a:r>
              <a:rPr lang="ru-RU" sz="3200" dirty="0" err="1"/>
              <a:t>μετάστ</a:t>
            </a:r>
            <a:r>
              <a:rPr lang="ru-RU" sz="3200" dirty="0"/>
              <a:t>ασις — перемещение) — наличие или отсутствие метастазов.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/>
              <a:t>	</a:t>
            </a:r>
            <a:r>
              <a:rPr lang="ru-RU" sz="3200" dirty="0"/>
              <a:t>В свою очередь эти параметры подразделяются на ряд значений.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47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260649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T — размеры и распространённость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первичной опухоли: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just"/>
            <a:r>
              <a:rPr lang="ru-RU" sz="3200" b="1" dirty="0" err="1">
                <a:solidFill>
                  <a:srgbClr val="FF0000"/>
                </a:solidFill>
              </a:rPr>
              <a:t>Тх</a:t>
            </a:r>
            <a:r>
              <a:rPr lang="ru-RU" sz="3200" dirty="0"/>
              <a:t> — данные о наличии опухоли отсутствуют;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T0 </a:t>
            </a:r>
            <a:r>
              <a:rPr lang="ru-RU" sz="3200" dirty="0"/>
              <a:t>— опухоль отсутствует;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 err="1">
                <a:solidFill>
                  <a:srgbClr val="FF0000"/>
                </a:solidFill>
              </a:rPr>
              <a:t>Тis</a:t>
            </a:r>
            <a:r>
              <a:rPr lang="ru-RU" sz="3200" dirty="0"/>
              <a:t> (</a:t>
            </a:r>
            <a:r>
              <a:rPr lang="ru-RU" sz="3200" dirty="0" err="1"/>
              <a:t>in</a:t>
            </a:r>
            <a:r>
              <a:rPr lang="ru-RU" sz="3200" dirty="0"/>
              <a:t> </a:t>
            </a:r>
            <a:r>
              <a:rPr lang="ru-RU" sz="3200" dirty="0" err="1"/>
              <a:t>situ</a:t>
            </a:r>
            <a:r>
              <a:rPr lang="ru-RU" sz="3200" dirty="0"/>
              <a:t>) или </a:t>
            </a:r>
            <a:r>
              <a:rPr lang="ru-RU" sz="3200" dirty="0" err="1"/>
              <a:t>преинвазивная</a:t>
            </a:r>
            <a:r>
              <a:rPr lang="ru-RU" sz="3200" dirty="0"/>
              <a:t> карцинома — опухоль не выходит за пределы места возникновения (не прорастающая базального слоя эпителия);</a:t>
            </a:r>
          </a:p>
          <a:p>
            <a:pPr algn="just"/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1762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520" y="764704"/>
            <a:ext cx="856895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Т1</a:t>
            </a:r>
            <a:r>
              <a:rPr lang="ru-RU" sz="2800" dirty="0"/>
              <a:t> — опухоль небольших размеров в паренхиме органа, или распространяется не глубже подслизистого слоя полого органа;</a:t>
            </a:r>
          </a:p>
          <a:p>
            <a:pPr algn="just"/>
            <a:endParaRPr lang="ru-RU" sz="800" dirty="0"/>
          </a:p>
          <a:p>
            <a:pPr algn="just"/>
            <a:r>
              <a:rPr lang="ru-RU" sz="2800" b="1" dirty="0">
                <a:solidFill>
                  <a:srgbClr val="FF0000"/>
                </a:solidFill>
              </a:rPr>
              <a:t>Т2</a:t>
            </a:r>
            <a:r>
              <a:rPr lang="ru-RU" sz="2800" dirty="0"/>
              <a:t> — обычно опухоль </a:t>
            </a:r>
            <a:r>
              <a:rPr lang="ru-RU" sz="2800" dirty="0" err="1"/>
              <a:t>бо́льших</a:t>
            </a:r>
            <a:r>
              <a:rPr lang="ru-RU" sz="2800" dirty="0"/>
              <a:t> размеров в паренхиме органа, но не затрагивает капсулу органа или прорастает в мышечный слой полого органа. </a:t>
            </a:r>
          </a:p>
          <a:p>
            <a:pPr algn="just"/>
            <a:endParaRPr lang="ru-RU" sz="800" dirty="0"/>
          </a:p>
          <a:p>
            <a:pPr algn="just"/>
            <a:r>
              <a:rPr lang="ru-RU" sz="2800" b="1" dirty="0">
                <a:solidFill>
                  <a:srgbClr val="FF0000"/>
                </a:solidFill>
              </a:rPr>
              <a:t>Т3</a:t>
            </a:r>
            <a:r>
              <a:rPr lang="ru-RU" sz="2800" dirty="0"/>
              <a:t> — опухоль значительных размеров и затрагивает все ткани паренхиматозного органа или прорастает все слои полого органа.</a:t>
            </a:r>
          </a:p>
          <a:p>
            <a:pPr algn="just"/>
            <a:endParaRPr lang="ru-RU" sz="800" dirty="0"/>
          </a:p>
          <a:p>
            <a:pPr algn="just"/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Т4</a:t>
            </a:r>
            <a:r>
              <a:rPr lang="ru-RU" sz="2800" dirty="0"/>
              <a:t> — опухоль выходит за пределы органа, прорастает в окружающие органы и ткани.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19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116633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</a:rPr>
              <a:t>N — степень поражения регионарных лимфатических узлов:</a:t>
            </a:r>
          </a:p>
          <a:p>
            <a:pPr algn="just"/>
            <a:r>
              <a:rPr lang="ru-RU" sz="3000" b="1" dirty="0" err="1">
                <a:solidFill>
                  <a:srgbClr val="FF0000"/>
                </a:solidFill>
              </a:rPr>
              <a:t>Nх</a:t>
            </a:r>
            <a:r>
              <a:rPr lang="ru-RU" sz="3000" dirty="0"/>
              <a:t> — данные для оценки состояния лимфоузлов отсутствуют;</a:t>
            </a:r>
          </a:p>
          <a:p>
            <a:pPr algn="just"/>
            <a:r>
              <a:rPr lang="ru-RU" sz="3000" b="1" dirty="0">
                <a:solidFill>
                  <a:srgbClr val="FF0000"/>
                </a:solidFill>
              </a:rPr>
              <a:t>N0</a:t>
            </a:r>
            <a:r>
              <a:rPr lang="ru-RU" sz="3000" dirty="0"/>
              <a:t> — поражения регионарных лимфоузлов нет;</a:t>
            </a:r>
          </a:p>
          <a:p>
            <a:pPr algn="just"/>
            <a:r>
              <a:rPr lang="ru-RU" sz="3000" b="1" dirty="0">
                <a:solidFill>
                  <a:srgbClr val="FF0000"/>
                </a:solidFill>
              </a:rPr>
              <a:t>N1</a:t>
            </a:r>
            <a:r>
              <a:rPr lang="ru-RU" sz="3000" dirty="0"/>
              <a:t> — единичные подвижные метастазы в лимфатических узлах;</a:t>
            </a:r>
          </a:p>
          <a:p>
            <a:pPr algn="just"/>
            <a:r>
              <a:rPr lang="ru-RU" sz="3000" b="1" dirty="0">
                <a:solidFill>
                  <a:srgbClr val="FF0000"/>
                </a:solidFill>
              </a:rPr>
              <a:t>N2</a:t>
            </a:r>
            <a:r>
              <a:rPr lang="ru-RU" sz="3000" dirty="0"/>
              <a:t> — множественные, обычно спаянные между собой и с тканями метастазы в лимфатических узлах;</a:t>
            </a:r>
          </a:p>
          <a:p>
            <a:pPr algn="just"/>
            <a:r>
              <a:rPr lang="ru-RU" sz="3000" b="1" dirty="0">
                <a:solidFill>
                  <a:srgbClr val="FF0000"/>
                </a:solidFill>
              </a:rPr>
              <a:t>N3</a:t>
            </a:r>
            <a:r>
              <a:rPr lang="ru-RU" sz="3000" dirty="0"/>
              <a:t> — существует не для всех локализаций. Обычно речь идёт о регионарных лимфоузлах, недоступных (или труднодоступных) для удаления.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365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980729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 — наличие отдалённых метастазов: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just"/>
            <a:r>
              <a:rPr lang="ru-RU" sz="3200" b="1" dirty="0" err="1">
                <a:solidFill>
                  <a:srgbClr val="FF0000"/>
                </a:solidFill>
              </a:rPr>
              <a:t>Мх</a:t>
            </a:r>
            <a:r>
              <a:rPr lang="ru-RU" sz="3200" dirty="0"/>
              <a:t> — данные о наличие отдалённых метастазов отсутствуют;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М0</a:t>
            </a:r>
            <a:r>
              <a:rPr lang="ru-RU" sz="3200" dirty="0"/>
              <a:t> — без отдалённых метастазов;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М1</a:t>
            </a:r>
            <a:r>
              <a:rPr lang="ru-RU" sz="3200" dirty="0"/>
              <a:t> — с наличием отдалённых метастазов.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024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1544" y="332656"/>
            <a:ext cx="828092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sz="3200" dirty="0"/>
              <a:t>Для некоторых органов и систем применяются дополнительные параметры    (</a:t>
            </a:r>
            <a:r>
              <a:rPr lang="ru-RU" sz="3200" b="1" dirty="0">
                <a:solidFill>
                  <a:srgbClr val="FF0000"/>
                </a:solidFill>
              </a:rPr>
              <a:t>P</a:t>
            </a:r>
            <a:r>
              <a:rPr lang="ru-RU" sz="3200" dirty="0"/>
              <a:t> или </a:t>
            </a:r>
            <a:r>
              <a:rPr lang="ru-RU" sz="3200" b="1" dirty="0">
                <a:solidFill>
                  <a:srgbClr val="FF0000"/>
                </a:solidFill>
              </a:rPr>
              <a:t>G</a:t>
            </a:r>
            <a:r>
              <a:rPr lang="ru-RU" sz="3200" dirty="0"/>
              <a:t>, в зависимости от системы органов)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G (</a:t>
            </a:r>
            <a:r>
              <a:rPr lang="ru-RU" sz="3200" b="1" dirty="0" err="1">
                <a:solidFill>
                  <a:srgbClr val="FF0000"/>
                </a:solidFill>
              </a:rPr>
              <a:t>grade</a:t>
            </a:r>
            <a:r>
              <a:rPr lang="ru-RU" sz="3200" b="1" dirty="0">
                <a:solidFill>
                  <a:srgbClr val="FF0000"/>
                </a:solidFill>
              </a:rPr>
              <a:t>)</a:t>
            </a:r>
            <a:r>
              <a:rPr lang="ru-RU" sz="3200" dirty="0"/>
              <a:t> - характеризует степень злокачественности. При этом определяющим фактором является гистологический показатель - степень дифференцировки клеток. 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67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2940" y="228600"/>
            <a:ext cx="107670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FF0000"/>
                </a:solidFill>
              </a:rPr>
              <a:t>Опухоль</a:t>
            </a:r>
            <a:r>
              <a:rPr lang="ru-RU" sz="3600" dirty="0"/>
              <a:t> (  </a:t>
            </a:r>
            <a:r>
              <a:rPr lang="ru-RU" sz="3600" dirty="0" err="1"/>
              <a:t>син</a:t>
            </a:r>
            <a:r>
              <a:rPr lang="ru-RU" sz="3600" dirty="0"/>
              <a:t>.: новообразование, неоплазма, тумор, бластома) - это патологическое образование, самостоятельно развивающееся в органах и тканях, отличающееся: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b="1" u="sng" dirty="0"/>
              <a:t>автономным ростом</a:t>
            </a:r>
            <a:endParaRPr lang="ru-RU" sz="3600" dirty="0"/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b="1" u="sng" dirty="0"/>
              <a:t>полиморфизмом</a:t>
            </a:r>
            <a:r>
              <a:rPr lang="ru-RU" sz="3600" dirty="0"/>
              <a:t> и</a:t>
            </a:r>
            <a:r>
              <a:rPr lang="ru-RU" sz="3600" u="sng" dirty="0"/>
              <a:t>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ru-RU" sz="3600" b="1" u="sng" dirty="0" err="1"/>
              <a:t>атипией</a:t>
            </a:r>
            <a:r>
              <a:rPr lang="ru-RU" sz="3600" u="sng" dirty="0"/>
              <a:t> </a:t>
            </a:r>
            <a:r>
              <a:rPr lang="ru-RU" sz="3600" b="1" u="sng" dirty="0"/>
              <a:t>клеток</a:t>
            </a:r>
            <a:r>
              <a:rPr lang="ru-RU" sz="3600" dirty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980729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FF0000"/>
                </a:solidFill>
              </a:rPr>
              <a:t>G — Гистопатологическая дифференцировка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b="1" dirty="0" err="1">
                <a:solidFill>
                  <a:srgbClr val="FF0000"/>
                </a:solidFill>
              </a:rPr>
              <a:t>Gх</a:t>
            </a:r>
            <a:r>
              <a:rPr lang="ru-RU" sz="3200" dirty="0"/>
              <a:t> - </a:t>
            </a:r>
            <a:r>
              <a:rPr lang="ru-RU" sz="3200" dirty="0" err="1"/>
              <a:t>тепень</a:t>
            </a:r>
            <a:r>
              <a:rPr lang="ru-RU" sz="3200" dirty="0"/>
              <a:t> дифференцировки не может быть установлена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G1</a:t>
            </a:r>
            <a:r>
              <a:rPr lang="ru-RU" sz="3200" dirty="0"/>
              <a:t> - высокая степень дифференцировки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G2</a:t>
            </a:r>
            <a:r>
              <a:rPr lang="ru-RU" sz="3200" dirty="0"/>
              <a:t> - средняя степень дифференцировки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G3</a:t>
            </a:r>
            <a:r>
              <a:rPr lang="ru-RU" sz="3200" dirty="0"/>
              <a:t> - низкая степень дифференцировки</a:t>
            </a:r>
          </a:p>
          <a:p>
            <a:pPr algn="just"/>
            <a:endParaRPr lang="ru-RU" sz="800" dirty="0"/>
          </a:p>
          <a:p>
            <a:pPr algn="just"/>
            <a:r>
              <a:rPr lang="ru-RU" sz="3200" b="1" dirty="0">
                <a:solidFill>
                  <a:srgbClr val="FF0000"/>
                </a:solidFill>
              </a:rPr>
              <a:t>G4 </a:t>
            </a:r>
            <a:r>
              <a:rPr lang="ru-RU" sz="3200" dirty="0"/>
              <a:t>- недифференцированные опухоли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387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5560" y="476672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b="1" dirty="0">
                <a:solidFill>
                  <a:srgbClr val="FF0000"/>
                </a:solidFill>
              </a:rPr>
              <a:t>P </a:t>
            </a:r>
            <a:r>
              <a:rPr lang="ru-RU" sz="3200" b="1" dirty="0">
                <a:solidFill>
                  <a:srgbClr val="FF0000"/>
                </a:solidFill>
              </a:rPr>
              <a:t>(</a:t>
            </a:r>
            <a:r>
              <a:rPr lang="ru-RU" sz="3200" b="1" dirty="0" err="1">
                <a:solidFill>
                  <a:srgbClr val="FF0000"/>
                </a:solidFill>
              </a:rPr>
              <a:t>penetration</a:t>
            </a:r>
            <a:r>
              <a:rPr lang="ru-RU" sz="3200" b="1" dirty="0">
                <a:solidFill>
                  <a:srgbClr val="FF0000"/>
                </a:solidFill>
              </a:rPr>
              <a:t>)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– проникновение</a:t>
            </a:r>
            <a:r>
              <a:rPr lang="ru-RU" sz="3200" dirty="0">
                <a:solidFill>
                  <a:prstClr val="black"/>
                </a:solidFill>
              </a:rPr>
              <a:t> параметр </a:t>
            </a:r>
            <a:r>
              <a:rPr lang="ru-RU" sz="3200" dirty="0">
                <a:solidFill>
                  <a:prstClr val="black"/>
                </a:solidFill>
              </a:rPr>
              <a:t>вводится только для опухолей полых органов </a:t>
            </a:r>
            <a:r>
              <a:rPr lang="ru-RU" sz="3200" dirty="0">
                <a:solidFill>
                  <a:prstClr val="black"/>
                </a:solidFill>
              </a:rPr>
              <a:t>и </a:t>
            </a:r>
            <a:r>
              <a:rPr lang="ru-RU" sz="3200" dirty="0"/>
              <a:t>показывает степень прорастания их стенки.</a:t>
            </a:r>
          </a:p>
          <a:p>
            <a:pPr lvl="0" algn="just"/>
            <a:endParaRPr lang="ru-RU" sz="800" dirty="0"/>
          </a:p>
          <a:p>
            <a:pPr lvl="0" algn="just"/>
            <a:r>
              <a:rPr lang="ru-RU" sz="3200" b="1" dirty="0">
                <a:solidFill>
                  <a:srgbClr val="FF0000"/>
                </a:solidFill>
              </a:rPr>
              <a:t>P1</a:t>
            </a:r>
            <a:r>
              <a:rPr lang="ru-RU" sz="3200" dirty="0">
                <a:solidFill>
                  <a:prstClr val="black"/>
                </a:solidFill>
              </a:rPr>
              <a:t>—в пределах слизистой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ru-RU" sz="800" dirty="0">
              <a:solidFill>
                <a:prstClr val="black"/>
              </a:solidFill>
            </a:endParaRPr>
          </a:p>
          <a:p>
            <a:pPr lvl="0" algn="just"/>
            <a:r>
              <a:rPr lang="ru-RU" sz="3200" b="1" dirty="0">
                <a:solidFill>
                  <a:srgbClr val="FF0000"/>
                </a:solidFill>
              </a:rPr>
              <a:t>P2</a:t>
            </a:r>
            <a:r>
              <a:rPr lang="ru-RU" sz="3200" dirty="0">
                <a:solidFill>
                  <a:prstClr val="black"/>
                </a:solidFill>
              </a:rPr>
              <a:t>—прорастает в подслизистую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ru-RU" sz="800" dirty="0">
              <a:solidFill>
                <a:prstClr val="black"/>
              </a:solidFill>
            </a:endParaRPr>
          </a:p>
          <a:p>
            <a:pPr lvl="0" algn="just"/>
            <a:r>
              <a:rPr lang="ru-RU" sz="3200" b="1" dirty="0">
                <a:solidFill>
                  <a:srgbClr val="FF0000"/>
                </a:solidFill>
              </a:rPr>
              <a:t>P3</a:t>
            </a:r>
            <a:r>
              <a:rPr lang="ru-RU" sz="3200" dirty="0">
                <a:solidFill>
                  <a:prstClr val="black"/>
                </a:solidFill>
              </a:rPr>
              <a:t>—прорастает в мышечный слой (до серозного</a:t>
            </a:r>
            <a:r>
              <a:rPr lang="ru-RU" sz="3200" dirty="0">
                <a:solidFill>
                  <a:prstClr val="black"/>
                </a:solidFill>
              </a:rPr>
              <a:t>).</a:t>
            </a:r>
          </a:p>
          <a:p>
            <a:pPr lvl="0" algn="just"/>
            <a:endParaRPr lang="ru-RU" sz="800" dirty="0">
              <a:solidFill>
                <a:prstClr val="black"/>
              </a:solidFill>
            </a:endParaRPr>
          </a:p>
          <a:p>
            <a:pPr lvl="0" algn="just"/>
            <a:r>
              <a:rPr lang="ru-RU" sz="3200" b="1" dirty="0">
                <a:solidFill>
                  <a:srgbClr val="FF0000"/>
                </a:solidFill>
              </a:rPr>
              <a:t>P4</a:t>
            </a:r>
            <a:r>
              <a:rPr lang="ru-RU" sz="3200" dirty="0">
                <a:solidFill>
                  <a:prstClr val="black"/>
                </a:solidFill>
              </a:rPr>
              <a:t>—прорастает серозную оболочку и выходит за пределы органа.</a:t>
            </a:r>
          </a:p>
        </p:txBody>
      </p:sp>
    </p:spTree>
    <p:extLst>
      <p:ext uri="{BB962C8B-B14F-4D97-AF65-F5344CB8AC3E}">
        <p14:creationId xmlns:p14="http://schemas.microsoft.com/office/powerpoint/2010/main" val="18648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19536" y="-5260"/>
            <a:ext cx="828092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Пример формулировки диагноза согласно классификации TNM </a:t>
            </a:r>
          </a:p>
          <a:p>
            <a:pPr algn="ctr"/>
            <a:endParaRPr lang="ru-RU" sz="800" b="1" dirty="0">
              <a:solidFill>
                <a:srgbClr val="FF0000"/>
              </a:solidFill>
            </a:endParaRPr>
          </a:p>
          <a:p>
            <a:pPr algn="just"/>
            <a:r>
              <a:rPr lang="ru-RU" sz="3200" b="1" dirty="0"/>
              <a:t>Р</a:t>
            </a:r>
            <a:r>
              <a:rPr lang="ru-RU" sz="3200" b="1" dirty="0"/>
              <a:t>ак слепой кишки T2 N1 M0 G1 P2.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/>
              <a:t>Т2 </a:t>
            </a:r>
            <a:r>
              <a:rPr lang="ru-RU" sz="3200" dirty="0"/>
              <a:t> </a:t>
            </a:r>
            <a:r>
              <a:rPr lang="ru-RU" sz="3200" dirty="0"/>
              <a:t>– опухоль средних размеров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/>
              <a:t>N1</a:t>
            </a:r>
            <a:r>
              <a:rPr lang="ru-RU" sz="3200" dirty="0"/>
              <a:t> – есть единичные подвижные метастазы в регионарных лимфатических узлах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/>
              <a:t>М0 </a:t>
            </a:r>
            <a:r>
              <a:rPr lang="ru-RU" sz="3200" dirty="0"/>
              <a:t>– отдаленных метастазов нет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/>
              <a:t>G1</a:t>
            </a:r>
            <a:r>
              <a:rPr lang="ru-RU" sz="3200" dirty="0"/>
              <a:t> – высокодифференцированная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dirty="0"/>
              <a:t>P2</a:t>
            </a:r>
            <a:r>
              <a:rPr lang="ru-RU" sz="3200" b="1" dirty="0"/>
              <a:t> </a:t>
            </a:r>
            <a:r>
              <a:rPr lang="en-US" sz="3200" dirty="0"/>
              <a:t>–</a:t>
            </a:r>
            <a:r>
              <a:rPr lang="ru-RU" sz="3200" dirty="0"/>
              <a:t> прорастает в подслизистую</a:t>
            </a:r>
          </a:p>
          <a:p>
            <a:pPr algn="just"/>
            <a:endParaRPr lang="ru-RU" sz="800" b="1" dirty="0"/>
          </a:p>
          <a:p>
            <a:pPr algn="just"/>
            <a:r>
              <a:rPr lang="ru-RU" sz="2800" dirty="0"/>
              <a:t>	Такая классификация удобна, так как детально характеризует опухоль. С другой стороны, она не дает обобщенных данных о тяжести процесса и возможности излечения. Поэтому используют также клиническую классификацию опухолей.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34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8740" y="886968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uk-UA" b="1" dirty="0" err="1" smtClean="0">
                <a:solidFill>
                  <a:schemeClr val="tx1"/>
                </a:solidFill>
              </a:rPr>
              <a:t>Спасибо</a:t>
            </a:r>
            <a:r>
              <a:rPr lang="uk-UA" b="1" dirty="0" smtClean="0">
                <a:solidFill>
                  <a:schemeClr val="tx1"/>
                </a:solidFill>
              </a:rPr>
              <a:t> за </a:t>
            </a:r>
            <a:r>
              <a:rPr lang="uk-UA" b="1" dirty="0" err="1" smtClean="0">
                <a:solidFill>
                  <a:schemeClr val="tx1"/>
                </a:solidFill>
              </a:rPr>
              <a:t>внимание</a:t>
            </a:r>
            <a:r>
              <a:rPr lang="uk-UA" b="1" dirty="0" smtClean="0">
                <a:solidFill>
                  <a:schemeClr val="tx1"/>
                </a:solidFill>
              </a:rPr>
              <a:t>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00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0" y="404664"/>
            <a:ext cx="10584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FF0000"/>
                </a:solidFill>
              </a:rPr>
              <a:t>А</a:t>
            </a:r>
            <a:r>
              <a:rPr lang="ru-RU" sz="3600" b="1" dirty="0">
                <a:solidFill>
                  <a:srgbClr val="FF0000"/>
                </a:solidFill>
              </a:rPr>
              <a:t>втономность (независимость от организма): </a:t>
            </a:r>
            <a:r>
              <a:rPr lang="ru-RU" sz="3600" dirty="0"/>
              <a:t>опухоль возникает тогда, когда одна или несколько клеток выходят из-под контроля организма и начинают ускоренно делиться. При этом ни нервная, ни эндокринная, ни иммунная системы справиться с ними не могут. </a:t>
            </a:r>
          </a:p>
          <a:p>
            <a:pPr algn="just"/>
            <a:endParaRPr lang="ru-RU" sz="3600" dirty="0"/>
          </a:p>
          <a:p>
            <a:pPr algn="just"/>
            <a:r>
              <a:rPr lang="ru-RU" sz="3600" dirty="0"/>
              <a:t>Сам процесс выхода клеток из-под контроля организма называется "опухолевой трансформацией".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01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4380" y="594360"/>
            <a:ext cx="100355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FF0000"/>
                </a:solidFill>
              </a:rPr>
              <a:t>Полиморфизм (разнообразие) клеток: </a:t>
            </a:r>
            <a:r>
              <a:rPr lang="ru-RU" sz="4000" dirty="0">
                <a:solidFill>
                  <a:prstClr val="black"/>
                </a:solidFill>
              </a:rPr>
              <a:t>в структуре опухоли могут быть разнородные по строению клетки. </a:t>
            </a:r>
          </a:p>
          <a:p>
            <a:pPr algn="just"/>
            <a:endParaRPr lang="ru-RU" sz="4000" dirty="0">
              <a:solidFill>
                <a:prstClr val="black"/>
              </a:solidFill>
            </a:endParaRPr>
          </a:p>
          <a:p>
            <a:pPr algn="just"/>
            <a:r>
              <a:rPr lang="ru-RU" sz="4000" b="1" dirty="0" err="1">
                <a:solidFill>
                  <a:srgbClr val="FF0000"/>
                </a:solidFill>
              </a:rPr>
              <a:t>Атипия</a:t>
            </a:r>
            <a:r>
              <a:rPr lang="ru-RU" sz="4000" b="1" dirty="0">
                <a:solidFill>
                  <a:srgbClr val="FF0000"/>
                </a:solidFill>
              </a:rPr>
              <a:t> (необычность) клеток: </a:t>
            </a:r>
            <a:r>
              <a:rPr lang="ru-RU" sz="4000" dirty="0">
                <a:solidFill>
                  <a:prstClr val="black"/>
                </a:solidFill>
              </a:rPr>
              <a:t>опухолевые клетки отличаются по внешнему виду от клеток ткани, в которой развилась опухоль. </a:t>
            </a:r>
          </a:p>
        </p:txBody>
      </p:sp>
    </p:spTree>
    <p:extLst>
      <p:ext uri="{BB962C8B-B14F-4D97-AF65-F5344CB8AC3E}">
        <p14:creationId xmlns:p14="http://schemas.microsoft.com/office/powerpoint/2010/main" val="6266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251501"/>
            <a:ext cx="114985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Атипи́зм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— частичная или полная утрата опухолями признаков нормальных клеток и тканей.</a:t>
            </a:r>
          </a:p>
          <a:p>
            <a:endParaRPr lang="ru-RU" sz="2800" dirty="0"/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Различают четыре основные формы </a:t>
            </a:r>
            <a:r>
              <a:rPr lang="ru-RU" sz="2800" b="1" dirty="0" err="1">
                <a:solidFill>
                  <a:srgbClr val="FF0000"/>
                </a:solidFill>
              </a:rPr>
              <a:t>атипизма</a:t>
            </a:r>
            <a:r>
              <a:rPr lang="ru-RU" sz="2800" b="1" dirty="0">
                <a:solidFill>
                  <a:srgbClr val="FF0000"/>
                </a:solidFill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b="1" dirty="0"/>
              <a:t>Морфологический </a:t>
            </a:r>
            <a:r>
              <a:rPr lang="ru-RU" sz="2800" b="1" dirty="0" err="1"/>
              <a:t>атипизм</a:t>
            </a:r>
            <a:r>
              <a:rPr lang="ru-RU" sz="2800" dirty="0"/>
              <a:t> — структурные особенности опухолевых клеток (изучается методами патологической анатомии)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b="1" dirty="0"/>
              <a:t>Функциональный </a:t>
            </a:r>
            <a:r>
              <a:rPr lang="ru-RU" sz="2800" b="1" dirty="0" err="1"/>
              <a:t>атипизм</a:t>
            </a:r>
            <a:r>
              <a:rPr lang="ru-RU" sz="2800" b="1" dirty="0"/>
              <a:t> </a:t>
            </a:r>
            <a:r>
              <a:rPr lang="ru-RU" sz="2800" dirty="0"/>
              <a:t>— особенности жизнедеятельности (функции) опухолевых клеток (изучается патологической физиологией)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b="1" dirty="0"/>
              <a:t>Молекулярный </a:t>
            </a:r>
            <a:r>
              <a:rPr lang="ru-RU" sz="2800" b="1" dirty="0" err="1"/>
              <a:t>атипизм</a:t>
            </a:r>
            <a:r>
              <a:rPr lang="ru-RU" sz="2800" b="1" dirty="0"/>
              <a:t> </a:t>
            </a:r>
            <a:r>
              <a:rPr lang="ru-RU" sz="2800" dirty="0"/>
              <a:t>— биохимические особенности опухолевых клеток (изучается молекулярной онкологией)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b="1" dirty="0"/>
              <a:t>Антигенный </a:t>
            </a:r>
            <a:r>
              <a:rPr lang="ru-RU" sz="2800" b="1" dirty="0" err="1"/>
              <a:t>атипизм</a:t>
            </a:r>
            <a:r>
              <a:rPr lang="ru-RU" sz="2800" b="1" dirty="0"/>
              <a:t> </a:t>
            </a:r>
            <a:r>
              <a:rPr lang="ru-RU" sz="2800" dirty="0"/>
              <a:t>— особенности развития иммунного ответа на антигены опухолевых клеток (изучается методами иммунологии).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49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220" y="188641"/>
            <a:ext cx="109042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Морфологический </a:t>
            </a:r>
            <a:r>
              <a:rPr lang="ru-RU" sz="3200" b="1" dirty="0" err="1">
                <a:solidFill>
                  <a:srgbClr val="FF0000"/>
                </a:solidFill>
              </a:rPr>
              <a:t>атипизм</a:t>
            </a:r>
            <a:r>
              <a:rPr lang="ru-RU" sz="3200" b="1" dirty="0">
                <a:solidFill>
                  <a:srgbClr val="FF0000"/>
                </a:solidFill>
              </a:rPr>
              <a:t> подразделяют на два типа:</a:t>
            </a:r>
          </a:p>
          <a:p>
            <a:pPr algn="just"/>
            <a:endParaRPr lang="ru-RU" sz="32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200" b="1" dirty="0"/>
              <a:t>Тканевый </a:t>
            </a:r>
            <a:r>
              <a:rPr lang="ru-RU" sz="3200" b="1" dirty="0" err="1"/>
              <a:t>атипизм</a:t>
            </a:r>
            <a:r>
              <a:rPr lang="ru-RU" sz="3200" b="1" dirty="0"/>
              <a:t> </a:t>
            </a:r>
            <a:r>
              <a:rPr lang="ru-RU" sz="3200" dirty="0"/>
              <a:t>— нарушение нормального соотношения элементов, составляющих ткань, или появление в ткани структур, в норме отсутствующих (тканевый </a:t>
            </a:r>
            <a:r>
              <a:rPr lang="ru-RU" sz="3200" dirty="0" err="1"/>
              <a:t>атипизм</a:t>
            </a:r>
            <a:r>
              <a:rPr lang="ru-RU" sz="3200" dirty="0"/>
              <a:t> характерен для любых опухолей — как зрелых, так и незрелых)</a:t>
            </a:r>
          </a:p>
          <a:p>
            <a:pPr algn="just"/>
            <a:endParaRPr lang="ru-RU" sz="32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200" b="1" dirty="0"/>
              <a:t>Клеточный </a:t>
            </a:r>
            <a:r>
              <a:rPr lang="ru-RU" sz="3200" b="1" dirty="0" err="1"/>
              <a:t>атипизм</a:t>
            </a:r>
            <a:r>
              <a:rPr lang="ru-RU" sz="3200" b="1" dirty="0"/>
              <a:t> </a:t>
            </a:r>
            <a:r>
              <a:rPr lang="ru-RU" sz="3200" dirty="0"/>
              <a:t>— морфологическое выражение незрелости опухоли.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063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500" y="188641"/>
            <a:ext cx="107670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/>
              </a:rPr>
              <a:t>Типы роста опухолей</a:t>
            </a:r>
          </a:p>
          <a:p>
            <a:pPr algn="ctr"/>
            <a:endParaRPr lang="ru-RU" sz="800" b="1" dirty="0">
              <a:solidFill>
                <a:srgbClr val="FF0000"/>
              </a:solidFill>
              <a:latin typeface="Arial"/>
            </a:endParaRPr>
          </a:p>
          <a:p>
            <a:pPr algn="just"/>
            <a:r>
              <a:rPr lang="ru-RU" sz="2800" b="1" dirty="0">
                <a:solidFill>
                  <a:srgbClr val="000000"/>
                </a:solidFill>
                <a:latin typeface="Arial"/>
              </a:rPr>
              <a:t>В зависимости от характера взаимодействия растущей опухоли с элементами окружающей ткани:</a:t>
            </a:r>
          </a:p>
          <a:p>
            <a:pPr algn="just"/>
            <a:endParaRPr lang="ru-RU" sz="800" b="1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0000"/>
                </a:solidFill>
                <a:latin typeface="Arial"/>
              </a:rPr>
              <a:t>экспансивный рост 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— опухоль растет «сама из себя», раздвигая окружающие ткани, ткани на границе с опухолью атрофируются, происходит коллапс стромы — формируется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псевдокапсула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algn="just"/>
            <a:endParaRPr lang="ru-RU" sz="800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>
                <a:solidFill>
                  <a:srgbClr val="000000"/>
                </a:solidFill>
                <a:latin typeface="Arial"/>
              </a:rPr>
              <a:t>инфильтрирующий (инвазивный, </a:t>
            </a:r>
            <a:r>
              <a:rPr lang="ru-RU" sz="2800" b="1" dirty="0" err="1">
                <a:solidFill>
                  <a:srgbClr val="000000"/>
                </a:solidFill>
                <a:latin typeface="Arial"/>
              </a:rPr>
              <a:t>деструирующий</a:t>
            </a:r>
            <a:r>
              <a:rPr lang="ru-RU" sz="2800" b="1" dirty="0">
                <a:solidFill>
                  <a:srgbClr val="000000"/>
                </a:solidFill>
                <a:latin typeface="Arial"/>
              </a:rPr>
              <a:t>) 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рост — клетки опухоли врастают в окружающие ткани, разрушая их;</a:t>
            </a:r>
          </a:p>
        </p:txBody>
      </p:sp>
    </p:spTree>
    <p:extLst>
      <p:ext uri="{BB962C8B-B14F-4D97-AF65-F5344CB8AC3E}">
        <p14:creationId xmlns:p14="http://schemas.microsoft.com/office/powerpoint/2010/main" val="17423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908720"/>
            <a:ext cx="8229600" cy="576064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latin typeface="Arial"/>
              </a:rPr>
              <a:t>В зависимости от отношения к просвету полого органа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9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0"/>
              </a:spcBef>
            </a:pPr>
            <a:r>
              <a:rPr lang="ru-RU" sz="2400" b="1" dirty="0" err="1">
                <a:solidFill>
                  <a:srgbClr val="000000"/>
                </a:solidFill>
                <a:latin typeface="Arial"/>
              </a:rPr>
              <a:t>экзофитный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 рост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— экспансивный рост опухоли в просвет полого органа, опухоль закрывает часть просвета органа, соединяясь с его стенкой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ножкой;</a:t>
            </a:r>
          </a:p>
          <a:p>
            <a:pPr>
              <a:spcBef>
                <a:spcPts val="0"/>
              </a:spcBef>
            </a:pPr>
            <a:r>
              <a:rPr lang="ru-RU" sz="2400" b="1" dirty="0" err="1">
                <a:solidFill>
                  <a:srgbClr val="000000"/>
                </a:solidFill>
                <a:latin typeface="Arial"/>
              </a:rPr>
              <a:t>эндофитный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рост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— инфильтрирующий рост опухоли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в толще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стенки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полого органа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latin typeface="Arial"/>
              </a:rPr>
              <a:t>В 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зависимости от числа очагов возникновения опухоли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9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0"/>
              </a:spcBef>
            </a:pPr>
            <a:r>
              <a:rPr lang="ru-RU" sz="2400" b="1" dirty="0" err="1">
                <a:solidFill>
                  <a:srgbClr val="000000"/>
                </a:solidFill>
                <a:latin typeface="Arial"/>
              </a:rPr>
              <a:t>уницентрический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 рост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— опухоль растет из одного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очага;</a:t>
            </a:r>
          </a:p>
          <a:p>
            <a:pPr>
              <a:spcBef>
                <a:spcPts val="0"/>
              </a:spcBef>
            </a:pPr>
            <a:r>
              <a:rPr lang="ru-RU" sz="2400" b="1" dirty="0" err="1">
                <a:solidFill>
                  <a:srgbClr val="000000"/>
                </a:solidFill>
                <a:latin typeface="Arial"/>
              </a:rPr>
              <a:t>мультицентрический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/>
              </a:rPr>
              <a:t>рост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 — рост опухоли из двух и более очагов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1745" y="332657"/>
            <a:ext cx="4571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  <a:latin typeface="Arial"/>
              </a:rPr>
              <a:t>Типы роста опухолей</a:t>
            </a:r>
          </a:p>
        </p:txBody>
      </p:sp>
    </p:spTree>
    <p:extLst>
      <p:ext uri="{BB962C8B-B14F-4D97-AF65-F5344CB8AC3E}">
        <p14:creationId xmlns:p14="http://schemas.microsoft.com/office/powerpoint/2010/main" val="12549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761" y="332656"/>
            <a:ext cx="88924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 степени зрелости различают два основных типа опухолей:</a:t>
            </a:r>
          </a:p>
          <a:p>
            <a:endParaRPr lang="ru-RU" sz="3200" dirty="0">
              <a:solidFill>
                <a:srgbClr val="FF00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/>
              <a:t>Зрелые (гомологичные) опухоли </a:t>
            </a:r>
            <a:r>
              <a:rPr lang="ru-RU" sz="3200" dirty="0"/>
              <a:t>— опухоли, представленные дифференцированными (зрелыми) паренхиматозными элементами</a:t>
            </a:r>
          </a:p>
          <a:p>
            <a:pPr algn="just"/>
            <a:endParaRPr lang="ru-RU" sz="12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200" b="1" dirty="0"/>
              <a:t>Незрелые (</a:t>
            </a:r>
            <a:r>
              <a:rPr lang="ru-RU" sz="3200" b="1" dirty="0" err="1"/>
              <a:t>гетерологичные</a:t>
            </a:r>
            <a:r>
              <a:rPr lang="ru-RU" sz="3200" b="1" dirty="0"/>
              <a:t>) опухоли </a:t>
            </a:r>
            <a:r>
              <a:rPr lang="ru-RU" sz="3200" dirty="0"/>
              <a:t>— опухоли из недифференцированных или </a:t>
            </a:r>
            <a:r>
              <a:rPr lang="ru-RU" sz="3200" dirty="0" err="1"/>
              <a:t>олигодифференцированных</a:t>
            </a:r>
            <a:r>
              <a:rPr lang="ru-RU" sz="3200" dirty="0"/>
              <a:t> паренхиматозных элементов.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24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7</TotalTime>
  <Words>1149</Words>
  <Application>Microsoft Office PowerPoint</Application>
  <PresentationFormat>Широкоэкранный</PresentationFormat>
  <Paragraphs>153</Paragraphs>
  <Slides>23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Ретро</vt:lpstr>
      <vt:lpstr>Документ</vt:lpstr>
      <vt:lpstr>ВИЩИЙ ДЕРЖАВНИЙ НАВЧАЛЬНИЙ ЗАКЛАД УКРАЇНИ “УКРАЇНСЬКА МЕДИЧНА СТОМАТОЛОГІЧНА АКАДЕМІЯ” КАФЕДРА ЗАГАЛЬНОЇ ХІРУРГІЇ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ВИЩИЙ ДЕРЖАВНИЙ НАВЧАЛЬНИЙ ЗАКЛАД УКРАЇНИ “УКРАЇНСЬКА МЕДИЧНА СТОМАТОЛОГІЧНА АКАДЕМІЯ” КАФЕДРА ЗАГАЛЬНОЇ ХІРУРГІЇ</dc:title>
  <dc:creator>Пользователь Windows</dc:creator>
  <cp:lastModifiedBy>Пользователь Windows</cp:lastModifiedBy>
  <cp:revision>2</cp:revision>
  <dcterms:created xsi:type="dcterms:W3CDTF">2020-02-26T07:34:14Z</dcterms:created>
  <dcterms:modified xsi:type="dcterms:W3CDTF">2020-02-26T07:41:35Z</dcterms:modified>
</cp:coreProperties>
</file>