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97" r:id="rId3"/>
    <p:sldId id="271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1" autoAdjust="0"/>
    <p:restoredTop sz="94660"/>
  </p:normalViewPr>
  <p:slideViewPr>
    <p:cSldViewPr>
      <p:cViewPr varScale="1">
        <p:scale>
          <a:sx n="42" d="100"/>
          <a:sy n="42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19D44-B816-4C6E-923E-536EF746FA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BFD08-1A04-49CC-ADC6-075DFD5CF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2B8FC03-A826-4250-8700-686547664855}" type="slidenum">
              <a:rPr lang="ru-RU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3970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33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6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8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40FC22A-6468-4CB9-9A65-1C046614D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193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FBC46A-6774-483C-9010-C3F6CA363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53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6CB8F03-E8A7-4380-8015-BE570D609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00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2C7F87D-A85E-4B77-85D8-1E716F948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786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F69E0F6-AD64-4E28-BAA8-0E06E19F2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33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DBB5535-7BFF-41DF-94A1-D8BAC12DF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58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94DCAAF-4506-4E8F-8CB0-A343EC4FC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192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045BD0-72A7-4198-A4A5-C47984D65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62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020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2415D1-5C3E-4FF8-AFBE-3592FED40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601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2B222A4-DF9F-4844-B093-206BA77330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398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79C5B7A-400E-4EE2-9029-D3179CCD3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78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252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69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22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49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23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5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25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911A-E213-44D4-BA65-F2112BB930F5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7F942-0A9F-4E8E-85CD-27BC9B5A67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4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3B74D-91CB-4622-94DD-3503816DC6E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4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15888"/>
            <a:ext cx="8540750" cy="15446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ВИЩИЙ </a:t>
            </a:r>
            <a: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ДЕРЖАВНИЙ НАВЧАЛЬНИЙ ЗАКЛАД УКРАЇНИ</a:t>
            </a:r>
            <a:b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“УКРАЇНСЬКА МЕДИЧНА СТОМАТОЛОГІЧНА АКАДЕМІЯ”</a:t>
            </a:r>
            <a:b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КАФЕДРА ЗАГАЛЬНОЇ ХІРУРГІЇ</a:t>
            </a:r>
            <a:endParaRPr lang="ru-RU" sz="2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619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125538"/>
            <a:ext cx="7834313" cy="5111750"/>
          </a:xfrm>
        </p:spPr>
        <p:txBody>
          <a:bodyPr>
            <a:normAutofit fontScale="92500" lnSpcReduction="10000"/>
          </a:bodyPr>
          <a:lstStyle/>
          <a:p>
            <a:pPr marL="273050" indent="-273050" fontAlgn="auto">
              <a:spcAft>
                <a:spcPts val="0"/>
              </a:spcAft>
              <a:buFont typeface="Arial" charset="0"/>
              <a:buNone/>
              <a:defRPr/>
            </a:pPr>
            <a:endParaRPr lang="uk-UA" sz="3300" dirty="0"/>
          </a:p>
          <a:p>
            <a:pPr marL="273050" indent="-273050" fontAlgn="auto">
              <a:spcAft>
                <a:spcPts val="0"/>
              </a:spcAft>
              <a:buFont typeface="Arial" charset="0"/>
              <a:buNone/>
              <a:defRPr/>
            </a:pPr>
            <a:endParaRPr lang="uk-UA" sz="4800" b="1" dirty="0">
              <a:solidFill>
                <a:srgbClr val="0000FF"/>
              </a:solidFill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sz="80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Опухоли</a:t>
            </a:r>
            <a:endParaRPr lang="uk-UA" sz="80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uk-UA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часть</a:t>
            </a:r>
            <a:r>
              <a:rPr lang="uk-UA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2)</a:t>
            </a:r>
            <a:endParaRPr lang="uk-UA" sz="3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endParaRPr lang="uk-UA" sz="2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endParaRPr lang="uk-UA" sz="2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endParaRPr lang="uk-UA" sz="2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endParaRPr lang="uk-UA" sz="2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endParaRPr lang="uk-UA" sz="2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uk-UA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uk-UA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Полтава</a:t>
            </a:r>
            <a:endParaRPr lang="ru-RU" sz="2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Ранняя диагностика </a:t>
            </a:r>
          </a:p>
          <a:p>
            <a:r>
              <a:rPr lang="ru-RU" sz="2400" dirty="0" smtClean="0"/>
              <a:t>В онкологии существует понятие о своевременности диагностики.</a:t>
            </a:r>
          </a:p>
          <a:p>
            <a:r>
              <a:rPr lang="ru-RU" sz="2400" dirty="0" smtClean="0"/>
              <a:t>Итак: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ранняя диагностика: </a:t>
            </a:r>
            <a:r>
              <a:rPr lang="ru-RU" sz="2400" dirty="0" smtClean="0"/>
              <a:t> диагноз злокачественного </a:t>
            </a:r>
            <a:r>
              <a:rPr lang="ru-RU" sz="2400" dirty="0" err="1" smtClean="0"/>
              <a:t>новобразования</a:t>
            </a:r>
            <a:r>
              <a:rPr lang="ru-RU" sz="2400" dirty="0" smtClean="0"/>
              <a:t> установлен на стадии рак </a:t>
            </a:r>
            <a:r>
              <a:rPr lang="ru-RU" sz="2400" dirty="0" err="1" smtClean="0"/>
              <a:t>in</a:t>
            </a:r>
            <a:r>
              <a:rPr lang="ru-RU" sz="2400" dirty="0" smtClean="0"/>
              <a:t> </a:t>
            </a:r>
            <a:r>
              <a:rPr lang="ru-RU" sz="2400" dirty="0" err="1" smtClean="0"/>
              <a:t>situ</a:t>
            </a:r>
            <a:r>
              <a:rPr lang="ru-RU" sz="2400" dirty="0" smtClean="0"/>
              <a:t> или в I клинической стадии заболевания. </a:t>
            </a:r>
          </a:p>
          <a:p>
            <a:r>
              <a:rPr lang="ru-RU" sz="2400" i="1" dirty="0" smtClean="0"/>
              <a:t>Адекватное лечение должно привести к выздоровлению.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своевременная диагностика: </a:t>
            </a:r>
            <a:r>
              <a:rPr lang="ru-RU" sz="2400" dirty="0" smtClean="0"/>
              <a:t> диагноз выставлен на II и в некоторых случаях на III стадии процесса. </a:t>
            </a:r>
          </a:p>
          <a:p>
            <a:pPr algn="just"/>
            <a:r>
              <a:rPr lang="ru-RU" sz="2400" i="1" dirty="0" smtClean="0"/>
              <a:t>Лечение позволяет полностью излечить пациента от онкологического заболевания, но добиться этого удается только у части больных.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поздняя диагностика:</a:t>
            </a:r>
            <a:r>
              <a:rPr lang="ru-RU" sz="2400" dirty="0" smtClean="0"/>
              <a:t> установление диагноза на поздних стадиях — III и IV, когда излечить пациента принципиально невозможно.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1866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Онкологическая </a:t>
            </a:r>
            <a:r>
              <a:rPr lang="ru-RU" sz="2800" b="1" dirty="0" err="1" smtClean="0">
                <a:solidFill>
                  <a:srgbClr val="FF0000"/>
                </a:solidFill>
              </a:rPr>
              <a:t>преднастороженность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sz="2800" dirty="0" smtClean="0"/>
          </a:p>
          <a:p>
            <a:pPr algn="just"/>
            <a:r>
              <a:rPr lang="ru-RU" sz="2800" dirty="0" smtClean="0"/>
              <a:t>	При обследовании любого пациента и выяснении любых клинических симптомов каждый врач должен задавать себе вопрос: а не могут ли эти симптомы быть проявлением злокачественной опухоли? </a:t>
            </a:r>
          </a:p>
          <a:p>
            <a:pPr algn="just"/>
            <a:r>
              <a:rPr lang="ru-RU" sz="2800" dirty="0" smtClean="0"/>
              <a:t>	После этого надо предпринять все усилия, чтобы подтвердить или исключить возникшие подозрения.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5859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08720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Принцип </a:t>
            </a:r>
            <a:r>
              <a:rPr lang="ru-RU" sz="2800" b="1" dirty="0" err="1" smtClean="0">
                <a:solidFill>
                  <a:srgbClr val="FF0000"/>
                </a:solidFill>
              </a:rPr>
              <a:t>гипердиагностики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</a:p>
          <a:p>
            <a:endParaRPr lang="ru-RU" sz="2800" dirty="0" smtClean="0"/>
          </a:p>
          <a:p>
            <a:pPr algn="just"/>
            <a:r>
              <a:rPr lang="ru-RU" sz="2800" dirty="0" smtClean="0"/>
              <a:t>	При диагностике злокачественных новообразований во всех сомнительных случаях принято выставлять более грозный диагноз и предпринимать более радикальные методы лечения. </a:t>
            </a:r>
          </a:p>
          <a:p>
            <a:pPr algn="just"/>
            <a:r>
              <a:rPr lang="ru-RU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9634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13690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Предраковыми называются хронические заболевания, на фоне которых возрастает частота развития опухолей</a:t>
            </a:r>
          </a:p>
          <a:p>
            <a:endParaRPr lang="ru-RU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err="1" smtClean="0"/>
              <a:t>дисгормональная</a:t>
            </a:r>
            <a:r>
              <a:rPr lang="ru-RU" sz="2400" dirty="0" smtClean="0"/>
              <a:t> мастопатия (для молочной железы)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хроническая язва, полипы, хронический атрофический гастрит (для желудка)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эрозия и лейкоплакия шейки матки и др.</a:t>
            </a:r>
          </a:p>
          <a:p>
            <a:endParaRPr lang="ru-RU" sz="2400" dirty="0" smtClean="0"/>
          </a:p>
          <a:p>
            <a:r>
              <a:rPr lang="ru-RU" sz="2400" dirty="0" smtClean="0"/>
              <a:t>Все предраковые заболевания (</a:t>
            </a:r>
            <a:r>
              <a:rPr lang="ru-RU" sz="2400" dirty="0" err="1" smtClean="0"/>
              <a:t>предраки</a:t>
            </a:r>
            <a:r>
              <a:rPr lang="ru-RU" sz="2400" dirty="0" smtClean="0"/>
              <a:t>) делятся на: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облигатные</a:t>
            </a:r>
            <a:r>
              <a:rPr lang="ru-RU" sz="2400" dirty="0" smtClean="0"/>
              <a:t> (злокачественная опухоль обязательно возникнет рано или поздно)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факультативные </a:t>
            </a:r>
            <a:r>
              <a:rPr lang="ru-RU" sz="2400" dirty="0" smtClean="0"/>
              <a:t>(может развиться, а может и нет).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400" dirty="0"/>
          </a:p>
          <a:p>
            <a:pPr algn="just"/>
            <a:r>
              <a:rPr lang="ru-RU" sz="2000" dirty="0" smtClean="0"/>
              <a:t>Например, для рака кожи облигатными считаются пигментная ксеродерма, болезнь </a:t>
            </a:r>
            <a:r>
              <a:rPr lang="ru-RU" sz="2000" dirty="0" err="1" smtClean="0"/>
              <a:t>Педжета</a:t>
            </a:r>
            <a:r>
              <a:rPr lang="ru-RU" sz="2000" dirty="0" smtClean="0"/>
              <a:t>, </a:t>
            </a:r>
          </a:p>
          <a:p>
            <a:pPr algn="just"/>
            <a:r>
              <a:rPr lang="ru-RU" sz="2000" dirty="0" smtClean="0"/>
              <a:t>Факультативным </a:t>
            </a:r>
            <a:r>
              <a:rPr lang="ru-RU" sz="2000" dirty="0" err="1" smtClean="0"/>
              <a:t>предраком</a:t>
            </a:r>
            <a:r>
              <a:rPr lang="ru-RU" sz="2000" dirty="0" smtClean="0"/>
              <a:t> являются хронические дерматиты, длительно незаживающие раны и язвы, хронические дистрофические и воспалительные процессы.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261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35292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ЛЕЧЕНИЕ ДОБРОКАЧЕСТВЕННЫХ ОПУХОЛЕЙ </a:t>
            </a:r>
          </a:p>
          <a:p>
            <a:endParaRPr lang="ru-RU" sz="2400" dirty="0" smtClean="0"/>
          </a:p>
          <a:p>
            <a:r>
              <a:rPr lang="ru-RU" sz="2800" dirty="0" smtClean="0"/>
              <a:t>Основной способ лечения — хирургический.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Показания к операции: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/>
              <a:t>постоянная </a:t>
            </a:r>
            <a:r>
              <a:rPr lang="ru-RU" sz="2800" b="1" dirty="0" err="1" smtClean="0"/>
              <a:t>травматизация</a:t>
            </a:r>
            <a:r>
              <a:rPr lang="ru-RU" sz="2800" b="1" dirty="0" smtClean="0"/>
              <a:t> опухоли </a:t>
            </a:r>
            <a:r>
              <a:rPr lang="ru-RU" sz="2800" dirty="0" smtClean="0"/>
              <a:t>(например, на волосистой части головы, на шее области ворота, в области пояса у мужчин)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/>
              <a:t>нарушение функции органа </a:t>
            </a:r>
            <a:r>
              <a:rPr lang="ru-RU" sz="2800" dirty="0" smtClean="0"/>
              <a:t>(закрытие просвета полого органа, выброс гормонов в кровь)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/>
              <a:t>нет полной уверенности в доброкачественности опухоли.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800" b="1" dirty="0" smtClean="0"/>
              <a:t>косметические дефекты, особенно у женщин.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8569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836712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ЛЕЧЕНИЕ ЗЛОКАЧЕСТВЕННЫХ ОПУХОЛЕЙ </a:t>
            </a:r>
          </a:p>
          <a:p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Применяются 3 способа лечения: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хирургический (также основной),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лучевая терапия (излучением) 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химиотерапия (лекарственными препаратами).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63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6409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Хирургическое лечение</a:t>
            </a:r>
          </a:p>
          <a:p>
            <a:r>
              <a:rPr lang="ru-RU" sz="2400" dirty="0" smtClean="0"/>
              <a:t>При удалении злокачественность опухоли надо соблюдать “онкологические принципы“ </a:t>
            </a:r>
            <a:r>
              <a:rPr lang="ru-RU" sz="2400" dirty="0" err="1" smtClean="0"/>
              <a:t>абластики</a:t>
            </a:r>
            <a:r>
              <a:rPr lang="ru-RU" sz="2400" dirty="0" smtClean="0"/>
              <a:t> и </a:t>
            </a:r>
            <a:r>
              <a:rPr lang="ru-RU" sz="2400" dirty="0" err="1" smtClean="0"/>
              <a:t>антибластики</a:t>
            </a:r>
            <a:r>
              <a:rPr lang="ru-RU" sz="2400" dirty="0" smtClean="0"/>
              <a:t>: </a:t>
            </a:r>
          </a:p>
          <a:p>
            <a:r>
              <a:rPr lang="ru-RU" sz="2400" b="1" dirty="0" err="1">
                <a:solidFill>
                  <a:srgbClr val="FF0000"/>
                </a:solidFill>
              </a:rPr>
              <a:t>А</a:t>
            </a:r>
            <a:r>
              <a:rPr lang="ru-RU" sz="2400" b="1" dirty="0" err="1" smtClean="0">
                <a:solidFill>
                  <a:srgbClr val="FF0000"/>
                </a:solidFill>
              </a:rPr>
              <a:t>бластика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dirty="0" smtClean="0"/>
              <a:t> меры по нераспространению опухолевых клеток во время операции: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разрезы только в пределах заведомо здоровых тканей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избегать механического </a:t>
            </a:r>
            <a:r>
              <a:rPr lang="ru-RU" sz="2400" dirty="0" err="1" smtClean="0"/>
              <a:t>травмирования</a:t>
            </a:r>
            <a:r>
              <a:rPr lang="ru-RU" sz="2400" dirty="0" smtClean="0"/>
              <a:t> тканей опухоли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как можно быстрее перевязать (</a:t>
            </a:r>
            <a:r>
              <a:rPr lang="ru-RU" sz="2400" dirty="0" err="1" smtClean="0"/>
              <a:t>лигировать</a:t>
            </a:r>
            <a:r>
              <a:rPr lang="ru-RU" sz="2400" dirty="0" smtClean="0"/>
              <a:t>) венозные сосуды от опухоли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полый орган с опухолью перевязывается тесемками выше и ниже опухоли, чтобы опухолевые клетки не могли переместиться по просвету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удаление опухоли единым блоком с клетчаткой и регионарными лимфоузлами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перед манипуляциями с опухолью ограничить рану салфетками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smtClean="0"/>
              <a:t>после удалению опухоли сменить инструменты и перчатки, поменять ограничивающие салфетки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53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12845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solidFill>
                  <a:srgbClr val="FF0000"/>
                </a:solidFill>
              </a:rPr>
              <a:t>А</a:t>
            </a:r>
            <a:r>
              <a:rPr lang="ru-RU" sz="2400" b="1" dirty="0" err="1" smtClean="0">
                <a:solidFill>
                  <a:srgbClr val="FF0000"/>
                </a:solidFill>
              </a:rPr>
              <a:t>нтибластика</a:t>
            </a:r>
            <a:r>
              <a:rPr lang="ru-RU" sz="2400" b="1" dirty="0" smtClean="0">
                <a:solidFill>
                  <a:srgbClr val="FF0000"/>
                </a:solidFill>
              </a:rPr>
              <a:t>:</a:t>
            </a:r>
            <a:r>
              <a:rPr lang="ru-RU" sz="2400" dirty="0" smtClean="0"/>
              <a:t> меры по уничтожению во время операции опухолевых клеток, оторвавшихся от основной массы опухоли. 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Клетки опухоли могут лежать на дне и стенках раны, попадать в лимфатические и венозные сосуды и быть причиной рецидива опухоли и ее метастазов. 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b="1" dirty="0" err="1" smtClean="0">
                <a:solidFill>
                  <a:srgbClr val="FF0000"/>
                </a:solidFill>
              </a:rPr>
              <a:t>Абластика</a:t>
            </a:r>
            <a:r>
              <a:rPr lang="ru-RU" sz="2400" b="1" dirty="0" smtClean="0">
                <a:solidFill>
                  <a:srgbClr val="FF0000"/>
                </a:solidFill>
              </a:rPr>
              <a:t> бывает: </a:t>
            </a:r>
          </a:p>
          <a:p>
            <a:pPr algn="just"/>
            <a:endParaRPr lang="ru-RU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физическая:</a:t>
            </a:r>
            <a:r>
              <a:rPr lang="ru-RU" sz="2400" dirty="0" smtClean="0"/>
              <a:t> использование электроножа и лазера, облучение опухоли перед операцией и в раннем послеоперационном периоде.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химическая: </a:t>
            </a:r>
            <a:r>
              <a:rPr lang="ru-RU" sz="2400" dirty="0" smtClean="0"/>
              <a:t>обработка раны после удаления опухоли 70% спиртом, внутривенное введение противоопухолевых препаратов на операционном столе.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215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49694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Химиотерапия</a:t>
            </a:r>
          </a:p>
          <a:p>
            <a:r>
              <a:rPr lang="ru-RU" sz="3200" dirty="0" smtClean="0"/>
              <a:t>Воздействие на опухоль фармакологическими средствами. Применяется для системных </a:t>
            </a:r>
            <a:r>
              <a:rPr lang="ru-RU" sz="3200" dirty="0" err="1" smtClean="0"/>
              <a:t>онкозаболеваний</a:t>
            </a:r>
            <a:r>
              <a:rPr lang="ru-RU" sz="3200" dirty="0" smtClean="0"/>
              <a:t> (лейкоз, лимфогранулематоз) и гормонозависимых опухолей (рак молочной железы, рак яичника, предстательной железы и др.), причем курсами и длительно — иногда по многу лет.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34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Группы химиотерапевтических средств: 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err="1" smtClean="0">
                <a:solidFill>
                  <a:srgbClr val="FF0000"/>
                </a:solidFill>
              </a:rPr>
              <a:t>цитостатики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(тормозят процесс деления опухолевых клеток)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антиметаболиты</a:t>
            </a:r>
            <a:r>
              <a:rPr lang="ru-RU" sz="2400" dirty="0" smtClean="0"/>
              <a:t> (нарушают обмен веществ в клетках опухоли)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противоопухолевые антибиот</a:t>
            </a:r>
            <a:r>
              <a:rPr lang="ru-RU" sz="2400" dirty="0" smtClean="0"/>
              <a:t>ики (вырабатываются микроорганизмами, убивают опухолевые клетки)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иммуномодуляторы</a:t>
            </a:r>
            <a:r>
              <a:rPr lang="ru-RU" sz="2400" dirty="0" smtClean="0"/>
              <a:t> (стимулируют отдельные части </a:t>
            </a:r>
            <a:r>
              <a:rPr lang="ru-RU" sz="2400" dirty="0" err="1" smtClean="0"/>
              <a:t>имунной</a:t>
            </a:r>
            <a:r>
              <a:rPr lang="ru-RU" sz="2400" dirty="0" smtClean="0"/>
              <a:t> системы для борьбы с опухолью)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гормональные препараты </a:t>
            </a:r>
            <a:r>
              <a:rPr lang="ru-RU" sz="2400" dirty="0" smtClean="0"/>
              <a:t>(для лечения </a:t>
            </a:r>
            <a:r>
              <a:rPr lang="ru-RU" sz="2400" dirty="0" err="1" smtClean="0"/>
              <a:t>гормоночувствительных</a:t>
            </a:r>
            <a:r>
              <a:rPr lang="ru-RU" sz="2400" dirty="0" smtClean="0"/>
              <a:t> опухолей; применяют как аналоги гормонов, так и препараты, блокирующие действие гормонов).</a:t>
            </a:r>
          </a:p>
          <a:p>
            <a:endParaRPr lang="ru-RU" sz="2400" dirty="0" smtClean="0"/>
          </a:p>
          <a:p>
            <a:r>
              <a:rPr lang="ru-RU" sz="2400" dirty="0" smtClean="0"/>
              <a:t>Комбинированное лечение — когда применяют 2 из 3 методов лечения. Если применяют 3 метода, то лечение называют комплексным.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3438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64096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Клиническая классификация опухолей</a:t>
            </a:r>
          </a:p>
          <a:p>
            <a:pPr algn="just"/>
            <a:r>
              <a:rPr lang="ru-RU" dirty="0" smtClean="0"/>
              <a:t>	Здесь все параметры злокачественного новообразования (размер первичной опухоли, наличие регионарных и отдаленных метастазов, прорастание в окружающие органы) рассматриваются в совокупности. 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1-я стадия: </a:t>
            </a:r>
            <a:r>
              <a:rPr lang="ru-RU" sz="2400" dirty="0" smtClean="0"/>
              <a:t>опухоль небольшая, занимает ограниченный участок, не прорастает стенку органа, нет метастазов.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2-я стадия: </a:t>
            </a:r>
            <a:r>
              <a:rPr lang="ru-RU" sz="2400" dirty="0" smtClean="0"/>
              <a:t>опухоль больших размеров, не распространяется за пределы органа, возможны одиночные метастазы в регионарные лимфатические узлы.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3-я стадия: </a:t>
            </a:r>
            <a:r>
              <a:rPr lang="ru-RU" sz="2400" dirty="0" smtClean="0"/>
              <a:t>опухоль больших размеров, с распадом, прорастает всю стенку органа или опухоль меньших размеров со множественными метастазами в регионарные лимфатические узлы.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4-я стадия: </a:t>
            </a:r>
            <a:r>
              <a:rPr lang="ru-RU" sz="2400" dirty="0" smtClean="0"/>
              <a:t>прорастание опухоли в окружающие ткани, в том числе </a:t>
            </a:r>
            <a:r>
              <a:rPr lang="ru-RU" sz="2400" dirty="0" err="1" smtClean="0"/>
              <a:t>неудалимые</a:t>
            </a:r>
            <a:r>
              <a:rPr lang="ru-RU" sz="2400" dirty="0" smtClean="0"/>
              <a:t> (аорта, полая вена и др.) или любая опухоль с отдаленными метастазами.</a:t>
            </a:r>
          </a:p>
        </p:txBody>
      </p:sp>
    </p:spTree>
    <p:extLst>
      <p:ext uri="{BB962C8B-B14F-4D97-AF65-F5344CB8AC3E}">
        <p14:creationId xmlns:p14="http://schemas.microsoft.com/office/powerpoint/2010/main" val="323435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Лучевая терапия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Быстро размножающиеся клетки более чувствительны к ионизирующему излучению</a:t>
            </a:r>
          </a:p>
          <a:p>
            <a:pPr algn="just"/>
            <a:endParaRPr lang="ru-RU" sz="2800" dirty="0"/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Оценка эффективности лечения: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Основной показатель — </a:t>
            </a:r>
            <a:r>
              <a:rPr lang="ru-RU" sz="2800" u="sng" dirty="0" smtClean="0"/>
              <a:t>5-летняя выживаемость   </a:t>
            </a:r>
            <a:r>
              <a:rPr lang="ru-RU" sz="2800" dirty="0" smtClean="0"/>
              <a:t>(% тех больных, кто смог прожить 5 лет после установления диагноза и лечения). Если спустя 5 лет больные живы и здоровы, считается, что они выздоровели от рака.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5591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64704"/>
            <a:ext cx="5436815" cy="2841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4005064"/>
            <a:ext cx="7155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СПАСИБО ЗА ВНИМАНИЕ 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5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12845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Клиника злокачественных опухолей.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Основные синдромы</a:t>
            </a:r>
          </a:p>
          <a:p>
            <a:endParaRPr lang="ru-RU" sz="3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600" dirty="0" smtClean="0"/>
              <a:t>синдром «плюс-ткань»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600" dirty="0" smtClean="0"/>
              <a:t>синдром патологических выделений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600" dirty="0" smtClean="0"/>
              <a:t>синдром нарушения функции органа</a:t>
            </a:r>
          </a:p>
          <a:p>
            <a:endParaRPr lang="ru-RU" sz="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600" dirty="0" smtClean="0"/>
              <a:t>синдром малых признаков.</a:t>
            </a:r>
          </a:p>
          <a:p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5366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FF0000"/>
                </a:solidFill>
              </a:rPr>
              <a:t>Cиндром</a:t>
            </a:r>
            <a:r>
              <a:rPr lang="ru-RU" sz="3200" b="1" dirty="0" smtClean="0">
                <a:solidFill>
                  <a:srgbClr val="FF0000"/>
                </a:solidFill>
              </a:rPr>
              <a:t> "плюс-ткань"</a:t>
            </a:r>
          </a:p>
          <a:p>
            <a:endParaRPr lang="ru-RU" sz="2400" dirty="0" smtClean="0"/>
          </a:p>
          <a:p>
            <a:pPr algn="just"/>
            <a:r>
              <a:rPr lang="ru-RU" sz="2600" dirty="0" smtClean="0"/>
              <a:t>Опухоль может обнаруживаться непосредственно в зоне расположения как новая, дополнительная ткань — плюс-ткань. Ее легко выявить при поверхностной локализации опухоли (в коже, мышцах), иногда удается прощупать опухоль в брюшной полости. </a:t>
            </a:r>
          </a:p>
          <a:p>
            <a:pPr algn="just"/>
            <a:endParaRPr lang="ru-RU" sz="2600" dirty="0" smtClean="0"/>
          </a:p>
          <a:p>
            <a:pPr algn="just"/>
            <a:r>
              <a:rPr lang="ru-RU" sz="2600" dirty="0" smtClean="0"/>
              <a:t>Плюс-ткань можно определить с помощью специальных методов исследования: эндоскопии, УЗИ, рентгенографии и т.д. При этом можно увидеть саму опухоль или характерные для плюс-ткани симптомы (дефект наполнения при рентгеновском исследовании желудка с контрастированием сульфатом бария и др.)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73783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Cиндром</a:t>
            </a:r>
            <a:r>
              <a:rPr lang="ru-RU" sz="2800" b="1" dirty="0" smtClean="0">
                <a:solidFill>
                  <a:srgbClr val="FF0000"/>
                </a:solidFill>
              </a:rPr>
              <a:t> патологических выделений</a:t>
            </a:r>
          </a:p>
          <a:p>
            <a:endParaRPr lang="ru-RU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желудочное кровотечение при раке желудка,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мажущие кровянистые выделения или маточное кровотечение (опухоль матки),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геморрагическое (кровянистое) отделяемое из соска (рак молочной железы),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кровохарканье (рак легких),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геморрагический выпот в плевральной полости (прорастание опухолью плевры, которая выстилает грудную полость изнутри),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гематурию (кровь в моче) при раке почки.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329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77048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Cиндром</a:t>
            </a:r>
            <a:r>
              <a:rPr lang="ru-RU" sz="2800" b="1" dirty="0" smtClean="0">
                <a:solidFill>
                  <a:srgbClr val="FF0000"/>
                </a:solidFill>
              </a:rPr>
              <a:t> нарушения функции органа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/>
              <a:t>Проявления этого синдрома разнообразны и зависят от местонахождения опухоли и функции органа: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/>
              <a:t>кишечная непроходимость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err="1" smtClean="0"/>
              <a:t>диспептические</a:t>
            </a:r>
            <a:r>
              <a:rPr lang="ru-RU" sz="2800" dirty="0" smtClean="0"/>
              <a:t> расстройства (тошнота, изжога, рвота) при раке желудка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/>
              <a:t>дисфагия (нарушение глотания) при раке пищевода.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Все эти симптомы неспецифичны, но часто встречаются у </a:t>
            </a:r>
            <a:r>
              <a:rPr lang="ru-RU" sz="2800" dirty="0" err="1" smtClean="0"/>
              <a:t>онкобольных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423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Cиндром</a:t>
            </a:r>
            <a:r>
              <a:rPr lang="ru-RU" sz="2800" b="1" dirty="0" smtClean="0">
                <a:solidFill>
                  <a:srgbClr val="FF0000"/>
                </a:solidFill>
              </a:rPr>
              <a:t> малых признаков</a:t>
            </a:r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слабость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утомляемость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необъяснимое увеличение температуры тела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похудание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плохой аппетит (характерно отвращение к мясной пище, особенно при раке желудка)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анемия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повышение СОЭ </a:t>
            </a:r>
          </a:p>
        </p:txBody>
      </p:sp>
    </p:spTree>
    <p:extLst>
      <p:ext uri="{BB962C8B-B14F-4D97-AF65-F5344CB8AC3E}">
        <p14:creationId xmlns:p14="http://schemas.microsoft.com/office/powerpoint/2010/main" val="1941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263602"/>
              </p:ext>
            </p:extLst>
          </p:nvPr>
        </p:nvGraphicFramePr>
        <p:xfrm>
          <a:off x="395536" y="1268760"/>
          <a:ext cx="8501849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Документ" r:id="rId3" imgW="6070175" imgH="3263751" progId="Word.Document.12">
                  <p:embed/>
                </p:oleObj>
              </mc:Choice>
              <mc:Fallback>
                <p:oleObj name="Документ" r:id="rId3" imgW="6070175" imgH="3263751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268760"/>
                        <a:ext cx="8501849" cy="5184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16632"/>
            <a:ext cx="68577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Клинические отличия доброкачественной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 злокачественной опухоли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Принципы диагностики злокачественных новообразований</a:t>
            </a:r>
          </a:p>
          <a:p>
            <a:pPr algn="ctr"/>
            <a:endParaRPr lang="ru-RU" sz="800" b="1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/>
              <a:t>Учитывая выраженную зависимость результатов лечения злокачественных опухолей от стадии заболевания, высокий риск рецидивов, в диагностике руководствуются следующими принципами: </a:t>
            </a:r>
          </a:p>
          <a:p>
            <a:endParaRPr lang="ru-RU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ранняя диагностика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онкологическая настороженность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err="1" smtClean="0"/>
              <a:t>гипердиагностика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724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872</Words>
  <Application>Microsoft Office PowerPoint</Application>
  <PresentationFormat>Экран (4:3)</PresentationFormat>
  <Paragraphs>150</Paragraphs>
  <Slides>21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Tahoma</vt:lpstr>
      <vt:lpstr>Verdana</vt:lpstr>
      <vt:lpstr>Wingdings 2</vt:lpstr>
      <vt:lpstr>Тема Office</vt:lpstr>
      <vt:lpstr>Аспект</vt:lpstr>
      <vt:lpstr>Документ</vt:lpstr>
      <vt:lpstr>ВИЩИЙ ДЕРЖАВНИЙ НАВЧАЛЬНИЙ ЗАКЛАД УКРАЇНИ “УКРАЇНСЬКА МЕДИЧНА СТОМАТОЛОГІЧНА АКАДЕМІЯ” КАФЕДРА ЗАГАЛЬНОЇ ХІРУРГІЇ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Коля</dc:creator>
  <cp:lastModifiedBy>Пользователь Windows</cp:lastModifiedBy>
  <cp:revision>23</cp:revision>
  <dcterms:created xsi:type="dcterms:W3CDTF">2013-03-27T19:30:25Z</dcterms:created>
  <dcterms:modified xsi:type="dcterms:W3CDTF">2020-02-26T07:43:26Z</dcterms:modified>
</cp:coreProperties>
</file>