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60" r:id="rId5"/>
    <p:sldId id="261" r:id="rId6"/>
    <p:sldId id="321" r:id="rId7"/>
    <p:sldId id="322" r:id="rId8"/>
    <p:sldId id="323" r:id="rId9"/>
    <p:sldId id="324" r:id="rId10"/>
    <p:sldId id="262" r:id="rId11"/>
    <p:sldId id="265" r:id="rId12"/>
    <p:sldId id="266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11" r:id="rId22"/>
    <p:sldId id="312" r:id="rId23"/>
    <p:sldId id="276" r:id="rId24"/>
    <p:sldId id="277" r:id="rId25"/>
    <p:sldId id="278" r:id="rId26"/>
    <p:sldId id="279" r:id="rId27"/>
    <p:sldId id="280" r:id="rId28"/>
    <p:sldId id="282" r:id="rId29"/>
    <p:sldId id="281" r:id="rId30"/>
    <p:sldId id="283" r:id="rId31"/>
    <p:sldId id="285" r:id="rId32"/>
    <p:sldId id="286" r:id="rId33"/>
    <p:sldId id="329" r:id="rId34"/>
    <p:sldId id="289" r:id="rId35"/>
    <p:sldId id="325" r:id="rId36"/>
    <p:sldId id="326" r:id="rId37"/>
    <p:sldId id="327" r:id="rId38"/>
    <p:sldId id="32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6F07B9-F323-4842-86EA-BBF690BB75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21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BB007BB-B693-451E-955E-B9022952D5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957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C680F-D5A7-4DB3-8874-5725EB7FD0AA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453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104FB-C3C2-4C18-B9FC-03E5069F2AC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740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BEF00-C74B-4F10-BC19-72A9335EED1F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72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09A80-52AD-4B0A-BEB1-A15FE10D4FA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80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722DE-1B4C-4FFA-AC63-BD047895BDD4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359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EF5EC-17A1-4D7E-98C9-1C8E03196A1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505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44D1C-F00D-42C2-B96F-248F2EDE85DF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941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27243-016F-4946-B44B-50978D1D2320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084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EA773-B91F-48A6-9A0B-50F2F5831CD7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884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346B1-2986-4592-A631-F64F7E05A154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446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857F0-08CA-4613-8373-68D97348A5FA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76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1DA1D-8F36-408A-8392-9361D678076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4641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45B77-79F4-41A3-B880-0740685EFAE3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675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8B5E8-E6A2-4650-8BE1-90D06EE00E84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656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4093D-AF68-4A7C-8CD6-5B102281DB28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106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BAFC4-CCFB-46E4-9D27-8D403BD5E230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127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B7F70-A0CB-4CF3-9250-257125775CEC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694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0AC60-52EA-4330-8BB2-083AE0E2898B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229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887AC-4537-47C9-B7F7-31A1DAC421D5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714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13BB6-C87D-4ABE-BB93-F9348014DE33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386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A047A-6FD8-46B6-8B92-5F6D2F1BF086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299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91F23-160F-4ED4-8515-6C62171A44DD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42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F51D6-37E7-4B83-9E1B-A265A886EBF5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808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FE34B-D5B6-4733-91AB-277CA0223D45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99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98A40-AFC8-47A4-A920-6336ECD5F636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78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99DB9-528D-4137-8569-BBC8A73BF5F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46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E5105-56FC-4E73-BD71-C0C6313D008F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39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58B25-E0EB-4506-AA33-17510EF3680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68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F9E6E-5B1F-476A-A30D-D21E0A6FC053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91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E22F5-D888-4037-AD6E-AFFCD252007D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3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6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6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27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27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27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46ACF2C-2D31-4E03-9696-006EA6A0AA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74C9-4EEF-49F4-BB39-BE464F8678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08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36C60-DE8C-4E70-8814-3648845908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01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DE011F4A-3FB3-4C5F-9C9C-D3EC00EBC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68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56D5-C1EC-4A90-8ACE-BD26DB271F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49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F00E4-65BA-4A1E-959B-BDC31F38F7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923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AE5CE-3760-4894-AE9E-5DDCEFA7C1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26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30A38-EE05-4307-8B1F-D14236447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75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72F8B-DD61-46F2-B824-AFBC214A75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83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6F5D0-8A7B-4BC3-AB8E-5451BB9C8C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247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20DA1-2B81-4F2D-9A30-3AEAC015B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54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B81B4-7775-4027-8B07-78654C42FF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9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EECA04D2-25AB-4486-B67A-AF87E715D8B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 anchor="b">
            <a:normAutofit fontScale="90000"/>
          </a:bodyPr>
          <a:lstStyle/>
          <a:p>
            <a:r>
              <a:rPr lang="ru-RU" altLang="ru-RU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ВИЩИЙ </a:t>
            </a:r>
            <a:r>
              <a:rPr lang="uk-UA" altLang="ru-RU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ДЕРЖАВНИЙ НАВЧАЛЬНИЙ ЗАКЛАД УКРАЇНИ</a:t>
            </a:r>
            <a:br>
              <a:rPr lang="uk-UA" altLang="ru-RU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uk-UA" altLang="ru-RU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“УКРАЇНСЬКА МЕДИЧНА СТОМАТОЛОГІЧНА АКАДЕМІЯ”</a:t>
            </a:r>
            <a:br>
              <a:rPr lang="uk-UA" altLang="ru-RU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uk-UA" altLang="ru-RU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КАФЕДРА ЗАГАЛЬНОЇ ХІРУРГІЇ</a:t>
            </a:r>
            <a:endParaRPr lang="ru-RU" altLang="ru-RU" sz="23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961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8229600" cy="4678363"/>
          </a:xfrm>
        </p:spPr>
        <p:txBody>
          <a:bodyPr/>
          <a:lstStyle/>
          <a:p>
            <a:pPr marL="273050" indent="-273050">
              <a:buFont typeface="Arial" panose="020B0604020202020204" pitchFamily="34" charset="0"/>
              <a:buNone/>
            </a:pPr>
            <a:endParaRPr lang="uk-UA" altLang="ru-RU" sz="3300" dirty="0"/>
          </a:p>
          <a:p>
            <a:pPr marL="273050" indent="-273050">
              <a:buFont typeface="Arial" panose="020B0604020202020204" pitchFamily="34" charset="0"/>
              <a:buNone/>
            </a:pPr>
            <a:endParaRPr lang="uk-UA" altLang="ru-RU" sz="4800" b="1" dirty="0">
              <a:solidFill>
                <a:srgbClr val="0000FF"/>
              </a:solidFill>
            </a:endParaRPr>
          </a:p>
          <a:p>
            <a:pPr marL="273050" indent="-273050" algn="ctr">
              <a:buFont typeface="Arial" panose="020B0604020202020204" pitchFamily="34" charset="0"/>
              <a:buNone/>
            </a:pPr>
            <a:r>
              <a:rPr lang="uk-UA" altLang="ru-RU" sz="4800" b="1" dirty="0">
                <a:solidFill>
                  <a:srgbClr val="FF3300"/>
                </a:solidFill>
              </a:rPr>
              <a:t>Рани та рановий процес</a:t>
            </a:r>
          </a:p>
          <a:p>
            <a:pPr marL="273050" indent="-273050" algn="ctr">
              <a:buFont typeface="Arial" panose="020B0604020202020204" pitchFamily="34" charset="0"/>
              <a:buNone/>
            </a:pPr>
            <a:endParaRPr lang="uk-UA" altLang="ru-RU" sz="2600" b="1" dirty="0">
              <a:solidFill>
                <a:srgbClr val="0000FF"/>
              </a:solidFill>
            </a:endParaRPr>
          </a:p>
          <a:p>
            <a:pPr marL="273050" indent="-273050" algn="ctr">
              <a:buFont typeface="Arial" panose="020B0604020202020204" pitchFamily="34" charset="0"/>
              <a:buNone/>
            </a:pPr>
            <a:endParaRPr lang="uk-UA" altLang="ru-RU" sz="2600" b="1" dirty="0" smtClean="0">
              <a:solidFill>
                <a:srgbClr val="000000"/>
              </a:solidFill>
              <a:effectLst/>
            </a:endParaRPr>
          </a:p>
          <a:p>
            <a:pPr marL="273050" indent="-273050" algn="ctr">
              <a:buFont typeface="Arial" panose="020B0604020202020204" pitchFamily="34" charset="0"/>
              <a:buNone/>
            </a:pPr>
            <a:endParaRPr lang="uk-UA" altLang="ru-RU" sz="2600" b="1" dirty="0">
              <a:solidFill>
                <a:srgbClr val="000000"/>
              </a:solidFill>
              <a:effectLst/>
            </a:endParaRPr>
          </a:p>
          <a:p>
            <a:pPr marL="273050" indent="-273050" algn="ctr">
              <a:buFont typeface="Arial" panose="020B0604020202020204" pitchFamily="34" charset="0"/>
              <a:buNone/>
            </a:pPr>
            <a:endParaRPr lang="uk-UA" altLang="ru-RU" sz="2600" b="1" dirty="0" smtClean="0">
              <a:solidFill>
                <a:srgbClr val="000000"/>
              </a:solidFill>
              <a:effectLst/>
            </a:endParaRPr>
          </a:p>
          <a:p>
            <a:pPr marL="273050" indent="-273050" algn="ctr">
              <a:buFont typeface="Arial" panose="020B0604020202020204" pitchFamily="34" charset="0"/>
              <a:buNone/>
            </a:pPr>
            <a:r>
              <a:rPr lang="uk-UA" altLang="ru-RU" sz="2600" b="1" dirty="0" smtClean="0">
                <a:solidFill>
                  <a:srgbClr val="000000"/>
                </a:solidFill>
                <a:effectLst/>
              </a:rPr>
              <a:t>м</a:t>
            </a:r>
            <a:r>
              <a:rPr lang="uk-UA" altLang="ru-RU" sz="2600" b="1" dirty="0">
                <a:solidFill>
                  <a:srgbClr val="000000"/>
                </a:solidFill>
                <a:effectLst/>
              </a:rPr>
              <a:t>. Полтава</a:t>
            </a:r>
            <a:endParaRPr lang="ru-RU" altLang="ru-RU" sz="2600" b="1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40750" cy="1143000"/>
          </a:xfrm>
        </p:spPr>
        <p:txBody>
          <a:bodyPr/>
          <a:lstStyle/>
          <a:p>
            <a:r>
              <a:rPr lang="uk-UA" altLang="ru-RU" sz="4800">
                <a:solidFill>
                  <a:srgbClr val="FFFF00"/>
                </a:solidFill>
              </a:rPr>
              <a:t>Класифікація ран</a:t>
            </a:r>
            <a:endParaRPr lang="ru-RU" altLang="ru-RU" sz="480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765175"/>
            <a:ext cx="8540750" cy="5334000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FF3300"/>
                </a:solidFill>
              </a:rPr>
              <a:t>За ступенем інфікування:</a:t>
            </a:r>
          </a:p>
          <a:p>
            <a:pPr marL="609600" indent="-609600">
              <a:buFont typeface="Arial" panose="020B0604020202020204" pitchFamily="34" charset="0"/>
              <a:buNone/>
            </a:pPr>
            <a:endParaRPr lang="ru-RU" altLang="ru-RU">
              <a:solidFill>
                <a:srgbClr val="000000"/>
              </a:solidFill>
              <a:effectLst/>
            </a:endParaRPr>
          </a:p>
        </p:txBody>
      </p:sp>
      <p:pic>
        <p:nvPicPr>
          <p:cNvPr id="12293" name="Picture 5" descr="ANd9GcR9R0guuiXbR6xHwz87NhPBBA_AeV9LM8aBWUEGKBN3TTeurtIR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1512887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9" name="Picture 11" descr="tra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1511300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303" name="Picture 15" descr="14345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1512887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2411413" y="1412875"/>
            <a:ext cx="5976937" cy="1584325"/>
          </a:xfrm>
          <a:prstGeom prst="leftArrow">
            <a:avLst>
              <a:gd name="adj1" fmla="val 72352"/>
              <a:gd name="adj2" fmla="val 936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FF"/>
                </a:solidFill>
              </a:rPr>
              <a:t>Асептична (операційна) рана</a:t>
            </a:r>
            <a:r>
              <a:rPr lang="uk-UA" altLang="ru-RU">
                <a:solidFill>
                  <a:srgbClr val="000000"/>
                </a:solidFill>
              </a:rPr>
              <a:t> – наноситься в 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операційній з повним додержанням правил 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асептики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2484438" y="3213100"/>
            <a:ext cx="5903912" cy="1727200"/>
          </a:xfrm>
          <a:prstGeom prst="leftArrow">
            <a:avLst>
              <a:gd name="adj1" fmla="val 72352"/>
              <a:gd name="adj2" fmla="val 848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FF"/>
                </a:solidFill>
              </a:rPr>
              <a:t>Свіжоінфікована рана</a:t>
            </a:r>
            <a:r>
              <a:rPr lang="uk-UA" altLang="ru-RU">
                <a:solidFill>
                  <a:srgbClr val="000000"/>
                </a:solidFill>
              </a:rPr>
              <a:t> – будь-яка рана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нанесена поза операційною до 3-х діб з 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моменту пошкодження та кількістю мікро-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організмів в рані до 10</a:t>
            </a:r>
            <a:r>
              <a:rPr lang="uk-UA" altLang="ru-RU" baseline="30000">
                <a:solidFill>
                  <a:srgbClr val="000000"/>
                </a:solidFill>
              </a:rPr>
              <a:t>5 </a:t>
            </a:r>
            <a:r>
              <a:rPr lang="uk-UA" altLang="ru-RU">
                <a:solidFill>
                  <a:srgbClr val="000000"/>
                </a:solidFill>
              </a:rPr>
              <a:t>на 1 г тканини</a:t>
            </a:r>
            <a:endParaRPr lang="en-US" altLang="ru-RU" sz="1000" baseline="30000">
              <a:cs typeface="Tahoma" panose="020B0604030504040204" pitchFamily="34" charset="0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2484438" y="5157788"/>
            <a:ext cx="5976937" cy="1584325"/>
          </a:xfrm>
          <a:prstGeom prst="leftArrow">
            <a:avLst>
              <a:gd name="adj1" fmla="val 72352"/>
              <a:gd name="adj2" fmla="val 936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FF"/>
                </a:solidFill>
              </a:rPr>
              <a:t>Гнійна рана</a:t>
            </a:r>
            <a:r>
              <a:rPr lang="uk-UA" altLang="ru-RU">
                <a:solidFill>
                  <a:srgbClr val="000000"/>
                </a:solidFill>
              </a:rPr>
              <a:t> – рана з розвиненим інфекційним 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процесом та кількістю мікроорганізмів у рані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більше 10</a:t>
            </a:r>
            <a:r>
              <a:rPr lang="uk-UA" altLang="ru-RU" baseline="30000">
                <a:solidFill>
                  <a:srgbClr val="000000"/>
                </a:solidFill>
              </a:rPr>
              <a:t>5</a:t>
            </a:r>
            <a:r>
              <a:rPr lang="uk-UA" altLang="ru-RU">
                <a:solidFill>
                  <a:srgbClr val="000000"/>
                </a:solidFill>
              </a:rPr>
              <a:t> на 1 г тканини</a:t>
            </a:r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40750" cy="1143000"/>
          </a:xfrm>
        </p:spPr>
        <p:txBody>
          <a:bodyPr/>
          <a:lstStyle/>
          <a:p>
            <a:r>
              <a:rPr lang="uk-UA" altLang="ru-RU" sz="4800">
                <a:solidFill>
                  <a:srgbClr val="FFFF00"/>
                </a:solidFill>
              </a:rPr>
              <a:t>Класифікація ран</a:t>
            </a:r>
            <a:endParaRPr lang="ru-RU" altLang="ru-RU" sz="480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765175"/>
            <a:ext cx="8540750" cy="5334000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FF3300"/>
                </a:solidFill>
              </a:rPr>
              <a:t>За глибиною проникнення в тканини:</a:t>
            </a:r>
          </a:p>
          <a:p>
            <a:pPr marL="609600" indent="-609600">
              <a:buFont typeface="Arial" panose="020B0604020202020204" pitchFamily="34" charset="0"/>
              <a:buNone/>
            </a:pPr>
            <a:endParaRPr lang="ru-RU" altLang="ru-RU">
              <a:solidFill>
                <a:srgbClr val="000000"/>
              </a:solidFill>
              <a:effectLst/>
            </a:endParaRPr>
          </a:p>
        </p:txBody>
      </p:sp>
      <p:sp>
        <p:nvSpPr>
          <p:cNvPr id="15365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059113" y="1628775"/>
            <a:ext cx="5761037" cy="1223963"/>
          </a:xfrm>
          <a:prstGeom prst="leftArrow">
            <a:avLst>
              <a:gd name="adj1" fmla="val 72352"/>
              <a:gd name="adj2" fmla="val 1168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FF"/>
                </a:solidFill>
              </a:rPr>
              <a:t>Поверхнева рана</a:t>
            </a:r>
            <a:r>
              <a:rPr lang="uk-UA" altLang="ru-RU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059113" y="3213100"/>
            <a:ext cx="5834062" cy="1727200"/>
          </a:xfrm>
          <a:prstGeom prst="leftArrow">
            <a:avLst>
              <a:gd name="adj1" fmla="val 72352"/>
              <a:gd name="adj2" fmla="val 838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FF"/>
                </a:solidFill>
              </a:rPr>
              <a:t>Непроникаюча рана </a:t>
            </a:r>
            <a:r>
              <a:rPr lang="uk-UA" altLang="ru-RU">
                <a:solidFill>
                  <a:srgbClr val="000000"/>
                </a:solidFill>
              </a:rPr>
              <a:t>– з ушкодженням м</a:t>
            </a:r>
            <a:r>
              <a:rPr lang="en-US" altLang="ru-RU">
                <a:solidFill>
                  <a:srgbClr val="000000"/>
                </a:solidFill>
              </a:rPr>
              <a:t>’</a:t>
            </a:r>
            <a:r>
              <a:rPr lang="uk-UA" altLang="ru-RU">
                <a:solidFill>
                  <a:srgbClr val="000000"/>
                </a:solidFill>
              </a:rPr>
              <a:t>яких 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тканин, але без проникнення в порожнини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організму</a:t>
            </a:r>
            <a:endParaRPr lang="en-US" altLang="ru-RU" sz="1000" baseline="30000">
              <a:cs typeface="Tahoma" panose="020B0604030504040204" pitchFamily="34" charset="0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132138" y="5157788"/>
            <a:ext cx="5761037" cy="1584325"/>
          </a:xfrm>
          <a:prstGeom prst="leftArrow">
            <a:avLst>
              <a:gd name="adj1" fmla="val 72352"/>
              <a:gd name="adj2" fmla="val 9030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FF"/>
                </a:solidFill>
              </a:rPr>
              <a:t>Проникаюча рана </a:t>
            </a:r>
            <a:r>
              <a:rPr lang="uk-UA" altLang="ru-RU">
                <a:solidFill>
                  <a:srgbClr val="000000"/>
                </a:solidFill>
              </a:rPr>
              <a:t>– з проникненням в 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порожнини організму </a:t>
            </a:r>
            <a:r>
              <a:rPr lang="uk-UA" altLang="ru-RU" i="1">
                <a:solidFill>
                  <a:srgbClr val="000000"/>
                </a:solidFill>
              </a:rPr>
              <a:t>(з пошкодженням</a:t>
            </a:r>
          </a:p>
          <a:p>
            <a:pPr algn="ctr"/>
            <a:r>
              <a:rPr lang="uk-UA" altLang="ru-RU" i="1">
                <a:solidFill>
                  <a:srgbClr val="000000"/>
                </a:solidFill>
              </a:rPr>
              <a:t>або без пошкодження внутрішніх органів)</a:t>
            </a:r>
            <a:endParaRPr lang="en-US" altLang="ru-RU" i="1">
              <a:solidFill>
                <a:srgbClr val="000000"/>
              </a:solidFill>
            </a:endParaRPr>
          </a:p>
        </p:txBody>
      </p:sp>
      <p:pic>
        <p:nvPicPr>
          <p:cNvPr id="15373" name="Picture 13" descr="ANd9GcSlR70pf7VbHanBjxCgk00027m8usJxtYUU4EFym7WOn0sVF-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84785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m2134299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22828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11245645973DSC019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57788"/>
            <a:ext cx="2305050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40750" cy="1143000"/>
          </a:xfrm>
        </p:spPr>
        <p:txBody>
          <a:bodyPr/>
          <a:lstStyle/>
          <a:p>
            <a:r>
              <a:rPr lang="uk-UA" altLang="ru-RU" sz="4800">
                <a:solidFill>
                  <a:srgbClr val="FFFF00"/>
                </a:solidFill>
              </a:rPr>
              <a:t>Класифікація ран</a:t>
            </a:r>
            <a:endParaRPr lang="ru-RU" altLang="ru-RU" sz="480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765175"/>
            <a:ext cx="8540750" cy="5334000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FF3300"/>
                </a:solidFill>
              </a:rPr>
              <a:t>За локалізацією ураженої частини тіла:</a:t>
            </a:r>
          </a:p>
          <a:p>
            <a:pPr marL="609600" indent="-609600">
              <a:buFont typeface="Arial" panose="020B0604020202020204" pitchFamily="34" charset="0"/>
              <a:buNone/>
            </a:pPr>
            <a:endParaRPr lang="ru-RU" altLang="ru-RU">
              <a:solidFill>
                <a:srgbClr val="000000"/>
              </a:solidFill>
              <a:effectLst/>
            </a:endParaRPr>
          </a:p>
        </p:txBody>
      </p:sp>
      <p:sp>
        <p:nvSpPr>
          <p:cNvPr id="16388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067175" y="1773238"/>
            <a:ext cx="4249738" cy="792162"/>
          </a:xfrm>
          <a:prstGeom prst="leftArrow">
            <a:avLst>
              <a:gd name="adj1" fmla="val 72352"/>
              <a:gd name="adj2" fmla="val 1332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FF"/>
                </a:solidFill>
              </a:rPr>
              <a:t>Голови та обличчя, шиї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3995738" y="3429000"/>
            <a:ext cx="4321175" cy="792163"/>
          </a:xfrm>
          <a:prstGeom prst="leftArrow">
            <a:avLst>
              <a:gd name="adj1" fmla="val 72352"/>
              <a:gd name="adj2" fmla="val 1354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FF"/>
                </a:solidFill>
              </a:rPr>
              <a:t>Тулуба (грудей, живота)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4140200" y="5084763"/>
            <a:ext cx="4176713" cy="792162"/>
          </a:xfrm>
          <a:prstGeom prst="leftArrow">
            <a:avLst>
              <a:gd name="adj1" fmla="val 72352"/>
              <a:gd name="adj2" fmla="val 13093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FF"/>
                </a:solidFill>
              </a:rPr>
              <a:t>Верхніх та нижніх кінцівок і т.д.</a:t>
            </a:r>
            <a:r>
              <a:rPr lang="uk-UA" altLang="ru-RU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6401" name="Picture 17" descr="head-inju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1584325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75725d1248632894-several-gunshot-wounds-one-face-nilson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165735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ChestTrau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9" name="AutoShape 2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411" name="Picture 27" descr="Effects-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165735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3" name="Picture 29" descr="DSC0000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1655762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leg_wound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797425"/>
            <a:ext cx="153511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915400" cy="1052513"/>
          </a:xfrm>
        </p:spPr>
        <p:txBody>
          <a:bodyPr/>
          <a:lstStyle/>
          <a:p>
            <a:r>
              <a:rPr lang="uk-UA" altLang="ru-RU" sz="2800" b="1" dirty="0">
                <a:solidFill>
                  <a:srgbClr val="FF3300"/>
                </a:solidFill>
              </a:rPr>
              <a:t>Класифікація </a:t>
            </a:r>
            <a:r>
              <a:rPr lang="uk-UA" altLang="ru-RU" sz="2800" b="1" u="sng" dirty="0">
                <a:solidFill>
                  <a:srgbClr val="FF3300"/>
                </a:solidFill>
              </a:rPr>
              <a:t>операційних ран</a:t>
            </a:r>
            <a:r>
              <a:rPr lang="uk-UA" altLang="ru-RU" sz="2800" b="1" dirty="0">
                <a:solidFill>
                  <a:srgbClr val="FF3300"/>
                </a:solidFill>
              </a:rPr>
              <a:t> в залежності від ступеня мікробної контамінації</a:t>
            </a:r>
            <a:endParaRPr lang="ru-RU" altLang="ru-RU" sz="2800" b="1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052513"/>
            <a:ext cx="8591550" cy="56165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altLang="ru-RU" sz="2400" b="1">
                <a:solidFill>
                  <a:srgbClr val="FFFF00"/>
                </a:solidFill>
              </a:rPr>
              <a:t>Асептичні (чисті)</a:t>
            </a:r>
            <a:r>
              <a:rPr lang="uk-UA" altLang="ru-RU" sz="2400">
                <a:solidFill>
                  <a:srgbClr val="0000FF"/>
                </a:solidFill>
              </a:rPr>
              <a:t> </a:t>
            </a:r>
            <a:r>
              <a:rPr lang="uk-UA" altLang="ru-RU" sz="2400">
                <a:solidFill>
                  <a:srgbClr val="000000"/>
                </a:solidFill>
                <a:effectLst/>
              </a:rPr>
              <a:t>–</a:t>
            </a:r>
            <a:r>
              <a:rPr lang="uk-UA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altLang="ru-RU" sz="2400">
                <a:solidFill>
                  <a:srgbClr val="000000"/>
                </a:solidFill>
                <a:effectLst/>
              </a:rPr>
              <a:t>після</a:t>
            </a:r>
            <a:r>
              <a:rPr lang="uk-UA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altLang="ru-RU" sz="2400">
                <a:solidFill>
                  <a:srgbClr val="000000"/>
                </a:solidFill>
                <a:effectLst/>
              </a:rPr>
              <a:t>планових оперативних втручаннь без розтину просвіту внутрішніх органів</a:t>
            </a:r>
            <a:r>
              <a:rPr lang="uk-UA" altLang="ru-RU">
                <a:solidFill>
                  <a:srgbClr val="000000"/>
                </a:solidFill>
                <a:effectLst/>
              </a:rPr>
              <a:t> </a:t>
            </a:r>
            <a:r>
              <a:rPr lang="uk-UA" altLang="ru-RU" sz="2000" i="1">
                <a:solidFill>
                  <a:schemeClr val="hlink"/>
                </a:solidFill>
                <a:effectLst/>
              </a:rPr>
              <a:t>(радикальна операція грижі, видалення варикозних вен, резекція щитовидної залози та ін.)</a:t>
            </a:r>
          </a:p>
          <a:p>
            <a:pPr algn="just">
              <a:lnSpc>
                <a:spcPct val="90000"/>
              </a:lnSpc>
            </a:pPr>
            <a:r>
              <a:rPr lang="uk-UA" altLang="ru-RU" sz="2400" b="1">
                <a:solidFill>
                  <a:srgbClr val="FFFF00"/>
                </a:solidFill>
              </a:rPr>
              <a:t>Умовно асептичні (умовно чисті)</a:t>
            </a:r>
            <a:r>
              <a:rPr lang="uk-UA" altLang="ru-RU" sz="2400">
                <a:solidFill>
                  <a:srgbClr val="0000FF"/>
                </a:solidFill>
              </a:rPr>
              <a:t> </a:t>
            </a:r>
            <a:r>
              <a:rPr lang="uk-UA" altLang="ru-RU" sz="2400">
                <a:solidFill>
                  <a:srgbClr val="000000"/>
                </a:solidFill>
                <a:effectLst/>
              </a:rPr>
              <a:t>– після операцій з розтином просвіту внутрішніх органів у яких можлива наявність мікроорганізмів</a:t>
            </a:r>
            <a:r>
              <a:rPr lang="uk-UA" altLang="ru-RU">
                <a:solidFill>
                  <a:srgbClr val="000000"/>
                </a:solidFill>
                <a:effectLst/>
              </a:rPr>
              <a:t> </a:t>
            </a:r>
            <a:r>
              <a:rPr lang="uk-UA" altLang="ru-RU" sz="2000" i="1">
                <a:solidFill>
                  <a:schemeClr val="hlink"/>
                </a:solidFill>
                <a:effectLst/>
              </a:rPr>
              <a:t>(планова холецистектомія, екстирпація матки та ін.)</a:t>
            </a:r>
          </a:p>
          <a:p>
            <a:pPr algn="just">
              <a:lnSpc>
                <a:spcPct val="90000"/>
              </a:lnSpc>
            </a:pPr>
            <a:r>
              <a:rPr lang="uk-UA" altLang="ru-RU" sz="2400" b="1">
                <a:solidFill>
                  <a:srgbClr val="FFFF00"/>
                </a:solidFill>
              </a:rPr>
              <a:t>Умовно інфіковані (контаміновані)</a:t>
            </a:r>
            <a:r>
              <a:rPr lang="uk-UA" altLang="ru-RU" sz="2400">
                <a:solidFill>
                  <a:srgbClr val="0000FF"/>
                </a:solidFill>
              </a:rPr>
              <a:t> </a:t>
            </a:r>
            <a:r>
              <a:rPr lang="uk-UA" altLang="ru-RU" sz="2400">
                <a:solidFill>
                  <a:srgbClr val="000000"/>
                </a:solidFill>
                <a:effectLst/>
              </a:rPr>
              <a:t>– після операцій під час яких контакт з мікробною флорою більш значний </a:t>
            </a:r>
            <a:r>
              <a:rPr lang="uk-UA" altLang="ru-RU" sz="2000" i="1">
                <a:solidFill>
                  <a:schemeClr val="hlink"/>
                </a:solidFill>
                <a:effectLst/>
              </a:rPr>
              <a:t>(апендектомія при флегмонозному апендициті, холецистектомія при флегмонозному або гангренозному холециститі, геміколектомія та ін.)</a:t>
            </a:r>
          </a:p>
          <a:p>
            <a:pPr algn="just">
              <a:lnSpc>
                <a:spcPct val="90000"/>
              </a:lnSpc>
            </a:pPr>
            <a:r>
              <a:rPr lang="uk-UA" altLang="ru-RU" sz="2400" b="1">
                <a:solidFill>
                  <a:srgbClr val="FFFF00"/>
                </a:solidFill>
              </a:rPr>
              <a:t>Інфіковані (гнійні)</a:t>
            </a:r>
            <a:r>
              <a:rPr lang="uk-UA" altLang="ru-RU" sz="2400">
                <a:solidFill>
                  <a:srgbClr val="0000FF"/>
                </a:solidFill>
              </a:rPr>
              <a:t> </a:t>
            </a:r>
            <a:r>
              <a:rPr lang="uk-UA" altLang="ru-RU" sz="2400">
                <a:solidFill>
                  <a:srgbClr val="000000"/>
                </a:solidFill>
                <a:effectLst/>
              </a:rPr>
              <a:t>– після екстренних операцій з приводу різних гнійних процесів </a:t>
            </a:r>
            <a:r>
              <a:rPr lang="uk-UA" altLang="ru-RU" sz="2000" i="1">
                <a:solidFill>
                  <a:schemeClr val="hlink"/>
                </a:solidFill>
                <a:effectLst/>
              </a:rPr>
              <a:t>(перитоніт, абсцеси, флегмони, перфорація полих органів, емпієма плеври та ін.)</a:t>
            </a:r>
            <a:endParaRPr lang="uk-UA" altLang="ru-RU" sz="2400">
              <a:solidFill>
                <a:srgbClr val="0000FF"/>
              </a:solidFill>
            </a:endParaRPr>
          </a:p>
          <a:p>
            <a:pPr algn="just">
              <a:lnSpc>
                <a:spcPct val="90000"/>
              </a:lnSpc>
            </a:pPr>
            <a:endParaRPr lang="ru-RU" altLang="ru-RU" sz="20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>
                <a:solidFill>
                  <a:srgbClr val="FFFF00"/>
                </a:solidFill>
              </a:rPr>
              <a:t>Перебіг ранового процесу</a:t>
            </a:r>
            <a:endParaRPr lang="ru-RU" altLang="ru-RU" b="1">
              <a:solidFill>
                <a:srgbClr val="FFFF00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180975" y="1600200"/>
            <a:ext cx="9023350" cy="4498975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FF3300"/>
                </a:solidFill>
              </a:rPr>
              <a:t>		Рановий процес</a:t>
            </a:r>
            <a:r>
              <a:rPr lang="ru-RU" altLang="ru-RU" sz="4000"/>
              <a:t> </a:t>
            </a:r>
            <a:r>
              <a:rPr lang="ru-RU" altLang="ru-RU" sz="4000">
                <a:solidFill>
                  <a:srgbClr val="000000"/>
                </a:solidFill>
                <a:effectLst/>
              </a:rPr>
              <a:t>– </a:t>
            </a:r>
            <a:r>
              <a:rPr lang="uk-UA" altLang="ru-RU" sz="4000">
                <a:solidFill>
                  <a:srgbClr val="000000"/>
                </a:solidFill>
                <a:effectLst/>
              </a:rPr>
              <a:t>сукупність клінічних, патофізіологічних, біохімічних, бактеріологічних та морфологічних змін, які характеризують динаміку загоєння рани</a:t>
            </a:r>
            <a:endParaRPr lang="ru-RU" altLang="ru-RU" sz="400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301625" y="692150"/>
            <a:ext cx="8540750" cy="5407025"/>
            <a:chOff x="1134" y="1270"/>
            <a:chExt cx="1872" cy="720"/>
          </a:xfrm>
        </p:grpSpPr>
        <p:cxnSp>
          <p:nvCxnSpPr>
            <p:cNvPr id="18443" name="_s18443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5400000" flipH="1">
              <a:off x="2250" y="1378"/>
              <a:ext cx="144" cy="504"/>
            </a:xfrm>
            <a:prstGeom prst="bentConnector3">
              <a:avLst>
                <a:gd name="adj1" fmla="val 12722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2" name="_s18442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1746" y="1378"/>
              <a:ext cx="144" cy="504"/>
            </a:xfrm>
            <a:prstGeom prst="bentConnector3">
              <a:avLst>
                <a:gd name="adj1" fmla="val 12722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18438"/>
            <p:cNvSpPr>
              <a:spLocks noChangeArrowheads="1"/>
            </p:cNvSpPr>
            <p:nvPr/>
          </p:nvSpPr>
          <p:spPr bwMode="auto">
            <a:xfrm>
              <a:off x="1638" y="127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34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rPr>
                <a:t>Рановий процес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умовно поділяють</a:t>
              </a:r>
              <a:endParaRPr kumimoji="0" lang="ru-RU" altLang="ru-RU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_s18439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34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Загальні реакції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34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організму</a:t>
              </a:r>
              <a:endParaRPr kumimoji="0" lang="ru-RU" altLang="ru-RU" sz="3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_s18440"/>
            <p:cNvSpPr>
              <a:spLocks noChangeArrowheads="1"/>
            </p:cNvSpPr>
            <p:nvPr/>
          </p:nvSpPr>
          <p:spPr bwMode="auto">
            <a:xfrm>
              <a:off x="2142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34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Загоєння рани</a:t>
              </a:r>
              <a:endParaRPr kumimoji="0" lang="ru-RU" altLang="ru-RU" sz="3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260350"/>
            <a:ext cx="8842375" cy="6408738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ru-RU"/>
              <a:t>		</a:t>
            </a:r>
            <a:r>
              <a:rPr lang="uk-UA" altLang="ru-RU" b="1">
                <a:solidFill>
                  <a:srgbClr val="FFFF00"/>
                </a:solidFill>
              </a:rPr>
              <a:t>Загальні реакції організму</a:t>
            </a:r>
            <a:r>
              <a:rPr lang="uk-UA" altLang="ru-RU">
                <a:solidFill>
                  <a:srgbClr val="000000"/>
                </a:solidFill>
                <a:effectLst/>
              </a:rPr>
              <a:t> – комплекс біологічних реакцій організму у відповідь на пошкодження.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effectLst/>
              </a:rPr>
              <a:t>		</a:t>
            </a:r>
            <a:r>
              <a:rPr lang="uk-UA" altLang="ru-RU" sz="2800" i="1">
                <a:solidFill>
                  <a:srgbClr val="FFFF00"/>
                </a:solidFill>
                <a:effectLst/>
              </a:rPr>
              <a:t>Складається з двох послідовних фаз: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uk-UA" altLang="ru-RU" sz="2800" i="1">
              <a:solidFill>
                <a:srgbClr val="FFFF00"/>
              </a:solidFill>
              <a:effectLst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FFFF00"/>
                </a:solidFill>
              </a:rPr>
              <a:t>І фаза </a:t>
            </a:r>
            <a:r>
              <a:rPr lang="uk-UA" altLang="ru-RU" sz="2800">
                <a:solidFill>
                  <a:srgbClr val="000000"/>
                </a:solidFill>
                <a:effectLst/>
              </a:rPr>
              <a:t>(1-4 діб після поранення) – проявляється загальною адаптивною реакцією організму у відповідь на дію пошкоджуючого фактору </a:t>
            </a:r>
            <a:r>
              <a:rPr lang="uk-UA" altLang="ru-RU" sz="2800" i="1">
                <a:solidFill>
                  <a:srgbClr val="000000"/>
                </a:solidFill>
                <a:effectLst/>
              </a:rPr>
              <a:t>(за рахунок збудження </a:t>
            </a:r>
            <a:r>
              <a:rPr lang="uk-UA" altLang="ru-RU" sz="2800" i="1" u="sng">
                <a:solidFill>
                  <a:srgbClr val="000000"/>
                </a:solidFill>
                <a:effectLst/>
              </a:rPr>
              <a:t>симпатичної </a:t>
            </a:r>
            <a:r>
              <a:rPr lang="uk-UA" altLang="ru-RU" sz="2800" i="1">
                <a:solidFill>
                  <a:srgbClr val="000000"/>
                </a:solidFill>
                <a:effectLst/>
              </a:rPr>
              <a:t>НС):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ru-RU" sz="2800" b="1" i="1">
                <a:solidFill>
                  <a:srgbClr val="FFFF00"/>
                </a:solidFill>
                <a:effectLst/>
              </a:rPr>
              <a:t>     </a:t>
            </a:r>
            <a:r>
              <a:rPr lang="uk-UA" altLang="ru-RU" sz="2800">
                <a:solidFill>
                  <a:srgbClr val="000000"/>
                </a:solidFill>
                <a:effectLst/>
              </a:rPr>
              <a:t>- підвищення температури тіла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ru-RU" sz="2800">
                <a:solidFill>
                  <a:srgbClr val="000000"/>
                </a:solidFill>
                <a:effectLst/>
              </a:rPr>
              <a:t>     - підвищення основного обміну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ru-RU" sz="2800">
                <a:solidFill>
                  <a:srgbClr val="000000"/>
                </a:solidFill>
                <a:effectLst/>
              </a:rPr>
              <a:t>     - збільшення розпаду білка, жиру, глікогену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ru-RU" sz="2800">
                <a:solidFill>
                  <a:srgbClr val="000000"/>
                </a:solidFill>
                <a:effectLst/>
              </a:rPr>
              <a:t>     - зменшення маси тіла та ін.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80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41438"/>
            <a:ext cx="9251950" cy="449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ru-RU" b="1">
                <a:solidFill>
                  <a:srgbClr val="FFFF00"/>
                </a:solidFill>
              </a:rPr>
              <a:t>	ІІ фаза </a:t>
            </a:r>
            <a:r>
              <a:rPr lang="uk-UA" altLang="ru-RU">
                <a:solidFill>
                  <a:srgbClr val="000000"/>
                </a:solidFill>
                <a:effectLst/>
              </a:rPr>
              <a:t>(4-10 </a:t>
            </a:r>
            <a:r>
              <a:rPr lang="uk-UA" altLang="ru-RU" sz="2800">
                <a:solidFill>
                  <a:srgbClr val="000000"/>
                </a:solidFill>
                <a:effectLst/>
              </a:rPr>
              <a:t>діб після поранення</a:t>
            </a:r>
            <a:r>
              <a:rPr lang="uk-UA" altLang="ru-RU">
                <a:solidFill>
                  <a:srgbClr val="000000"/>
                </a:solidFill>
                <a:effectLst/>
              </a:rPr>
              <a:t>) – </a:t>
            </a:r>
            <a:r>
              <a:rPr lang="uk-UA" altLang="ru-RU" i="1">
                <a:solidFill>
                  <a:srgbClr val="000000"/>
                </a:solidFill>
                <a:effectLst/>
              </a:rPr>
              <a:t>переважає вплив </a:t>
            </a:r>
            <a:r>
              <a:rPr lang="uk-UA" altLang="ru-RU" i="1" u="sng">
                <a:solidFill>
                  <a:srgbClr val="000000"/>
                </a:solidFill>
                <a:effectLst/>
              </a:rPr>
              <a:t>парасимпатичної</a:t>
            </a:r>
            <a:r>
              <a:rPr lang="uk-UA" altLang="ru-RU" i="1">
                <a:solidFill>
                  <a:srgbClr val="000000"/>
                </a:solidFill>
                <a:effectLst/>
              </a:rPr>
              <a:t> нервової системи: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effectLst/>
              </a:rPr>
              <a:t>		- підвищення маси тіла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effectLst/>
              </a:rPr>
              <a:t>		- нормалізація білкового обміну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effectLst/>
              </a:rPr>
              <a:t>		- активізація процесів регенерації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33375"/>
            <a:ext cx="8540750" cy="57658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uk-UA" altLang="ru-RU" b="1">
                <a:solidFill>
                  <a:srgbClr val="FFFF00"/>
                </a:solidFill>
              </a:rPr>
              <a:t>		Загоєння рани </a:t>
            </a:r>
            <a:r>
              <a:rPr lang="uk-UA" altLang="ru-RU">
                <a:solidFill>
                  <a:srgbClr val="000000"/>
                </a:solidFill>
                <a:effectLst/>
              </a:rPr>
              <a:t>- один із самих складних біологічних процесів, що відбувається протягом життя людини, який являє собою </a:t>
            </a:r>
            <a:r>
              <a:rPr lang="uk-UA" altLang="ru-RU" u="sng">
                <a:solidFill>
                  <a:srgbClr val="000000"/>
                </a:solidFill>
                <a:effectLst/>
              </a:rPr>
              <a:t>універсальну реакцію організму</a:t>
            </a:r>
            <a:r>
              <a:rPr lang="uk-UA" altLang="ru-RU">
                <a:solidFill>
                  <a:srgbClr val="000000"/>
                </a:solidFill>
                <a:effectLst/>
              </a:rPr>
              <a:t>, що розвивається у відповідь на дію пошкоджуючих факторів та </a:t>
            </a:r>
            <a:r>
              <a:rPr lang="uk-UA" altLang="ru-RU">
                <a:solidFill>
                  <a:srgbClr val="FFFF00"/>
                </a:solidFill>
                <a:effectLst/>
              </a:rPr>
              <a:t>представляє собою</a:t>
            </a:r>
            <a:r>
              <a:rPr lang="uk-UA" altLang="ru-RU">
                <a:solidFill>
                  <a:srgbClr val="000000"/>
                </a:solidFill>
                <a:effectLst/>
              </a:rPr>
              <a:t> </a:t>
            </a:r>
            <a:r>
              <a:rPr lang="uk-UA" altLang="ru-RU" u="sng">
                <a:solidFill>
                  <a:srgbClr val="000000"/>
                </a:solidFill>
                <a:effectLst/>
              </a:rPr>
              <a:t>скоординований клітинний та біохімічний процес зі складним комплексом біологічних реакцій, кінцевою направленістю якого є репарація травмованих тканин.</a:t>
            </a:r>
            <a:endParaRPr lang="ru-RU" altLang="ru-RU" u="sng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60350"/>
            <a:ext cx="8540750" cy="63373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/>
              <a:t>	</a:t>
            </a:r>
            <a:r>
              <a:rPr lang="ru-RU" altLang="ru-RU" b="1">
                <a:solidFill>
                  <a:srgbClr val="FFFF00"/>
                </a:solidFill>
              </a:rPr>
              <a:t>Репарація </a:t>
            </a:r>
            <a:r>
              <a:rPr lang="ru-RU" altLang="ru-RU">
                <a:solidFill>
                  <a:srgbClr val="000000"/>
                </a:solidFill>
                <a:effectLst/>
              </a:rPr>
              <a:t>– процес відновлення структури ДНК клітини, пошкодженої при нормальному біосинтезі ДНК або внаслідок дії фізичних чи хімічних агентів. Здійснюється спеціальними ферментними системами клітини.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b="1"/>
              <a:t>	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b="1"/>
              <a:t>	</a:t>
            </a:r>
            <a:r>
              <a:rPr lang="ru-RU" altLang="ru-RU" b="1">
                <a:solidFill>
                  <a:srgbClr val="FFFF00"/>
                </a:solidFill>
              </a:rPr>
              <a:t>Регенерація</a:t>
            </a:r>
            <a:r>
              <a:rPr lang="ru-RU" altLang="ru-RU"/>
              <a:t> </a:t>
            </a:r>
            <a:r>
              <a:rPr lang="ru-RU" altLang="ru-RU">
                <a:solidFill>
                  <a:srgbClr val="000000"/>
                </a:solidFill>
                <a:effectLst/>
              </a:rPr>
              <a:t>— це відновлення структурних елементів тканини замість пошкоджених або загиблих. 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FFFF00"/>
                </a:solidFill>
                <a:effectLst/>
              </a:rPr>
              <a:t>Визначення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231188" cy="4498975"/>
          </a:xfrm>
        </p:spPr>
        <p:txBody>
          <a:bodyPr/>
          <a:lstStyle/>
          <a:p>
            <a:pPr algn="just"/>
            <a:r>
              <a:rPr lang="uk-UA" altLang="ru-RU" sz="3600" b="1">
                <a:solidFill>
                  <a:srgbClr val="FF0066"/>
                </a:solidFill>
                <a:latin typeface="Times New Roman" panose="02020603050405020304" pitchFamily="18" charset="0"/>
              </a:rPr>
              <a:t>Рана (vulnus)</a:t>
            </a:r>
            <a:r>
              <a:rPr lang="uk-UA" altLang="ru-RU" sz="3600" b="1">
                <a:latin typeface="Times New Roman" panose="02020603050405020304" pitchFamily="18" charset="0"/>
              </a:rPr>
              <a:t> </a:t>
            </a:r>
            <a:r>
              <a:rPr lang="uk-UA" altLang="ru-RU" sz="36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uk-UA" altLang="ru-RU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 будь-яке пошкодження макроорганізму, яке супроводжується порушенням цілісності </a:t>
            </a:r>
            <a:r>
              <a:rPr lang="uk-UA" altLang="ru-RU" u="sng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покровних тканин</a:t>
            </a:r>
            <a:r>
              <a:rPr lang="uk-UA" altLang="ru-RU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шкіри чи слизових</a:t>
            </a:r>
            <a:endParaRPr lang="ru-RU" altLang="ru-RU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201" name="Picture 9" descr="ANd9GcQcOmVF1_N7yikryWz-Y1ia5R184nIwCzXbFUoTSsqnokVvP9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2678112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ANd9GcSAYxlK0BoWQQMsnQc_LpFRvngwlcdasJ9Pen4Hqkl44P5xlBTd4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05263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ANd9GcSYrHC89vQ1OwcEWQI8-uM0p0zggQHmfxubU3vylpdhucwkBD5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05263"/>
            <a:ext cx="2509837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40750" cy="1143000"/>
          </a:xfrm>
        </p:spPr>
        <p:txBody>
          <a:bodyPr/>
          <a:lstStyle/>
          <a:p>
            <a:r>
              <a:rPr lang="uk-UA" altLang="ru-RU" b="1">
                <a:solidFill>
                  <a:srgbClr val="FFFF00"/>
                </a:solidFill>
              </a:rPr>
              <a:t>Види регенерації</a:t>
            </a:r>
            <a:endParaRPr lang="ru-RU" altLang="ru-RU" b="1">
              <a:solidFill>
                <a:srgbClr val="FFFF00"/>
              </a:solidFill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125538"/>
            <a:ext cx="8518525" cy="4824412"/>
          </a:xfrm>
        </p:spPr>
        <p:txBody>
          <a:bodyPr/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b="1"/>
              <a:t>	</a:t>
            </a:r>
            <a:r>
              <a:rPr lang="ru-RU" altLang="ru-RU" b="1">
                <a:solidFill>
                  <a:srgbClr val="FFFF00"/>
                </a:solidFill>
              </a:rPr>
              <a:t>Фізіологічна регенерація</a:t>
            </a:r>
            <a:r>
              <a:rPr lang="uk-UA" altLang="ru-RU"/>
              <a:t> </a:t>
            </a:r>
            <a:r>
              <a:rPr lang="uk-UA" altLang="ru-RU">
                <a:solidFill>
                  <a:srgbClr val="000000"/>
                </a:solidFill>
                <a:effectLst/>
              </a:rPr>
              <a:t>- в</a:t>
            </a:r>
            <a:r>
              <a:rPr lang="ru-RU" altLang="ru-RU">
                <a:solidFill>
                  <a:srgbClr val="000000"/>
                </a:solidFill>
                <a:effectLst/>
              </a:rPr>
              <a:t>ідбувається протягом усього життя організму і характеризується оновленням клітин слизових, серозних оболонок, внутрішніх органів, різних тканин</a:t>
            </a:r>
            <a:r>
              <a:rPr lang="uk-UA" altLang="ru-RU">
                <a:solidFill>
                  <a:srgbClr val="000000"/>
                </a:solidFill>
                <a:effectLst/>
              </a:rPr>
              <a:t> (зміна покривного епітелію, еритроцитів, лейкоцитів та ін..)</a:t>
            </a:r>
            <a:endParaRPr lang="ru-RU" altLang="ru-RU" b="1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b="1"/>
              <a:t>	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b="1"/>
              <a:t>		</a:t>
            </a:r>
            <a:endParaRPr lang="ru-RU" altLang="ru-RU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40750" cy="1143000"/>
          </a:xfrm>
        </p:spPr>
        <p:txBody>
          <a:bodyPr/>
          <a:lstStyle/>
          <a:p>
            <a:r>
              <a:rPr lang="uk-UA" altLang="ru-RU" b="1">
                <a:solidFill>
                  <a:srgbClr val="FFFF00"/>
                </a:solidFill>
              </a:rPr>
              <a:t>Види регенерації</a:t>
            </a:r>
            <a:endParaRPr lang="ru-RU" altLang="ru-RU" b="1">
              <a:solidFill>
                <a:srgbClr val="FFFF00"/>
              </a:solidFill>
            </a:endParaRP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196975"/>
            <a:ext cx="8518525" cy="5545138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2800" b="1">
                <a:solidFill>
                  <a:srgbClr val="FFFF00"/>
                </a:solidFill>
              </a:rPr>
              <a:t>	Репаративна регенерація</a:t>
            </a:r>
            <a:r>
              <a:rPr lang="uk-UA" altLang="ru-RU" sz="2800" b="1"/>
              <a:t> </a:t>
            </a:r>
            <a:r>
              <a:rPr lang="uk-UA" altLang="ru-RU" sz="2800" b="1">
                <a:solidFill>
                  <a:srgbClr val="000000"/>
                </a:solidFill>
                <a:effectLst/>
              </a:rPr>
              <a:t>– </a:t>
            </a:r>
            <a:r>
              <a:rPr lang="uk-UA" altLang="ru-RU" sz="2800">
                <a:solidFill>
                  <a:srgbClr val="000000"/>
                </a:solidFill>
                <a:effectLst/>
              </a:rPr>
              <a:t>відновлення  тканин організму внаслідок їх пошкодження патологічним процессом (некроз).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uk-UA" altLang="ru-RU" sz="2800">
                <a:solidFill>
                  <a:srgbClr val="000000"/>
                </a:solidFill>
                <a:effectLst/>
              </a:rPr>
              <a:t>		</a:t>
            </a:r>
            <a:r>
              <a:rPr lang="uk-UA" altLang="ru-RU" sz="2800">
                <a:solidFill>
                  <a:srgbClr val="FFFF00"/>
                </a:solidFill>
                <a:effectLst/>
              </a:rPr>
              <a:t>Вона буває: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uk-UA" altLang="ru-RU" sz="2800"/>
              <a:t>		</a:t>
            </a:r>
            <a:r>
              <a:rPr lang="uk-UA" altLang="ru-RU" sz="2800">
                <a:solidFill>
                  <a:srgbClr val="FFFF00"/>
                </a:solidFill>
                <a:effectLst/>
              </a:rPr>
              <a:t>а)</a:t>
            </a:r>
            <a:r>
              <a:rPr lang="uk-UA" altLang="ru-RU" sz="2800"/>
              <a:t> </a:t>
            </a:r>
            <a:r>
              <a:rPr lang="uk-UA" altLang="ru-RU" sz="2800">
                <a:solidFill>
                  <a:srgbClr val="FFFF00"/>
                </a:solidFill>
                <a:effectLst/>
              </a:rPr>
              <a:t>Повна (або реституція)</a:t>
            </a:r>
            <a:r>
              <a:rPr lang="uk-UA" altLang="ru-RU" sz="2800"/>
              <a:t> </a:t>
            </a:r>
            <a:r>
              <a:rPr lang="uk-UA" altLang="ru-RU" sz="2800">
                <a:solidFill>
                  <a:srgbClr val="000000"/>
                </a:solidFill>
                <a:effectLst/>
              </a:rPr>
              <a:t>– заміщення некротично зміненої тканини ідентичною тій, що загинула і місце пошкодження зникає безслідно (кістковий мозок, епідерміс, епітелій слизових оболонок)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uk-UA" altLang="ru-RU" sz="2800"/>
              <a:t>		</a:t>
            </a:r>
            <a:r>
              <a:rPr lang="uk-UA" altLang="ru-RU" sz="2800">
                <a:solidFill>
                  <a:srgbClr val="FFFF00"/>
                </a:solidFill>
                <a:effectLst/>
              </a:rPr>
              <a:t>б)</a:t>
            </a:r>
            <a:r>
              <a:rPr lang="uk-UA" altLang="ru-RU" sz="2800"/>
              <a:t> </a:t>
            </a:r>
            <a:r>
              <a:rPr lang="uk-UA" altLang="ru-RU" sz="2800">
                <a:solidFill>
                  <a:srgbClr val="FFFF00"/>
                </a:solidFill>
                <a:effectLst/>
              </a:rPr>
              <a:t>Неповна (або субституція)</a:t>
            </a:r>
            <a:r>
              <a:rPr lang="uk-UA" altLang="ru-RU" sz="2800"/>
              <a:t> </a:t>
            </a:r>
            <a:r>
              <a:rPr lang="uk-UA" altLang="ru-RU" sz="2800">
                <a:solidFill>
                  <a:srgbClr val="000000"/>
                </a:solidFill>
                <a:effectLst/>
              </a:rPr>
              <a:t>– дефект заміщується сполучною тканиною з подальшим формуванням рубця (серце, нервова тканина).</a:t>
            </a:r>
            <a:endParaRPr lang="ru-RU" altLang="ru-RU" sz="2800" b="1">
              <a:solidFill>
                <a:srgbClr val="000000"/>
              </a:solidFill>
              <a:effectLst/>
            </a:endParaRPr>
          </a:p>
          <a:p>
            <a:endParaRPr lang="ru-RU" altLang="ru-RU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r>
              <a:rPr lang="uk-UA" altLang="ru-RU" b="1">
                <a:solidFill>
                  <a:srgbClr val="FFFF00"/>
                </a:solidFill>
              </a:rPr>
              <a:t>Види регенерації</a:t>
            </a:r>
            <a:endParaRPr lang="ru-RU" altLang="ru-RU" b="1">
              <a:solidFill>
                <a:srgbClr val="FFFF00"/>
              </a:solidFill>
            </a:endParaRP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b="1">
                <a:solidFill>
                  <a:srgbClr val="FFFF00"/>
                </a:solidFill>
              </a:rPr>
              <a:t>	</a:t>
            </a:r>
            <a:endParaRPr lang="ru-RU" alt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11188" y="1196975"/>
            <a:ext cx="8135937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ru-RU" alt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Патологічна регенерація</a:t>
            </a:r>
            <a:r>
              <a:rPr lang="uk-UA" alt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3600">
                <a:solidFill>
                  <a:srgbClr val="000000"/>
                </a:solidFill>
              </a:rPr>
              <a:t>–</a:t>
            </a:r>
            <a:r>
              <a:rPr lang="uk-UA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3600">
                <a:solidFill>
                  <a:srgbClr val="000000"/>
                </a:solidFill>
              </a:rPr>
              <a:t>процес відновлення тканин відбувається не так, як у звичайних умовах та виникае при спотворенні ходу регенераторного процесу (млявий та затяжний перебіг ранового процесу, утворення колоїдних рубців, виразок та ін.)</a:t>
            </a:r>
            <a:endParaRPr lang="ru-RU" altLang="ru-RU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540750" cy="1143000"/>
          </a:xfrm>
        </p:spPr>
        <p:txBody>
          <a:bodyPr/>
          <a:lstStyle/>
          <a:p>
            <a:r>
              <a:rPr lang="uk-UA" altLang="ru-RU" sz="2800" b="1">
                <a:solidFill>
                  <a:srgbClr val="FFFF00"/>
                </a:solidFill>
              </a:rPr>
              <a:t>Схема загоєння рани</a:t>
            </a:r>
            <a:br>
              <a:rPr lang="uk-UA" altLang="ru-RU" sz="2800" b="1">
                <a:solidFill>
                  <a:srgbClr val="FFFF00"/>
                </a:solidFill>
              </a:rPr>
            </a:br>
            <a:r>
              <a:rPr lang="uk-UA" altLang="ru-RU" sz="2800" b="1">
                <a:solidFill>
                  <a:srgbClr val="FF3300"/>
                </a:solidFill>
                <a:effectLst/>
              </a:rPr>
              <a:t>Гемостаз (10хв.)</a:t>
            </a:r>
            <a:endParaRPr lang="ru-RU" altLang="ru-RU" sz="2800" b="1">
              <a:solidFill>
                <a:srgbClr val="FF3300"/>
              </a:solidFill>
              <a:effectLst/>
            </a:endParaRPr>
          </a:p>
        </p:txBody>
      </p:sp>
      <p:sp>
        <p:nvSpPr>
          <p:cNvPr id="28678" name="Прямоугольник 6"/>
          <p:cNvSpPr>
            <a:spLocks noChangeArrowheads="1"/>
          </p:cNvSpPr>
          <p:nvPr/>
        </p:nvSpPr>
        <p:spPr bwMode="auto">
          <a:xfrm>
            <a:off x="3276600" y="1052513"/>
            <a:ext cx="2630488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Травматичний (патогенний) фактор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80" name="Прямоугольник 7"/>
          <p:cNvSpPr>
            <a:spLocks noChangeArrowheads="1"/>
          </p:cNvSpPr>
          <p:nvPr/>
        </p:nvSpPr>
        <p:spPr bwMode="auto">
          <a:xfrm>
            <a:off x="1619250" y="1989138"/>
            <a:ext cx="244792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Пошкодженя клітин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82" name="Прямоугольник 7"/>
          <p:cNvSpPr>
            <a:spLocks noChangeArrowheads="1"/>
          </p:cNvSpPr>
          <p:nvPr/>
        </p:nvSpPr>
        <p:spPr bwMode="auto">
          <a:xfrm>
            <a:off x="4716463" y="1989138"/>
            <a:ext cx="295275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Порушення цілісності кровоносних судин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635375" y="1700213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364163" y="1700213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Прямоугольник 7"/>
          <p:cNvSpPr>
            <a:spLocks noChangeArrowheads="1"/>
          </p:cNvSpPr>
          <p:nvPr/>
        </p:nvSpPr>
        <p:spPr bwMode="auto">
          <a:xfrm>
            <a:off x="611188" y="2781300"/>
            <a:ext cx="3311525" cy="1439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Вихід в рану внутрішньо-клітинних субстанцій</a:t>
            </a:r>
          </a:p>
          <a:p>
            <a:pPr algn="ctr"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вазоактивні речовини</a:t>
            </a:r>
          </a:p>
          <a:p>
            <a:pPr algn="ctr"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медіатори запалення </a:t>
            </a: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         	</a:t>
            </a:r>
            <a:endParaRPr lang="ru-RU" altLang="ru-RU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86" name="Прямоугольник 7"/>
          <p:cNvSpPr>
            <a:spLocks noChangeArrowheads="1"/>
          </p:cNvSpPr>
          <p:nvPr/>
        </p:nvSpPr>
        <p:spPr bwMode="auto">
          <a:xfrm>
            <a:off x="4356100" y="2781300"/>
            <a:ext cx="4248150" cy="1439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Вихід в рану крові:</a:t>
            </a:r>
          </a:p>
          <a:p>
            <a:pPr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клітинні елементи (еритр. , лейк., тромб.)</a:t>
            </a:r>
          </a:p>
          <a:p>
            <a:pPr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білкові сполуки плазми (фібриноген)</a:t>
            </a:r>
            <a:endParaRPr lang="ru-RU" altLang="ru-RU" i="1">
              <a:solidFill>
                <a:srgbClr val="000000"/>
              </a:solidFill>
            </a:endParaRPr>
          </a:p>
          <a:p>
            <a:pPr>
              <a:spcAft>
                <a:spcPts val="1000"/>
              </a:spcAft>
            </a:pPr>
            <a:endParaRPr lang="ru-RU" altLang="ru-RU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87" name="Прямоугольник 7"/>
          <p:cNvSpPr>
            <a:spLocks noChangeArrowheads="1"/>
          </p:cNvSpPr>
          <p:nvPr/>
        </p:nvSpPr>
        <p:spPr bwMode="auto">
          <a:xfrm>
            <a:off x="1763713" y="4508500"/>
            <a:ext cx="53292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Ініціація судинної та клітинної відповідей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88" name="Прямоугольник 7"/>
          <p:cNvSpPr>
            <a:spLocks noChangeArrowheads="1"/>
          </p:cNvSpPr>
          <p:nvPr/>
        </p:nvSpPr>
        <p:spPr bwMode="auto">
          <a:xfrm>
            <a:off x="250825" y="5157788"/>
            <a:ext cx="2160588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Вазоконстрикція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89" name="Прямоугольник 7"/>
          <p:cNvSpPr>
            <a:spLocks noChangeArrowheads="1"/>
          </p:cNvSpPr>
          <p:nvPr/>
        </p:nvSpPr>
        <p:spPr bwMode="auto">
          <a:xfrm>
            <a:off x="2700338" y="5157788"/>
            <a:ext cx="316865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Активація згортальної системи крові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90" name="Прямоугольник 7"/>
          <p:cNvSpPr>
            <a:spLocks noChangeArrowheads="1"/>
          </p:cNvSpPr>
          <p:nvPr/>
        </p:nvSpPr>
        <p:spPr bwMode="auto">
          <a:xfrm>
            <a:off x="6156325" y="5157788"/>
            <a:ext cx="2519363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Утворення фібринової сітки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91" name="Прямоугольник 7"/>
          <p:cNvSpPr>
            <a:spLocks noChangeArrowheads="1"/>
          </p:cNvSpPr>
          <p:nvPr/>
        </p:nvSpPr>
        <p:spPr bwMode="auto">
          <a:xfrm>
            <a:off x="1403350" y="6021388"/>
            <a:ext cx="540067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УТВОРЕННЯ ФІБРИНОВОГО ЗГУСТКУ, ЗАКРИТТЯ КРАЇВ РАНИ, ГЕМОСТАЗ</a:t>
            </a:r>
            <a:endParaRPr lang="ru-RU" altLang="ru-RU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116013" y="2276475"/>
            <a:ext cx="503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V="1">
            <a:off x="1116013" y="2276475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7667625" y="227647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V="1">
            <a:off x="8027988" y="2276475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2700338" y="4221163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5651500" y="4221163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5867400" y="1341438"/>
            <a:ext cx="3025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8893175" y="1341438"/>
            <a:ext cx="0" cy="3311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 flipH="1">
            <a:off x="7092950" y="4652963"/>
            <a:ext cx="1800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702" name="Picture 30" descr="Схема загоєння рани - копия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49950"/>
            <a:ext cx="14398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4" name="Picture 32" descr="Схема загоєння рани - копия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23202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1979613" y="4868863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4211638" y="4868863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6443663" y="4868863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1979613" y="580548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4211638" y="580548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6443663" y="580548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6877050" y="6381750"/>
            <a:ext cx="574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23850" y="-171450"/>
            <a:ext cx="8540750" cy="1143000"/>
          </a:xfrm>
        </p:spPr>
        <p:txBody>
          <a:bodyPr/>
          <a:lstStyle/>
          <a:p>
            <a:r>
              <a:rPr lang="uk-UA" altLang="ru-RU" sz="2800" b="1">
                <a:solidFill>
                  <a:srgbClr val="FFFF00"/>
                </a:solidFill>
              </a:rPr>
              <a:t>Схема загоєння рани</a:t>
            </a:r>
            <a:br>
              <a:rPr lang="uk-UA" altLang="ru-RU" sz="2800" b="1">
                <a:solidFill>
                  <a:srgbClr val="FFFF00"/>
                </a:solidFill>
              </a:rPr>
            </a:br>
            <a:r>
              <a:rPr lang="uk-UA" altLang="ru-RU" sz="2800" b="1">
                <a:solidFill>
                  <a:srgbClr val="FF3300"/>
                </a:solidFill>
                <a:effectLst/>
              </a:rPr>
              <a:t>Запалення (3-5 діб)</a:t>
            </a:r>
            <a:endParaRPr lang="ru-RU" altLang="ru-RU" sz="2800" b="1">
              <a:solidFill>
                <a:srgbClr val="FF3300"/>
              </a:solidFill>
              <a:effectLst/>
            </a:endParaRPr>
          </a:p>
        </p:txBody>
      </p:sp>
      <p:sp>
        <p:nvSpPr>
          <p:cNvPr id="29699" name="Прямоугольник 6"/>
          <p:cNvSpPr>
            <a:spLocks noChangeArrowheads="1"/>
          </p:cNvSpPr>
          <p:nvPr/>
        </p:nvSpPr>
        <p:spPr bwMode="auto">
          <a:xfrm>
            <a:off x="755650" y="1052513"/>
            <a:ext cx="540067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Активізація ферментних систем плазми крові (комплемента, кінінів, фібриноліза та ін.)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700" name="Прямоугольник 7"/>
          <p:cNvSpPr>
            <a:spLocks noChangeArrowheads="1"/>
          </p:cNvSpPr>
          <p:nvPr/>
        </p:nvSpPr>
        <p:spPr bwMode="auto">
          <a:xfrm>
            <a:off x="755650" y="1916113"/>
            <a:ext cx="5400675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Вазодилатація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704" name="Прямоугольник 7"/>
          <p:cNvSpPr>
            <a:spLocks noChangeArrowheads="1"/>
          </p:cNvSpPr>
          <p:nvPr/>
        </p:nvSpPr>
        <p:spPr bwMode="auto">
          <a:xfrm>
            <a:off x="755650" y="2492375"/>
            <a:ext cx="540067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Посилення судинної проникненості      	</a:t>
            </a:r>
            <a:endParaRPr lang="ru-RU" altLang="ru-RU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705" name="Прямоугольник 7"/>
          <p:cNvSpPr>
            <a:spLocks noChangeArrowheads="1"/>
          </p:cNvSpPr>
          <p:nvPr/>
        </p:nvSpPr>
        <p:spPr bwMode="auto">
          <a:xfrm>
            <a:off x="6732588" y="692150"/>
            <a:ext cx="2016125" cy="3313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Місцеві прояви: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Гіперемія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Гіпертермія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Набряк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Ацидоз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Гіпоксія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Біль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Tx/>
              <a:buChar char="•"/>
            </a:pP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Порушення функції</a:t>
            </a:r>
          </a:p>
          <a:p>
            <a:pPr>
              <a:spcAft>
                <a:spcPts val="1000"/>
              </a:spcAft>
              <a:buFontTx/>
              <a:buChar char="•"/>
            </a:pPr>
            <a:endParaRPr lang="ru-RU" altLang="ru-RU" i="1">
              <a:solidFill>
                <a:srgbClr val="000000"/>
              </a:solidFill>
            </a:endParaRPr>
          </a:p>
          <a:p>
            <a:pPr>
              <a:spcAft>
                <a:spcPts val="1000"/>
              </a:spcAft>
            </a:pPr>
            <a:endParaRPr lang="ru-RU" altLang="ru-RU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706" name="Прямоугольник 7"/>
          <p:cNvSpPr>
            <a:spLocks noChangeArrowheads="1"/>
          </p:cNvSpPr>
          <p:nvPr/>
        </p:nvSpPr>
        <p:spPr bwMode="auto">
          <a:xfrm>
            <a:off x="755650" y="3068638"/>
            <a:ext cx="54006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Ексудація білкових сполук плазми </a:t>
            </a: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(антитіл, комплемента, кініногенів) </a:t>
            </a: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та міграція лейкоцитів в рану</a:t>
            </a:r>
            <a:endParaRPr lang="ru-RU" altLang="ru-RU" i="1">
              <a:solidFill>
                <a:srgbClr val="000000"/>
              </a:solidFill>
            </a:endParaRPr>
          </a:p>
        </p:txBody>
      </p:sp>
      <p:sp>
        <p:nvSpPr>
          <p:cNvPr id="29707" name="Прямоугольник 7"/>
          <p:cNvSpPr>
            <a:spLocks noChangeArrowheads="1"/>
          </p:cNvSpPr>
          <p:nvPr/>
        </p:nvSpPr>
        <p:spPr bwMode="auto">
          <a:xfrm>
            <a:off x="755650" y="4221163"/>
            <a:ext cx="3168650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Фагоцитоз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708" name="Прямоугольник 7"/>
          <p:cNvSpPr>
            <a:spLocks noChangeArrowheads="1"/>
          </p:cNvSpPr>
          <p:nvPr/>
        </p:nvSpPr>
        <p:spPr bwMode="auto">
          <a:xfrm>
            <a:off x="755650" y="4797425"/>
            <a:ext cx="3168650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ОЧИЩЕННЯ  РАНИ</a:t>
            </a:r>
            <a:endParaRPr lang="ru-RU" altLang="ru-RU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10" name="Прямоугольник 7"/>
          <p:cNvSpPr>
            <a:spLocks noChangeArrowheads="1"/>
          </p:cNvSpPr>
          <p:nvPr/>
        </p:nvSpPr>
        <p:spPr bwMode="auto">
          <a:xfrm>
            <a:off x="755650" y="5373688"/>
            <a:ext cx="3168650" cy="1223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Макрофагальна продукція стимулів до проліферації клітин та протеіновому синтезу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2411413" y="6237288"/>
            <a:ext cx="574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395288" y="1341438"/>
            <a:ext cx="0" cy="4679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395288" y="13414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395288" y="2133600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395288" y="2708275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395288" y="35004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395288" y="4365625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395288" y="494188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395288" y="602138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37" name="Picture 41" descr="Схема загоєння рани - копия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2232025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38" name="Picture 42" descr="Схема загоєння рани - копия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561013"/>
            <a:ext cx="2232025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39" name="AutoShape 43"/>
          <p:cNvSpPr>
            <a:spLocks noChangeArrowheads="1"/>
          </p:cNvSpPr>
          <p:nvPr/>
        </p:nvSpPr>
        <p:spPr bwMode="auto">
          <a:xfrm>
            <a:off x="4067175" y="4581525"/>
            <a:ext cx="976313" cy="17002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6156325" y="206057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6156325" y="2636838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6156325" y="3500438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540750" cy="1143000"/>
          </a:xfrm>
        </p:spPr>
        <p:txBody>
          <a:bodyPr/>
          <a:lstStyle/>
          <a:p>
            <a:r>
              <a:rPr lang="uk-UA" altLang="ru-RU" sz="2800" b="1">
                <a:solidFill>
                  <a:srgbClr val="FFFF00"/>
                </a:solidFill>
              </a:rPr>
              <a:t>Схема загоєння рани</a:t>
            </a:r>
            <a:br>
              <a:rPr lang="uk-UA" altLang="ru-RU" sz="2800" b="1">
                <a:solidFill>
                  <a:srgbClr val="FFFF00"/>
                </a:solidFill>
              </a:rPr>
            </a:br>
            <a:r>
              <a:rPr lang="uk-UA" altLang="ru-RU" sz="2800" b="1">
                <a:solidFill>
                  <a:srgbClr val="FF3300"/>
                </a:solidFill>
                <a:effectLst/>
              </a:rPr>
              <a:t>Проліферація (від 5 діб до 3 нед.)</a:t>
            </a:r>
            <a:endParaRPr lang="ru-RU" altLang="ru-RU" sz="2800" b="1">
              <a:solidFill>
                <a:srgbClr val="FF3300"/>
              </a:solidFill>
              <a:effectLst/>
            </a:endParaRPr>
          </a:p>
        </p:txBody>
      </p:sp>
      <p:sp>
        <p:nvSpPr>
          <p:cNvPr id="30723" name="Прямоугольник 6"/>
          <p:cNvSpPr>
            <a:spLocks noChangeArrowheads="1"/>
          </p:cNvSpPr>
          <p:nvPr/>
        </p:nvSpPr>
        <p:spPr bwMode="auto">
          <a:xfrm>
            <a:off x="827088" y="1484313"/>
            <a:ext cx="6481762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</a:rPr>
              <a:t>Клітинна міграція та проліферація</a:t>
            </a:r>
            <a:r>
              <a:rPr lang="uk-UA" altLang="ru-RU">
                <a:solidFill>
                  <a:srgbClr val="000000"/>
                </a:solidFill>
              </a:rPr>
              <a:t> </a:t>
            </a:r>
            <a:r>
              <a:rPr lang="uk-UA" altLang="ru-RU" i="1">
                <a:solidFill>
                  <a:srgbClr val="000000"/>
                </a:solidFill>
              </a:rPr>
              <a:t>(фібробластів, ендотеліоцитів, кератиноцитів)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24" name="Прямоугольник 7"/>
          <p:cNvSpPr>
            <a:spLocks noChangeArrowheads="1"/>
          </p:cNvSpPr>
          <p:nvPr/>
        </p:nvSpPr>
        <p:spPr bwMode="auto">
          <a:xfrm>
            <a:off x="827088" y="2420938"/>
            <a:ext cx="3240087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Молекулярний синтез </a:t>
            </a:r>
            <a:r>
              <a:rPr lang="uk-UA" altLang="ru-RU" i="1">
                <a:solidFill>
                  <a:srgbClr val="000000"/>
                </a:solidFill>
                <a:latin typeface="Calibri" panose="020F0502020204030204" pitchFamily="34" charset="0"/>
              </a:rPr>
              <a:t>(колаген, протеоглікани)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4356100" y="2420938"/>
            <a:ext cx="295275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Неоангіогенез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700338" y="213360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5364163" y="213360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8" name="Прямоугольник 7"/>
          <p:cNvSpPr>
            <a:spLocks noChangeArrowheads="1"/>
          </p:cNvSpPr>
          <p:nvPr/>
        </p:nvSpPr>
        <p:spPr bwMode="auto">
          <a:xfrm>
            <a:off x="827088" y="3429000"/>
            <a:ext cx="3240087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000000"/>
                </a:solidFill>
                <a:latin typeface="Calibri" panose="020F0502020204030204" pitchFamily="34" charset="0"/>
              </a:rPr>
              <a:t>Полімеризація колагена та формування поперекових сполучень         	</a:t>
            </a:r>
            <a:endParaRPr lang="ru-RU" altLang="ru-RU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34" name="Прямоугольник 7"/>
          <p:cNvSpPr>
            <a:spLocks noChangeArrowheads="1"/>
          </p:cNvSpPr>
          <p:nvPr/>
        </p:nvSpPr>
        <p:spPr bwMode="auto">
          <a:xfrm>
            <a:off x="827088" y="4652963"/>
            <a:ext cx="4392612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УТВОРЕННЯ ГРАНУЛЯЦІЙНОЇ ТКАНИНИ ТА ЗАПОВНЕННЯ НЕЮ ДЕФЕКТУ РАНИ</a:t>
            </a:r>
            <a:endParaRPr lang="ru-RU" altLang="ru-RU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4643438" y="3068638"/>
            <a:ext cx="0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2700338" y="3068638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2700338" y="436562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56" name="Picture 36" descr="Схема загоєння рани -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73463"/>
            <a:ext cx="31686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540750" cy="1143000"/>
          </a:xfrm>
        </p:spPr>
        <p:txBody>
          <a:bodyPr/>
          <a:lstStyle/>
          <a:p>
            <a:r>
              <a:rPr lang="uk-UA" altLang="ru-RU" sz="2800" b="1">
                <a:solidFill>
                  <a:srgbClr val="FFFF00"/>
                </a:solidFill>
              </a:rPr>
              <a:t>Схема загоєння рани</a:t>
            </a:r>
            <a:br>
              <a:rPr lang="uk-UA" altLang="ru-RU" sz="2800" b="1">
                <a:solidFill>
                  <a:srgbClr val="FFFF00"/>
                </a:solidFill>
              </a:rPr>
            </a:br>
            <a:r>
              <a:rPr lang="uk-UA" altLang="ru-RU" sz="2800" b="1">
                <a:solidFill>
                  <a:srgbClr val="FF3300"/>
                </a:solidFill>
                <a:effectLst/>
              </a:rPr>
              <a:t>Диференціація (від 3 нед. до 2 років)</a:t>
            </a:r>
            <a:endParaRPr lang="ru-RU" altLang="ru-RU" sz="2800" b="1">
              <a:solidFill>
                <a:srgbClr val="FF3300"/>
              </a:solidFill>
              <a:effectLst/>
            </a:endParaRPr>
          </a:p>
        </p:txBody>
      </p:sp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684213" y="1484313"/>
            <a:ext cx="5472112" cy="1439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sz="2400" b="1">
                <a:solidFill>
                  <a:srgbClr val="000000"/>
                </a:solidFill>
              </a:rPr>
              <a:t>Ремоделювання </a:t>
            </a:r>
          </a:p>
          <a:p>
            <a:pPr algn="ctr">
              <a:spcAft>
                <a:spcPts val="1000"/>
              </a:spcAft>
            </a:pPr>
            <a:r>
              <a:rPr lang="uk-UA" altLang="ru-RU" sz="2400" i="1">
                <a:solidFill>
                  <a:srgbClr val="000000"/>
                </a:solidFill>
              </a:rPr>
              <a:t>(колагенолізис, механічні зміни, судинне ремоделювання)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31753" name="Прямоугольник 7"/>
          <p:cNvSpPr>
            <a:spLocks noChangeArrowheads="1"/>
          </p:cNvSpPr>
          <p:nvPr/>
        </p:nvSpPr>
        <p:spPr bwMode="auto">
          <a:xfrm>
            <a:off x="684213" y="3716338"/>
            <a:ext cx="4032250" cy="144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alt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СКОРОЧЕННЯ РАНИ, УТВОРЕННЯ РУБЦЯ, ЕПІТЕЛІЗАЦІЯ,      ДОЗРІВАННЯ РУБЦЯ</a:t>
            </a:r>
            <a:endParaRPr lang="ru-RU" altLang="ru-RU" sz="2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916238" y="2924175"/>
            <a:ext cx="0" cy="793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758" name="Picture 14" descr="Схема загоєння рани - копия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16338"/>
            <a:ext cx="2906713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4859338" y="4365625"/>
            <a:ext cx="976312" cy="287338"/>
          </a:xfrm>
          <a:prstGeom prst="rightArrow">
            <a:avLst>
              <a:gd name="adj1" fmla="val 50000"/>
              <a:gd name="adj2" fmla="val 84945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1143000"/>
          </a:xfrm>
        </p:spPr>
        <p:txBody>
          <a:bodyPr/>
          <a:lstStyle/>
          <a:p>
            <a:r>
              <a:rPr lang="uk-UA" altLang="ru-RU" sz="4000" b="1">
                <a:solidFill>
                  <a:srgbClr val="FFFF00"/>
                </a:solidFill>
              </a:rPr>
              <a:t>Класифікація фаз ранозагоєння</a:t>
            </a:r>
            <a:br>
              <a:rPr lang="uk-UA" altLang="ru-RU" sz="4000" b="1">
                <a:solidFill>
                  <a:srgbClr val="FFFF00"/>
                </a:solidFill>
              </a:rPr>
            </a:br>
            <a:endParaRPr lang="ru-RU" altLang="ru-RU" sz="3200" i="1">
              <a:solidFill>
                <a:srgbClr val="FF3300"/>
              </a:solidFill>
              <a:effectLst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41438"/>
            <a:ext cx="8540750" cy="4757737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i="1">
                <a:solidFill>
                  <a:srgbClr val="FF3300"/>
                </a:solidFill>
                <a:effectLst/>
              </a:rPr>
              <a:t>за Руфановим І.Г. (1954 р.)</a:t>
            </a:r>
            <a:br>
              <a:rPr lang="uk-UA" altLang="ru-RU" sz="2800" i="1">
                <a:solidFill>
                  <a:srgbClr val="FF3300"/>
                </a:solidFill>
                <a:effectLst/>
              </a:rPr>
            </a:br>
            <a:r>
              <a:rPr lang="uk-UA" altLang="ru-RU" b="1">
                <a:solidFill>
                  <a:srgbClr val="000000"/>
                </a:solidFill>
                <a:effectLst/>
              </a:rPr>
              <a:t>1. Фаза гідратації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b="1">
                <a:solidFill>
                  <a:srgbClr val="000000"/>
                </a:solidFill>
                <a:effectLst/>
              </a:rPr>
              <a:t>	2. Фаза дегідратації</a:t>
            </a:r>
          </a:p>
          <a:p>
            <a:pPr marL="609600" indent="-609600">
              <a:buFont typeface="Arial" panose="020B0604020202020204" pitchFamily="34" charset="0"/>
              <a:buNone/>
            </a:pPr>
            <a:endParaRPr lang="uk-UA" altLang="ru-RU" b="1">
              <a:solidFill>
                <a:srgbClr val="000000"/>
              </a:solidFill>
              <a:effectLst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i="1">
                <a:solidFill>
                  <a:srgbClr val="FF3300"/>
                </a:solidFill>
                <a:effectLst/>
              </a:rPr>
              <a:t>за Гірголавом С.С. (1956 р.)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b="1">
                <a:solidFill>
                  <a:srgbClr val="000000"/>
                </a:solidFill>
                <a:effectLst/>
              </a:rPr>
              <a:t>	1. Підготовчий період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b="1">
                <a:solidFill>
                  <a:srgbClr val="000000"/>
                </a:solidFill>
                <a:effectLst/>
              </a:rPr>
              <a:t>	2. Період регенерації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b="1">
                <a:solidFill>
                  <a:srgbClr val="000000"/>
                </a:solidFill>
                <a:effectLst/>
              </a:rPr>
              <a:t>	3. Період формування рубця</a:t>
            </a:r>
            <a:endParaRPr lang="ru-RU" altLang="ru-RU" b="1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1143000"/>
          </a:xfrm>
        </p:spPr>
        <p:txBody>
          <a:bodyPr/>
          <a:lstStyle/>
          <a:p>
            <a:r>
              <a:rPr lang="uk-UA" altLang="ru-RU" sz="4000" b="1">
                <a:solidFill>
                  <a:srgbClr val="FFFF00"/>
                </a:solidFill>
              </a:rPr>
              <a:t>Класифікація фаз ранозагоєння</a:t>
            </a:r>
            <a:br>
              <a:rPr lang="uk-UA" altLang="ru-RU" sz="4000" b="1">
                <a:solidFill>
                  <a:srgbClr val="FFFF00"/>
                </a:solidFill>
              </a:rPr>
            </a:br>
            <a:endParaRPr lang="ru-RU" altLang="ru-RU" sz="3200" i="1">
              <a:solidFill>
                <a:srgbClr val="FF3300"/>
              </a:solidFill>
              <a:effectLst/>
            </a:endParaRP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41438"/>
            <a:ext cx="8540750" cy="4757737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i="1">
                <a:solidFill>
                  <a:srgbClr val="FF3300"/>
                </a:solidFill>
                <a:effectLst/>
              </a:rPr>
              <a:t>за </a:t>
            </a:r>
            <a:r>
              <a:rPr lang="en-US" altLang="ru-RU" sz="2800" i="1">
                <a:solidFill>
                  <a:srgbClr val="FF3300"/>
                </a:solidFill>
                <a:effectLst/>
              </a:rPr>
              <a:t>R. Ross</a:t>
            </a:r>
            <a:r>
              <a:rPr lang="uk-UA" altLang="ru-RU" sz="2800" i="1">
                <a:solidFill>
                  <a:srgbClr val="FF3300"/>
                </a:solidFill>
                <a:effectLst/>
              </a:rPr>
              <a:t> (19</a:t>
            </a:r>
            <a:r>
              <a:rPr lang="en-US" altLang="ru-RU" sz="2800" i="1">
                <a:solidFill>
                  <a:srgbClr val="FF3300"/>
                </a:solidFill>
                <a:effectLst/>
              </a:rPr>
              <a:t>68</a:t>
            </a:r>
            <a:r>
              <a:rPr lang="uk-UA" altLang="ru-RU" sz="2800" i="1">
                <a:solidFill>
                  <a:srgbClr val="FF3300"/>
                </a:solidFill>
                <a:effectLst/>
              </a:rPr>
              <a:t> р.)</a:t>
            </a:r>
            <a:r>
              <a:rPr lang="uk-UA" altLang="ru-RU" sz="2400" i="1">
                <a:solidFill>
                  <a:srgbClr val="FF3300"/>
                </a:solidFill>
                <a:effectLst/>
              </a:rPr>
              <a:t/>
            </a:r>
            <a:br>
              <a:rPr lang="uk-UA" altLang="ru-RU" sz="2400" i="1">
                <a:solidFill>
                  <a:srgbClr val="FF3300"/>
                </a:solidFill>
                <a:effectLst/>
              </a:rPr>
            </a:br>
            <a:r>
              <a:rPr lang="uk-UA" altLang="ru-RU" sz="2800" b="1">
                <a:solidFill>
                  <a:srgbClr val="000000"/>
                </a:solidFill>
                <a:effectLst/>
              </a:rPr>
              <a:t>1. Фаза запалення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000000"/>
                </a:solidFill>
                <a:effectLst/>
              </a:rPr>
              <a:t>	2. Фаза проліферації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000000"/>
                </a:solidFill>
                <a:effectLst/>
              </a:rPr>
              <a:t>	3. Фаза реорганізації та ремоделювання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i="1">
                <a:solidFill>
                  <a:srgbClr val="FF3300"/>
                </a:solidFill>
                <a:effectLst/>
              </a:rPr>
              <a:t>За Стручковим В. І. (1975)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000000"/>
                </a:solidFill>
                <a:effectLst/>
              </a:rPr>
              <a:t>	1. Фаза запалення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000000"/>
                </a:solidFill>
                <a:effectLst/>
              </a:rPr>
              <a:t>	2. Фаза утворення та дозрівання грануляційної тканини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000000"/>
                </a:solidFill>
                <a:effectLst/>
              </a:rPr>
              <a:t>	3. Фаза епітелізації</a:t>
            </a:r>
            <a:endParaRPr lang="ru-RU" altLang="ru-RU" sz="2800" b="1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1143000"/>
          </a:xfrm>
        </p:spPr>
        <p:txBody>
          <a:bodyPr/>
          <a:lstStyle/>
          <a:p>
            <a:r>
              <a:rPr lang="uk-UA" altLang="ru-RU" sz="4000" b="1">
                <a:solidFill>
                  <a:srgbClr val="FFFF00"/>
                </a:solidFill>
              </a:rPr>
              <a:t>Класифікація фаз ранозагоєння</a:t>
            </a:r>
            <a:br>
              <a:rPr lang="uk-UA" altLang="ru-RU" sz="4000" b="1">
                <a:solidFill>
                  <a:srgbClr val="FFFF00"/>
                </a:solidFill>
              </a:rPr>
            </a:br>
            <a:endParaRPr lang="ru-RU" altLang="ru-RU" sz="3200" i="1">
              <a:solidFill>
                <a:srgbClr val="FF3300"/>
              </a:solidFill>
              <a:effectLst/>
            </a:endParaRP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41438"/>
            <a:ext cx="9144000" cy="4757737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i="1">
                <a:solidFill>
                  <a:srgbClr val="FF3300"/>
                </a:solidFill>
                <a:effectLst/>
              </a:rPr>
              <a:t>	за Кузіним М.І. (1977 р.)</a:t>
            </a:r>
            <a:br>
              <a:rPr lang="uk-UA" altLang="ru-RU" sz="2800" i="1">
                <a:solidFill>
                  <a:srgbClr val="FF3300"/>
                </a:solidFill>
                <a:effectLst/>
              </a:rPr>
            </a:br>
            <a:r>
              <a:rPr lang="uk-UA" altLang="ru-RU" b="1">
                <a:solidFill>
                  <a:srgbClr val="000000"/>
                </a:solidFill>
                <a:effectLst/>
              </a:rPr>
              <a:t>	</a:t>
            </a:r>
            <a:r>
              <a:rPr lang="uk-UA" altLang="ru-RU" sz="2800" b="1">
                <a:solidFill>
                  <a:srgbClr val="000000"/>
                </a:solidFill>
                <a:effectLst/>
              </a:rPr>
              <a:t>1. Фаза запалення (1-5 діб):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000000"/>
                </a:solidFill>
                <a:effectLst/>
              </a:rPr>
              <a:t>			а) період судинних змін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000000"/>
                </a:solidFill>
                <a:effectLst/>
              </a:rPr>
              <a:t>			б) період очищення рани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000000"/>
                </a:solidFill>
                <a:effectLst/>
              </a:rPr>
              <a:t>	2. Фаза регенерації (6-14 діб)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000000"/>
                </a:solidFill>
                <a:effectLst/>
              </a:rPr>
              <a:t>	3. Фаза утворення та реорганізації рубця        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 b="1">
                <a:solidFill>
                  <a:srgbClr val="000000"/>
                </a:solidFill>
                <a:effectLst/>
              </a:rPr>
              <a:t>          (з 15 доби)</a:t>
            </a:r>
          </a:p>
          <a:p>
            <a:pPr marL="609600" indent="-609600">
              <a:buFont typeface="Arial" panose="020B0604020202020204" pitchFamily="34" charset="0"/>
              <a:buNone/>
            </a:pPr>
            <a:endParaRPr lang="uk-UA" altLang="ru-RU" sz="2800" b="1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r>
              <a:rPr lang="ru-RU" altLang="ru-RU">
                <a:solidFill>
                  <a:srgbClr val="FFFF00"/>
                </a:solidFill>
              </a:rPr>
              <a:t>Основн</a:t>
            </a:r>
            <a:r>
              <a:rPr lang="uk-UA" altLang="ru-RU">
                <a:solidFill>
                  <a:srgbClr val="FFFF00"/>
                </a:solidFill>
              </a:rPr>
              <a:t>і</a:t>
            </a:r>
            <a:r>
              <a:rPr lang="ru-RU" altLang="ru-RU">
                <a:solidFill>
                  <a:srgbClr val="FFFF00"/>
                </a:solidFill>
              </a:rPr>
              <a:t> ознаки рани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3600">
                <a:solidFill>
                  <a:srgbClr val="000000"/>
                </a:solidFill>
                <a:effectLst/>
              </a:rPr>
              <a:t>                    </a:t>
            </a:r>
            <a:r>
              <a:rPr lang="ru-RU" altLang="ru-RU" sz="2800">
                <a:solidFill>
                  <a:srgbClr val="000000"/>
                </a:solidFill>
                <a:effectLst/>
              </a:rPr>
              <a:t>1. Біль</a:t>
            </a:r>
            <a:r>
              <a:rPr lang="ru-RU" altLang="ru-RU" sz="2800">
                <a:solidFill>
                  <a:srgbClr val="FF0000"/>
                </a:solidFill>
              </a:rPr>
              <a:t> (</a:t>
            </a:r>
            <a:r>
              <a:rPr lang="en-US" altLang="ru-RU" sz="2800">
                <a:solidFill>
                  <a:srgbClr val="FF0000"/>
                </a:solidFill>
              </a:rPr>
              <a:t>dolor</a:t>
            </a:r>
            <a:r>
              <a:rPr lang="ru-RU" altLang="ru-RU" sz="2800">
                <a:solidFill>
                  <a:srgbClr val="FF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000000"/>
                </a:solidFill>
                <a:effectLst/>
              </a:rPr>
              <a:t>                          2. Кровотеча</a:t>
            </a:r>
            <a:r>
              <a:rPr lang="ru-RU" altLang="ru-RU" sz="2800">
                <a:solidFill>
                  <a:srgbClr val="FF0000"/>
                </a:solidFill>
              </a:rPr>
              <a:t> 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FF0000"/>
                </a:solidFill>
              </a:rPr>
              <a:t>                         (haemorrhagia)</a:t>
            </a:r>
          </a:p>
          <a:p>
            <a:pPr>
              <a:buFont typeface="Arial" panose="020B0604020202020204" pitchFamily="34" charset="0"/>
              <a:buNone/>
            </a:pPr>
            <a:endParaRPr lang="uk-UA" altLang="ru-RU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FF0000"/>
                </a:solidFill>
              </a:rPr>
              <a:t>               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FF0000"/>
                </a:solidFill>
              </a:rPr>
              <a:t>                          </a:t>
            </a:r>
            <a:r>
              <a:rPr lang="ru-RU" altLang="ru-RU" sz="2800">
                <a:solidFill>
                  <a:srgbClr val="000000"/>
                </a:solidFill>
                <a:effectLst/>
              </a:rPr>
              <a:t>3. Зяяння</a:t>
            </a:r>
            <a:r>
              <a:rPr lang="ru-RU" altLang="ru-RU" sz="2800">
                <a:solidFill>
                  <a:srgbClr val="FF0000"/>
                </a:solidFill>
              </a:rPr>
              <a:t> (hiatus)</a:t>
            </a:r>
          </a:p>
          <a:p>
            <a:endParaRPr lang="ru-RU" altLang="ru-RU" sz="2800"/>
          </a:p>
        </p:txBody>
      </p:sp>
      <p:sp>
        <p:nvSpPr>
          <p:cNvPr id="922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27" name="Picture 11" descr="1334066454_0a20a34f560477a219c9a61ffaf6ec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25685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33" name="Picture 17" descr="ANd9GcT-6hrWrrFAEOTWYaVpZVJyVIrYqOpRPBEJqhMEmJeEMvl1VWAY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knife+wounds+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68863"/>
            <a:ext cx="2447925" cy="15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IMG_68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244792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540750" cy="1143000"/>
          </a:xfrm>
        </p:spPr>
        <p:txBody>
          <a:bodyPr/>
          <a:lstStyle/>
          <a:p>
            <a:r>
              <a:rPr lang="uk-UA" altLang="ru-RU" sz="3600" b="1">
                <a:solidFill>
                  <a:srgbClr val="FFFF00"/>
                </a:solidFill>
              </a:rPr>
              <a:t>Класифікація фаз ранозагоєння</a:t>
            </a:r>
            <a:br>
              <a:rPr lang="uk-UA" altLang="ru-RU" sz="3600" b="1">
                <a:solidFill>
                  <a:srgbClr val="FFFF00"/>
                </a:solidFill>
              </a:rPr>
            </a:br>
            <a:r>
              <a:rPr lang="uk-UA" altLang="ru-RU" sz="2400" b="1" i="1">
                <a:solidFill>
                  <a:srgbClr val="FF3300"/>
                </a:solidFill>
                <a:effectLst/>
              </a:rPr>
              <a:t>За Даценко Б.М. (1985 р.) </a:t>
            </a:r>
            <a:br>
              <a:rPr lang="uk-UA" altLang="ru-RU" sz="2400" b="1" i="1">
                <a:solidFill>
                  <a:srgbClr val="FF3300"/>
                </a:solidFill>
                <a:effectLst/>
              </a:rPr>
            </a:br>
            <a:r>
              <a:rPr lang="uk-UA" altLang="ru-RU" sz="2000" b="1" i="1">
                <a:solidFill>
                  <a:srgbClr val="000000"/>
                </a:solidFill>
                <a:effectLst/>
              </a:rPr>
              <a:t>(клінічна класифікація перебігу загоєння гнійної рани)</a:t>
            </a:r>
            <a:br>
              <a:rPr lang="uk-UA" altLang="ru-RU" sz="2000" b="1" i="1">
                <a:solidFill>
                  <a:srgbClr val="000000"/>
                </a:solidFill>
                <a:effectLst/>
              </a:rPr>
            </a:br>
            <a:endParaRPr lang="ru-RU" altLang="ru-RU" sz="2000" b="1" i="1">
              <a:solidFill>
                <a:srgbClr val="000000"/>
              </a:solidFill>
              <a:effectLst/>
            </a:endParaRPr>
          </a:p>
        </p:txBody>
      </p:sp>
      <p:pic>
        <p:nvPicPr>
          <p:cNvPr id="35845" name="Picture 5" descr="При гнойном отдяемом и наличии некрозов необходимо добиться очищения язвенной поверхност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Стадия грануляции характеризуется ярким красным цветом язвы и отсутствием грязного отделяем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В конечной фазе заживления язва покрывается сухой корочкой, которая со временем отпадает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292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2987675" y="1557338"/>
            <a:ext cx="5905500" cy="1511300"/>
          </a:xfrm>
          <a:prstGeom prst="leftArrow">
            <a:avLst>
              <a:gd name="adj1" fmla="val 71185"/>
              <a:gd name="adj2" fmla="val 977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Гнійно-некротична фаза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 i="1">
                <a:solidFill>
                  <a:srgbClr val="000000"/>
                </a:solidFill>
                <a:latin typeface="Tahoma" panose="020B0604030504040204" pitchFamily="34" charset="0"/>
              </a:rPr>
              <a:t>характеризується наявністю в рані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 i="1">
                <a:solidFill>
                  <a:srgbClr val="000000"/>
                </a:solidFill>
                <a:latin typeface="Tahoma" panose="020B0604030504040204" pitchFamily="34" charset="0"/>
              </a:rPr>
              <a:t>некротичних тканин та гнійного вмісту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2987675" y="3284538"/>
            <a:ext cx="5905500" cy="1511300"/>
          </a:xfrm>
          <a:prstGeom prst="leftArrow">
            <a:avLst>
              <a:gd name="adj1" fmla="val 71185"/>
              <a:gd name="adj2" fmla="val 977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Фаза грануляцій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latin typeface="Tahoma" panose="020B0604030504040204" pitchFamily="34" charset="0"/>
              </a:rPr>
              <a:t>характеризується очищенням рани від гнійно-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latin typeface="Tahoma" panose="020B0604030504040204" pitchFamily="34" charset="0"/>
              </a:rPr>
              <a:t>некротичного вмісту та утворенням в ній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latin typeface="Tahoma" panose="020B0604030504040204" pitchFamily="34" charset="0"/>
              </a:rPr>
              <a:t>грануляційної тканини</a:t>
            </a:r>
            <a:r>
              <a:rPr lang="uk-UA" altLang="ru-RU" i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2987675" y="5013325"/>
            <a:ext cx="5976938" cy="1700213"/>
          </a:xfrm>
          <a:prstGeom prst="leftArrow">
            <a:avLst>
              <a:gd name="adj1" fmla="val 71185"/>
              <a:gd name="adj2" fmla="val 879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Фаза епітелізації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latin typeface="Tahoma" panose="020B0604030504040204" pitchFamily="34" charset="0"/>
              </a:rPr>
              <a:t>характеризується епітелізацією раневої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latin typeface="Tahoma" panose="020B0604030504040204" pitchFamily="34" charset="0"/>
              </a:rPr>
              <a:t>поверхні та реорганізацією (стверденням)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uk-UA" altLang="ru-RU">
                <a:solidFill>
                  <a:srgbClr val="000000"/>
                </a:solidFill>
                <a:latin typeface="Tahoma" panose="020B0604030504040204" pitchFamily="34" charset="0"/>
              </a:rPr>
              <a:t>рубця</a:t>
            </a:r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r>
              <a:rPr lang="ru-RU" altLang="ru-RU" b="1">
                <a:solidFill>
                  <a:srgbClr val="FFFF00"/>
                </a:solidFill>
              </a:rPr>
              <a:t>Типи заго</a:t>
            </a:r>
            <a:r>
              <a:rPr lang="uk-UA" altLang="ru-RU" b="1">
                <a:solidFill>
                  <a:srgbClr val="FFFF00"/>
                </a:solidFill>
              </a:rPr>
              <a:t>є</a:t>
            </a:r>
            <a:r>
              <a:rPr lang="ru-RU" altLang="ru-RU" b="1">
                <a:solidFill>
                  <a:srgbClr val="FFFF00"/>
                </a:solidFill>
              </a:rPr>
              <a:t>ння ран</a:t>
            </a:r>
          </a:p>
        </p:txBody>
      </p:sp>
      <p:pic>
        <p:nvPicPr>
          <p:cNvPr id="38918" name="Picture 6" descr="Рисунок1 -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388620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zazhivlenie-posleoperatsionnykh-shv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84763"/>
            <a:ext cx="1655762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39750" y="1125538"/>
            <a:ext cx="8424863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uk-UA" alt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Первинним натягом </a:t>
            </a:r>
            <a:r>
              <a:rPr lang="uk-UA" altLang="ru-RU" sz="2200" i="1">
                <a:solidFill>
                  <a:srgbClr val="FFFF00"/>
                </a:solidFill>
              </a:rPr>
              <a:t>(триває від 5 до 8 діб)</a:t>
            </a:r>
            <a:r>
              <a:rPr lang="uk-UA" altLang="ru-RU" sz="2200">
                <a:solidFill>
                  <a:srgbClr val="000000"/>
                </a:solidFill>
              </a:rPr>
              <a:t> - х</a:t>
            </a:r>
            <a:r>
              <a:rPr lang="ru-RU" altLang="ru-RU" sz="2200">
                <a:solidFill>
                  <a:srgbClr val="000000"/>
                </a:solidFill>
              </a:rPr>
              <a:t>арактеризу</a:t>
            </a:r>
            <a:r>
              <a:rPr lang="uk-UA" altLang="ru-RU" sz="2200">
                <a:solidFill>
                  <a:srgbClr val="000000"/>
                </a:solidFill>
              </a:rPr>
              <a:t>ється зрощенням країв рани без видимого утворення грануляційної тканини, шляхом її сполучнотканинної організації та епітелізації. Рубець після загоєння рани первинним натягом рівний, гладенький та майже непомітний.</a:t>
            </a:r>
            <a:endParaRPr lang="ru-RU" altLang="ru-RU" sz="2200">
              <a:solidFill>
                <a:srgbClr val="000000"/>
              </a:solidFill>
            </a:endParaRP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84763"/>
            <a:ext cx="64087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716463" y="3213100"/>
            <a:ext cx="4248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altLang="ru-RU" sz="2000">
                <a:solidFill>
                  <a:srgbClr val="000000"/>
                </a:solidFill>
              </a:rPr>
              <a:t>Первинним натягом загоюються післяопераційні рани або невеликі різані рани, коли краї відстоять один від одного не більше ніж 1 см.</a:t>
            </a:r>
            <a:endParaRPr lang="ru-RU" alt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40750" cy="1143000"/>
          </a:xfrm>
        </p:spPr>
        <p:txBody>
          <a:bodyPr/>
          <a:lstStyle/>
          <a:p>
            <a:r>
              <a:rPr lang="ru-RU" altLang="ru-RU" b="1">
                <a:solidFill>
                  <a:srgbClr val="FFFF00"/>
                </a:solidFill>
              </a:rPr>
              <a:t>Типи заго</a:t>
            </a:r>
            <a:r>
              <a:rPr lang="uk-UA" altLang="ru-RU" b="1">
                <a:solidFill>
                  <a:srgbClr val="FFFF00"/>
                </a:solidFill>
              </a:rPr>
              <a:t>є</a:t>
            </a:r>
            <a:r>
              <a:rPr lang="ru-RU" altLang="ru-RU" b="1">
                <a:solidFill>
                  <a:srgbClr val="FFFF00"/>
                </a:solidFill>
              </a:rPr>
              <a:t>ння ран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4248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Вторинним натягом </a:t>
            </a:r>
            <a:r>
              <a:rPr lang="uk-UA" altLang="ru-RU" sz="2400" i="1">
                <a:solidFill>
                  <a:srgbClr val="FFFF00"/>
                </a:solidFill>
              </a:rPr>
              <a:t>(триває від 3-4 тижнів до декількох місяців)</a:t>
            </a:r>
            <a:r>
              <a:rPr lang="uk-UA" altLang="ru-RU" sz="2400">
                <a:solidFill>
                  <a:srgbClr val="000000"/>
                </a:solidFill>
              </a:rPr>
              <a:t> – загоєння через розвиток чіткої грануляційної тканини. Відбувається коли краї рани залишаються не зведеними (більше 1 см.), або в рані розвивається гнійне запалення.</a:t>
            </a:r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39947" name="Picture 11" descr="ANd9GcQ0k62ho8LSPZM6PKivG34YGggf8dTS8v1YLLGt-5zPLGOBPFRM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13100"/>
            <a:ext cx="14398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82073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9" name="Picture 13" descr="Рисунок1 - копия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39052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1903412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0"/>
            <a:ext cx="8540750" cy="1143000"/>
          </a:xfrm>
        </p:spPr>
        <p:txBody>
          <a:bodyPr/>
          <a:lstStyle/>
          <a:p>
            <a:r>
              <a:rPr lang="ru-RU" altLang="ru-RU" b="1" dirty="0" err="1">
                <a:solidFill>
                  <a:srgbClr val="FFFF00"/>
                </a:solidFill>
              </a:rPr>
              <a:t>Типи</a:t>
            </a:r>
            <a:r>
              <a:rPr lang="ru-RU" altLang="ru-RU" b="1" dirty="0">
                <a:solidFill>
                  <a:srgbClr val="FFFF00"/>
                </a:solidFill>
              </a:rPr>
              <a:t> </a:t>
            </a:r>
            <a:r>
              <a:rPr lang="ru-RU" altLang="ru-RU" b="1" dirty="0" err="1">
                <a:solidFill>
                  <a:srgbClr val="FFFF00"/>
                </a:solidFill>
              </a:rPr>
              <a:t>заго</a:t>
            </a:r>
            <a:r>
              <a:rPr lang="uk-UA" altLang="ru-RU" b="1" dirty="0">
                <a:solidFill>
                  <a:srgbClr val="FFFF00"/>
                </a:solidFill>
              </a:rPr>
              <a:t>є</a:t>
            </a:r>
            <a:r>
              <a:rPr lang="ru-RU" altLang="ru-RU" b="1" dirty="0" err="1">
                <a:solidFill>
                  <a:srgbClr val="FFFF00"/>
                </a:solidFill>
              </a:rPr>
              <a:t>ння</a:t>
            </a:r>
            <a:r>
              <a:rPr lang="ru-RU" altLang="ru-RU" b="1" dirty="0">
                <a:solidFill>
                  <a:srgbClr val="FFFF00"/>
                </a:solidFill>
              </a:rPr>
              <a:t> ран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951" y="936625"/>
            <a:ext cx="83534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Під струпом </a:t>
            </a:r>
            <a:r>
              <a:rPr lang="uk-UA" altLang="ru-RU" sz="2400" i="1">
                <a:solidFill>
                  <a:srgbClr val="FFFF00"/>
                </a:solidFill>
              </a:rPr>
              <a:t>(триває 3-5 діб)</a:t>
            </a:r>
            <a:r>
              <a:rPr lang="uk-UA" altLang="ru-RU" sz="2400">
                <a:solidFill>
                  <a:srgbClr val="000000"/>
                </a:solidFill>
              </a:rPr>
              <a:t> – відбувається при невеликих поверхневих ушкодженнях, які не проникають через всі шари шкіри.</a:t>
            </a:r>
          </a:p>
          <a:p>
            <a:pPr algn="just"/>
            <a:r>
              <a:rPr lang="uk-UA" altLang="ru-RU" sz="2400">
                <a:solidFill>
                  <a:srgbClr val="000000"/>
                </a:solidFill>
              </a:rPr>
              <a:t>	</a:t>
            </a:r>
            <a:r>
              <a:rPr lang="uk-UA" altLang="ru-RU" sz="2400">
                <a:solidFill>
                  <a:srgbClr val="FFFF00"/>
                </a:solidFill>
              </a:rPr>
              <a:t>Струп</a:t>
            </a:r>
            <a:r>
              <a:rPr lang="uk-UA" altLang="ru-RU" sz="2400">
                <a:solidFill>
                  <a:srgbClr val="000000"/>
                </a:solidFill>
              </a:rPr>
              <a:t> – кірочка, яка утворюється на поверхні рани внаслідок підсихання крові, лімфи, тканинної рідини та змертвілих клітин.</a:t>
            </a:r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6" name="Picture 8" descr="ANd9GcT6FPEAWGoZJH9x_VZPG7FfY03jRZEUPnsSzgb7ZyQ18QPNvlYQ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0" y="3313113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62" y="3240088"/>
            <a:ext cx="4319588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95851"/>
            <a:ext cx="8467725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78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260350"/>
            <a:ext cx="5543550" cy="5616575"/>
          </a:xfrm>
        </p:spPr>
        <p:txBody>
          <a:bodyPr anchor="t"/>
          <a:lstStyle/>
          <a:p>
            <a:pPr algn="just"/>
            <a:r>
              <a:rPr lang="uk-UA" altLang="ru-RU" sz="2400" b="1">
                <a:solidFill>
                  <a:srgbClr val="FFFF00"/>
                </a:solidFill>
              </a:rPr>
              <a:t>	Грануляційна тканина </a:t>
            </a:r>
            <a:r>
              <a:rPr lang="uk-UA" altLang="ru-RU" sz="2400">
                <a:solidFill>
                  <a:srgbClr val="FF3300"/>
                </a:solidFill>
                <a:effectLst/>
              </a:rPr>
              <a:t>(від лат. </a:t>
            </a:r>
            <a:r>
              <a:rPr lang="en-US" altLang="ru-RU" sz="2400">
                <a:solidFill>
                  <a:srgbClr val="FF3300"/>
                </a:solidFill>
                <a:effectLst/>
              </a:rPr>
              <a:t>granulum – </a:t>
            </a:r>
            <a:r>
              <a:rPr lang="uk-UA" altLang="ru-RU" sz="2400">
                <a:solidFill>
                  <a:srgbClr val="FF3300"/>
                </a:solidFill>
                <a:effectLst/>
              </a:rPr>
              <a:t>зернятко, син. – зерниста тканина)</a:t>
            </a:r>
            <a:r>
              <a:rPr lang="uk-UA" altLang="ru-RU" sz="2400" b="1">
                <a:solidFill>
                  <a:srgbClr val="FFFF00"/>
                </a:solidFill>
              </a:rPr>
              <a:t> </a:t>
            </a:r>
            <a:r>
              <a:rPr lang="uk-UA" altLang="ru-RU" sz="2400">
                <a:solidFill>
                  <a:srgbClr val="000000"/>
                </a:solidFill>
                <a:effectLst/>
              </a:rPr>
              <a:t>– молода сполучна тканина, що утворюється при загоєнні ран, заміщенні зон інфарктів, тромбів, ексудатів, інкапсуляціїї чужорідних тіл. 	Складається з аморфної проміжної речовини та розміщених в ній фібробластів, макрофагів, лейкоцитів, лімфоцитів та петель капілярів. </a:t>
            </a:r>
            <a:br>
              <a:rPr lang="uk-UA" altLang="ru-RU" sz="2400">
                <a:solidFill>
                  <a:srgbClr val="000000"/>
                </a:solidFill>
                <a:effectLst/>
              </a:rPr>
            </a:br>
            <a:r>
              <a:rPr lang="uk-UA" altLang="ru-RU" sz="2400">
                <a:solidFill>
                  <a:srgbClr val="000000"/>
                </a:solidFill>
                <a:effectLst/>
              </a:rPr>
              <a:t>	По мірі дозрівання грануляційна тканина поступово перетворюється в зрілу грубоволокнисту сполучну тканину (рубець)</a:t>
            </a:r>
            <a:endParaRPr lang="ru-RU" altLang="ru-RU" sz="2400" b="1">
              <a:solidFill>
                <a:srgbClr val="FFFF00"/>
              </a:solidFill>
            </a:endParaRPr>
          </a:p>
        </p:txBody>
      </p:sp>
      <p:pic>
        <p:nvPicPr>
          <p:cNvPr id="44037" name="Picture 5" descr="64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60587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216058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273685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404664"/>
            <a:ext cx="8540750" cy="5694511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	</a:t>
            </a:r>
            <a:r>
              <a:rPr lang="uk-UA" sz="2800" b="1" dirty="0" smtClean="0">
                <a:solidFill>
                  <a:srgbClr val="FFFF00"/>
                </a:solidFill>
              </a:rPr>
              <a:t>Функції грануляційної тканини:</a:t>
            </a:r>
          </a:p>
          <a:p>
            <a:pPr>
              <a:buFontTx/>
              <a:buChar char="-"/>
            </a:pPr>
            <a:r>
              <a:rPr lang="uk-UA" sz="2800" dirty="0" smtClean="0"/>
              <a:t>зміщення ранового дефекту (</a:t>
            </a:r>
            <a:r>
              <a:rPr lang="uk-UA" sz="2800" dirty="0" err="1" smtClean="0"/>
              <a:t>грунуляційна</a:t>
            </a:r>
            <a:r>
              <a:rPr lang="uk-UA" sz="2800" dirty="0" smtClean="0"/>
              <a:t> тканина є основним пластичним матеріалом)</a:t>
            </a:r>
          </a:p>
          <a:p>
            <a:pPr>
              <a:buFontTx/>
              <a:buChar char="-"/>
            </a:pPr>
            <a:r>
              <a:rPr lang="uk-UA" sz="2800" dirty="0" smtClean="0"/>
              <a:t>захист рани від проникнення мікроорганізмів забезпечується вмістом у грануляціях великої кількості макрофагів, лейкоцитів і щільною структурою зовнішнього шару</a:t>
            </a:r>
          </a:p>
          <a:p>
            <a:pPr>
              <a:buFontTx/>
              <a:buChar char="-"/>
            </a:pPr>
            <a:r>
              <a:rPr lang="uk-UA" sz="2800" dirty="0" smtClean="0"/>
              <a:t>секвестрація і відторгнення некротичних тканин, що відбувається в результаті діяльності макрофагів і лейкоцитів і виділення клітинами протеолітичних ферментів.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8454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476672"/>
            <a:ext cx="8540750" cy="562250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/>
              <a:t>	</a:t>
            </a:r>
            <a:r>
              <a:rPr lang="uk-UA" sz="2800" b="1" dirty="0" smtClean="0">
                <a:solidFill>
                  <a:srgbClr val="FFFF00"/>
                </a:solidFill>
              </a:rPr>
              <a:t>Патологічні грануляції:</a:t>
            </a:r>
          </a:p>
          <a:p>
            <a:pPr>
              <a:buFontTx/>
              <a:buChar char="-"/>
            </a:pPr>
            <a:r>
              <a:rPr lang="uk-UA" sz="2600" dirty="0" smtClean="0"/>
              <a:t>  виникають при впливі на процес загоєння рани несприятливих факторів (погіршення кровопостачання й </a:t>
            </a:r>
            <a:r>
              <a:rPr lang="uk-UA" sz="2600" dirty="0" err="1" smtClean="0"/>
              <a:t>оксигенації</a:t>
            </a:r>
            <a:r>
              <a:rPr lang="uk-UA" sz="2600" dirty="0" smtClean="0"/>
              <a:t>, приєднання </a:t>
            </a:r>
            <a:r>
              <a:rPr lang="uk-UA" sz="2600" dirty="0" err="1" smtClean="0"/>
              <a:t>високопатогенної</a:t>
            </a:r>
            <a:r>
              <a:rPr lang="uk-UA" sz="2600" dirty="0" smtClean="0"/>
              <a:t> вторинної інфекції і розвитку гнійного процесу, декомпенсації функції </a:t>
            </a:r>
            <a:r>
              <a:rPr lang="uk-UA" sz="2600" dirty="0" err="1" smtClean="0"/>
              <a:t>життєво</a:t>
            </a:r>
            <a:r>
              <a:rPr lang="uk-UA" sz="2600" dirty="0" smtClean="0"/>
              <a:t> важливих органів та систем і т. п.) в результаті чого ріст і розвиток грануляцій та </a:t>
            </a:r>
            <a:r>
              <a:rPr lang="uk-UA" sz="2600" dirty="0" err="1" smtClean="0"/>
              <a:t>епітелізації</a:t>
            </a:r>
            <a:r>
              <a:rPr lang="uk-UA" sz="2600" dirty="0" smtClean="0"/>
              <a:t> значно сповільнюються або припиняються;</a:t>
            </a:r>
          </a:p>
          <a:p>
            <a:pPr>
              <a:buFontTx/>
              <a:buChar char="-"/>
            </a:pPr>
            <a:r>
              <a:rPr lang="uk-UA" sz="2600" dirty="0" smtClean="0"/>
              <a:t>  клінічно це проявляється відсутністю скорочення рани і зміною зовнішнього грануляцій: вони стають тьмяними, блідими або синюшними, вкриті фібриновим нальотом і гноєм;</a:t>
            </a:r>
          </a:p>
        </p:txBody>
      </p:sp>
    </p:spTree>
    <p:extLst>
      <p:ext uri="{BB962C8B-B14F-4D97-AF65-F5344CB8AC3E}">
        <p14:creationId xmlns:p14="http://schemas.microsoft.com/office/powerpoint/2010/main" val="1177801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548680"/>
            <a:ext cx="8540750" cy="5550495"/>
          </a:xfrm>
        </p:spPr>
        <p:txBody>
          <a:bodyPr/>
          <a:lstStyle/>
          <a:p>
            <a:pPr>
              <a:buFontTx/>
              <a:buChar char="-"/>
            </a:pPr>
            <a:r>
              <a:rPr lang="uk-UA" dirty="0"/>
              <a:t> при наявності в рані сторонніх предметів, нориць можуть розвиватися гіпертрофічні грануляції – горбисті, виступаючі за межі рани, нависаючі над її краями, що перешкоджає </a:t>
            </a:r>
            <a:r>
              <a:rPr lang="uk-UA" dirty="0" err="1"/>
              <a:t>епітелізації</a:t>
            </a:r>
            <a:r>
              <a:rPr lang="uk-UA" dirty="0"/>
              <a:t>;</a:t>
            </a:r>
          </a:p>
          <a:p>
            <a:pPr>
              <a:buFontTx/>
              <a:buChar char="-"/>
            </a:pPr>
            <a:r>
              <a:rPr lang="uk-UA" dirty="0"/>
              <a:t>  виникнення патологічних грануляцій потребує активних лікувальних заходів, спрямованих на усунення причини їх усунення.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507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 smtClean="0"/>
              <a:t> </a:t>
            </a:r>
            <a:endParaRPr lang="ru-RU" altLang="ru-RU" dirty="0"/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857250"/>
            <a:ext cx="6858000" cy="5143500"/>
          </a:xfrm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77541" y="857250"/>
            <a:ext cx="287610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405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ДЯКУЄМО</a:t>
            </a:r>
            <a:endParaRPr lang="ru-RU" altLang="ru-RU" sz="405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518423" y="5157788"/>
            <a:ext cx="3301603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405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УВАГУ!</a:t>
            </a:r>
            <a:endParaRPr lang="ru-RU" altLang="ru-RU" sz="405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5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800">
                <a:solidFill>
                  <a:srgbClr val="FFFF00"/>
                </a:solidFill>
              </a:rPr>
              <a:t>Класифікація ран</a:t>
            </a:r>
            <a:endParaRPr lang="ru-RU" altLang="ru-RU" sz="480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800">
                <a:solidFill>
                  <a:srgbClr val="FF3300"/>
                </a:solidFill>
              </a:rPr>
              <a:t>За етіологією: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800">
                <a:solidFill>
                  <a:srgbClr val="000000"/>
                </a:solidFill>
                <a:effectLst/>
              </a:rPr>
              <a:t>Механічні:      </a:t>
            </a:r>
          </a:p>
          <a:p>
            <a:pPr marL="1371600" lvl="2" indent="-457200"/>
            <a:r>
              <a:rPr lang="uk-UA" altLang="ru-RU" sz="2000">
                <a:solidFill>
                  <a:srgbClr val="000000"/>
                </a:solidFill>
                <a:effectLst/>
              </a:rPr>
              <a:t>Травматичні (випадкові): побутові, виробничі, автодорожні, військового часу</a:t>
            </a:r>
          </a:p>
          <a:p>
            <a:pPr marL="1371600" lvl="2" indent="-457200"/>
            <a:r>
              <a:rPr lang="uk-UA" altLang="ru-RU" sz="2000">
                <a:solidFill>
                  <a:srgbClr val="000000"/>
                </a:solidFill>
                <a:effectLst/>
              </a:rPr>
              <a:t>Хірургічні (операційні)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800">
                <a:solidFill>
                  <a:srgbClr val="000000"/>
                </a:solidFill>
                <a:effectLst/>
              </a:rPr>
              <a:t>Термічні </a:t>
            </a:r>
            <a:r>
              <a:rPr lang="uk-UA" altLang="ru-RU" sz="2400">
                <a:solidFill>
                  <a:srgbClr val="000000"/>
                </a:solidFill>
                <a:effectLst/>
              </a:rPr>
              <a:t>(високі або низькі температури)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800">
                <a:solidFill>
                  <a:srgbClr val="000000"/>
                </a:solidFill>
                <a:effectLst/>
              </a:rPr>
              <a:t>Хімічні </a:t>
            </a:r>
            <a:r>
              <a:rPr lang="uk-UA" altLang="ru-RU" sz="2400">
                <a:solidFill>
                  <a:srgbClr val="000000"/>
                </a:solidFill>
                <a:effectLst/>
              </a:rPr>
              <a:t>(хімічні сполуки: кислоти, луги та ін.)</a:t>
            </a:r>
            <a:endParaRPr lang="uk-UA" altLang="ru-RU" sz="2800">
              <a:solidFill>
                <a:srgbClr val="000000"/>
              </a:solidFill>
              <a:effectLst/>
            </a:endParaRP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800">
                <a:solidFill>
                  <a:srgbClr val="000000"/>
                </a:solidFill>
                <a:effectLst/>
              </a:rPr>
              <a:t>Радіаційні ураження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800">
                <a:solidFill>
                  <a:srgbClr val="000000"/>
                </a:solidFill>
                <a:effectLst/>
              </a:rPr>
              <a:t>В наслідок порушення трофіки тканин </a:t>
            </a:r>
            <a:r>
              <a:rPr lang="uk-UA" altLang="ru-RU" sz="2400">
                <a:solidFill>
                  <a:srgbClr val="000000"/>
                </a:solidFill>
                <a:effectLst/>
              </a:rPr>
              <a:t>(трофічні виразки, пролежні та ін.)</a:t>
            </a:r>
            <a:endParaRPr lang="uk-UA" altLang="ru-RU" sz="2800">
              <a:solidFill>
                <a:srgbClr val="000000"/>
              </a:solidFill>
              <a:effectLst/>
            </a:endParaRPr>
          </a:p>
          <a:p>
            <a:pPr marL="609600" indent="-609600">
              <a:buFont typeface="Arial" panose="020B0604020202020204" pitchFamily="34" charset="0"/>
              <a:buNone/>
            </a:pPr>
            <a:endParaRPr lang="uk-UA" altLang="ru-RU" sz="2800">
              <a:solidFill>
                <a:srgbClr val="000000"/>
              </a:solidFill>
              <a:effectLst/>
            </a:endParaRPr>
          </a:p>
          <a:p>
            <a:pPr marL="609600" indent="-609600"/>
            <a:endParaRPr lang="ru-RU" altLang="ru-RU" sz="280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-171450"/>
            <a:ext cx="8540750" cy="1143000"/>
          </a:xfrm>
        </p:spPr>
        <p:txBody>
          <a:bodyPr/>
          <a:lstStyle/>
          <a:p>
            <a:r>
              <a:rPr lang="uk-UA" altLang="ru-RU" sz="4800">
                <a:solidFill>
                  <a:srgbClr val="FFFF00"/>
                </a:solidFill>
              </a:rPr>
              <a:t>Класифікація ран</a:t>
            </a:r>
            <a:endParaRPr lang="ru-RU" altLang="ru-RU" sz="480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836613"/>
            <a:ext cx="8893175" cy="449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ru-RU" sz="2800">
                <a:solidFill>
                  <a:srgbClr val="FF3300"/>
                </a:solidFill>
              </a:rPr>
              <a:t>За видом та характером дії предмету, що ранить:</a:t>
            </a:r>
          </a:p>
          <a:p>
            <a:pPr lvl="2"/>
            <a:endParaRPr lang="uk-UA" altLang="ru-RU" sz="2800">
              <a:solidFill>
                <a:srgbClr val="000000"/>
              </a:solidFill>
              <a:effectLst/>
            </a:endParaRPr>
          </a:p>
          <a:p>
            <a:pPr lvl="4"/>
            <a:endParaRPr lang="ru-RU" altLang="ru-RU">
              <a:solidFill>
                <a:srgbClr val="000000"/>
              </a:solidFill>
              <a:effectLst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1441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15843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1295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14398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28775"/>
            <a:ext cx="15636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18002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13668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157788"/>
            <a:ext cx="13684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500438"/>
            <a:ext cx="1511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50825" y="2781300"/>
            <a:ext cx="145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>
                <a:solidFill>
                  <a:srgbClr val="000000"/>
                </a:solidFill>
              </a:rPr>
              <a:t>Різана рана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627313" y="278130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>
                <a:solidFill>
                  <a:srgbClr val="000000"/>
                </a:solidFill>
              </a:rPr>
              <a:t>Колота рана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219700" y="278130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>
                <a:solidFill>
                  <a:srgbClr val="000000"/>
                </a:solidFill>
              </a:rPr>
              <a:t>Забита рана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092950" y="2781300"/>
            <a:ext cx="141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>
                <a:solidFill>
                  <a:srgbClr val="000000"/>
                </a:solidFill>
              </a:rPr>
              <a:t>Рвана рана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07950" y="4652963"/>
            <a:ext cx="207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>
                <a:solidFill>
                  <a:srgbClr val="000000"/>
                </a:solidFill>
              </a:rPr>
              <a:t>Розтрощена рана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411413" y="4652963"/>
            <a:ext cx="1674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>
                <a:solidFill>
                  <a:srgbClr val="000000"/>
                </a:solidFill>
              </a:rPr>
              <a:t>Рублена рана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427538" y="4652963"/>
            <a:ext cx="1687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>
                <a:solidFill>
                  <a:srgbClr val="000000"/>
                </a:solidFill>
              </a:rPr>
              <a:t>Укушена рана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300788" y="4652963"/>
            <a:ext cx="2138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>
                <a:solidFill>
                  <a:srgbClr val="000000"/>
                </a:solidFill>
              </a:rPr>
              <a:t>Вогнепальна рана</a:t>
            </a: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1288" name="Picture 24" descr="ANd9GcQiZDcdUCpHOqzaWioTm8_5G66A7gybgGXfx5TMK5bKACTK35tIL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157788"/>
            <a:ext cx="1458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0" name="AutoShape 2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2" name="AutoShape 2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94" name="Picture 30" descr="004exp465745600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7788"/>
            <a:ext cx="142875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6" name="Picture 32" descr="ANd9GcSrfWKshkpA1w4f_AAbL0vN5KO1pBKi8npxQ05fhwVBvkK7PBS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00438"/>
            <a:ext cx="15748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7" name="AutoShape 33"/>
          <p:cNvSpPr>
            <a:spLocks noChangeArrowheads="1"/>
          </p:cNvSpPr>
          <p:nvPr/>
        </p:nvSpPr>
        <p:spPr bwMode="auto">
          <a:xfrm>
            <a:off x="323850" y="5084763"/>
            <a:ext cx="1768475" cy="1295400"/>
          </a:xfrm>
          <a:prstGeom prst="rightArrow">
            <a:avLst>
              <a:gd name="adj1" fmla="val 50000"/>
              <a:gd name="adj2" fmla="val 3413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00"/>
                </a:solidFill>
              </a:rPr>
              <a:t>Змішані рани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195513" y="6021388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>
                <a:solidFill>
                  <a:srgbClr val="000000"/>
                </a:solidFill>
              </a:rPr>
              <a:t>Рвано – забита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 рана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4356100" y="6021388"/>
            <a:ext cx="1897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>
                <a:solidFill>
                  <a:srgbClr val="000000"/>
                </a:solidFill>
              </a:rPr>
              <a:t>Колото - різана 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рана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6300788" y="6021388"/>
            <a:ext cx="200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>
                <a:solidFill>
                  <a:srgbClr val="000000"/>
                </a:solidFill>
              </a:rPr>
              <a:t>Укушено – рвана</a:t>
            </a:r>
          </a:p>
          <a:p>
            <a:pPr algn="ctr"/>
            <a:r>
              <a:rPr lang="uk-UA" altLang="ru-RU">
                <a:solidFill>
                  <a:srgbClr val="000000"/>
                </a:solidFill>
              </a:rPr>
              <a:t> рана</a:t>
            </a:r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Вогнепальна рана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характеризується більшою тяжкістю і гоїться набагато гірше, ніж рана, нанесена холодною зброєю;</a:t>
            </a:r>
          </a:p>
          <a:p>
            <a:r>
              <a:rPr lang="uk-UA" sz="2400" dirty="0" smtClean="0"/>
              <a:t>наноситься предметом (куля, дріб, осколки снаряда), що рухається з високою швидкістю;</a:t>
            </a:r>
          </a:p>
          <a:p>
            <a:r>
              <a:rPr lang="uk-UA" sz="2400" dirty="0" smtClean="0"/>
              <a:t>енергія предмета, який рухається, передається тканинам, що приводить до їх ушкодження;</a:t>
            </a:r>
          </a:p>
          <a:p>
            <a:r>
              <a:rPr lang="uk-UA" sz="2400" dirty="0" smtClean="0"/>
              <a:t>сучасні кулі, маючи малу масу і значну швидкість польоту, при влученні в тканини втрачають свою стабільність і, просуваючись вглиб, легко змінюють напрямок руху, ніби «перекидаючись», що ще більше травмує </a:t>
            </a:r>
            <a:r>
              <a:rPr lang="uk-UA" sz="2400" dirty="0" err="1" smtClean="0"/>
              <a:t>раньовий</a:t>
            </a:r>
            <a:r>
              <a:rPr lang="uk-UA" sz="2400" dirty="0" smtClean="0"/>
              <a:t> канал тканини;</a:t>
            </a:r>
          </a:p>
        </p:txBody>
      </p:sp>
    </p:spTree>
    <p:extLst>
      <p:ext uri="{BB962C8B-B14F-4D97-AF65-F5344CB8AC3E}">
        <p14:creationId xmlns:p14="http://schemas.microsoft.com/office/powerpoint/2010/main" val="184276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332656"/>
            <a:ext cx="8540750" cy="5904656"/>
          </a:xfrm>
        </p:spPr>
        <p:txBody>
          <a:bodyPr/>
          <a:lstStyle/>
          <a:p>
            <a:pPr marL="0" indent="0" defTabSz="442913">
              <a:buNone/>
              <a:tabLst>
                <a:tab pos="357188" algn="l"/>
              </a:tabLst>
            </a:pPr>
            <a:r>
              <a:rPr lang="uk-UA" sz="4000" dirty="0" smtClean="0"/>
              <a:t>	</a:t>
            </a:r>
            <a:r>
              <a:rPr lang="uk-UA" dirty="0" smtClean="0">
                <a:solidFill>
                  <a:srgbClr val="FFFF00"/>
                </a:solidFill>
              </a:rPr>
              <a:t>Для вогнепальних ран характерно:</a:t>
            </a:r>
          </a:p>
          <a:p>
            <a:pPr marL="0" indent="0" defTabSz="442913">
              <a:buNone/>
              <a:tabLst>
                <a:tab pos="357188" algn="l"/>
              </a:tabLst>
            </a:pPr>
            <a:endParaRPr lang="uk-UA" sz="2800" dirty="0" smtClean="0">
              <a:solidFill>
                <a:srgbClr val="FFFF00"/>
              </a:solidFill>
            </a:endParaRPr>
          </a:p>
          <a:p>
            <a:r>
              <a:rPr lang="uk-UA" sz="2800" i="1" u="sng" dirty="0" smtClean="0"/>
              <a:t>наявність трьох зон ушкодження</a:t>
            </a:r>
            <a:r>
              <a:rPr lang="uk-UA" sz="2800" dirty="0" smtClean="0"/>
              <a:t>:</a:t>
            </a:r>
            <a:endParaRPr lang="ru-RU" sz="2400" dirty="0" smtClean="0"/>
          </a:p>
          <a:p>
            <a:pPr marL="271463" indent="0">
              <a:buNone/>
            </a:pPr>
            <a:r>
              <a:rPr lang="uk-UA" sz="2400" dirty="0"/>
              <a:t>	</a:t>
            </a:r>
            <a:r>
              <a:rPr lang="uk-UA" sz="2400" b="1" u="sng" dirty="0" smtClean="0"/>
              <a:t>1 зона </a:t>
            </a:r>
            <a:r>
              <a:rPr lang="uk-UA" sz="2400" dirty="0" smtClean="0"/>
              <a:t>– безпосередньо </a:t>
            </a:r>
            <a:r>
              <a:rPr lang="uk-UA" sz="2400" dirty="0" err="1" smtClean="0"/>
              <a:t>раньовий</a:t>
            </a:r>
            <a:r>
              <a:rPr lang="uk-UA" sz="2400" dirty="0" smtClean="0"/>
              <a:t> канал (може містити кулю, сторонні предмети, обривки </a:t>
            </a:r>
            <a:r>
              <a:rPr lang="uk-UA" sz="2400" dirty="0" err="1" smtClean="0"/>
              <a:t>некротизованих</a:t>
            </a:r>
            <a:r>
              <a:rPr lang="uk-UA" sz="2400" dirty="0" smtClean="0"/>
              <a:t> тканин, вилиту кров, бактерії)</a:t>
            </a:r>
          </a:p>
          <a:p>
            <a:pPr marL="271463" indent="0">
              <a:buNone/>
            </a:pPr>
            <a:r>
              <a:rPr lang="uk-UA" sz="2400" dirty="0"/>
              <a:t>	</a:t>
            </a:r>
            <a:r>
              <a:rPr lang="uk-UA" sz="2400" b="1" u="sng" dirty="0" smtClean="0"/>
              <a:t>2 зона </a:t>
            </a:r>
            <a:r>
              <a:rPr lang="uk-UA" sz="2400" dirty="0" smtClean="0"/>
              <a:t>– зона прямого травматичного ушкодження (виникає під впливом кінетичної енергії, переданої від кулі тканинам, містить нежиттєздатні тканини, просочені кров‘ю)</a:t>
            </a:r>
          </a:p>
          <a:p>
            <a:pPr marL="271463" indent="0">
              <a:buNone/>
            </a:pPr>
            <a:r>
              <a:rPr lang="uk-UA" sz="2400" dirty="0"/>
              <a:t>	</a:t>
            </a:r>
            <a:r>
              <a:rPr lang="uk-UA" sz="2400" b="1" u="sng" dirty="0" smtClean="0"/>
              <a:t>3 зона </a:t>
            </a:r>
            <a:r>
              <a:rPr lang="uk-UA" sz="2400" dirty="0" smtClean="0"/>
              <a:t>– зона молекулярного струсу (ділянка із ушкодженими клітинними структурами і метаболізмом тканин, що при зниженні перфузії та </a:t>
            </a:r>
            <a:r>
              <a:rPr lang="uk-UA" sz="2400" dirty="0" err="1" smtClean="0"/>
              <a:t>оксигенації</a:t>
            </a:r>
            <a:r>
              <a:rPr lang="uk-UA" sz="2400" dirty="0" smtClean="0"/>
              <a:t> тканин </a:t>
            </a:r>
            <a:r>
              <a:rPr lang="uk-UA" sz="2400" dirty="0" err="1" smtClean="0"/>
              <a:t>некротизується</a:t>
            </a:r>
            <a:r>
              <a:rPr lang="uk-UA" sz="2400" dirty="0" smtClean="0"/>
              <a:t>)</a:t>
            </a:r>
          </a:p>
          <a:p>
            <a:pPr marL="271463" indent="0">
              <a:buNone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75390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540750" cy="5976664"/>
          </a:xfrm>
        </p:spPr>
        <p:txBody>
          <a:bodyPr/>
          <a:lstStyle/>
          <a:p>
            <a:r>
              <a:rPr lang="uk-UA" sz="2800" u="sng" dirty="0" smtClean="0"/>
              <a:t>складний анатомічний характер ушкоджень:</a:t>
            </a:r>
          </a:p>
          <a:p>
            <a:pPr lvl="1">
              <a:buFontTx/>
              <a:buChar char="-"/>
            </a:pPr>
            <a:r>
              <a:rPr lang="uk-UA" dirty="0" smtClean="0"/>
              <a:t>внаслідок зміни напряму руху в тканинах рановий канал набуває складної конфігурації;</a:t>
            </a:r>
          </a:p>
          <a:p>
            <a:pPr>
              <a:lnSpc>
                <a:spcPts val="2760"/>
              </a:lnSpc>
            </a:pPr>
            <a:r>
              <a:rPr lang="uk-UA" sz="2800" u="sng" dirty="0" smtClean="0"/>
              <a:t>високий ступінь інфікування</a:t>
            </a:r>
            <a:r>
              <a:rPr lang="uk-UA" sz="2800" dirty="0" smtClean="0"/>
              <a:t>:</a:t>
            </a:r>
          </a:p>
          <a:p>
            <a:pPr lvl="1">
              <a:lnSpc>
                <a:spcPts val="2760"/>
              </a:lnSpc>
              <a:buFontTx/>
              <a:buChar char="-"/>
            </a:pPr>
            <a:r>
              <a:rPr lang="uk-UA" dirty="0" smtClean="0"/>
              <a:t>вогнепальна рана, забруднена маслом і кіптявою від предмета, що ранить, обривками одягу;</a:t>
            </a:r>
          </a:p>
          <a:p>
            <a:pPr lvl="1">
              <a:lnSpc>
                <a:spcPts val="2760"/>
              </a:lnSpc>
              <a:buFontTx/>
              <a:buChar char="-"/>
            </a:pPr>
            <a:r>
              <a:rPr lang="uk-UA" dirty="0" smtClean="0"/>
              <a:t>наявність некротичних тканин, невеликий розмір вхідного отвору і глибокий рановий канал утруднюють доступ кисню, створюють передумови для розвитку інфекції, в тому числі й анаеробної;</a:t>
            </a:r>
            <a:endParaRPr lang="uk-UA" dirty="0"/>
          </a:p>
          <a:p>
            <a:pPr marL="457200" lvl="1" indent="0">
              <a:lnSpc>
                <a:spcPts val="2760"/>
              </a:lnSpc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696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476672"/>
            <a:ext cx="8540750" cy="5622503"/>
          </a:xfrm>
        </p:spPr>
        <p:txBody>
          <a:bodyPr/>
          <a:lstStyle/>
          <a:p>
            <a:pPr>
              <a:lnSpc>
                <a:spcPts val="2760"/>
              </a:lnSpc>
            </a:pPr>
            <a:r>
              <a:rPr lang="uk-UA" u="sng" dirty="0" smtClean="0"/>
              <a:t>додаткові характеристики (за характером </a:t>
            </a:r>
            <a:r>
              <a:rPr lang="uk-UA" u="sng" dirty="0" err="1" smtClean="0"/>
              <a:t>раньового</a:t>
            </a:r>
            <a:r>
              <a:rPr lang="uk-UA" u="sng" dirty="0" smtClean="0"/>
              <a:t> каналу)</a:t>
            </a:r>
          </a:p>
          <a:p>
            <a:pPr lvl="1">
              <a:lnSpc>
                <a:spcPts val="2760"/>
              </a:lnSpc>
              <a:buFontTx/>
              <a:buChar char="-"/>
            </a:pPr>
            <a:r>
              <a:rPr lang="uk-UA" sz="3200" dirty="0" smtClean="0"/>
              <a:t>наскрізне поранення (має вхідний і вихідний отвори, при цьому куля не залишається в організмі)</a:t>
            </a:r>
          </a:p>
          <a:p>
            <a:pPr lvl="1">
              <a:lnSpc>
                <a:spcPts val="2760"/>
              </a:lnSpc>
              <a:buFontTx/>
              <a:buChar char="-"/>
            </a:pPr>
            <a:r>
              <a:rPr lang="uk-UA" sz="3200" dirty="0" smtClean="0"/>
              <a:t>сліпе поранення (має лише вхідний отвір, і куля залишається в тканинах потерпілого в кінці </a:t>
            </a:r>
            <a:r>
              <a:rPr lang="uk-UA" sz="3200" dirty="0" err="1" smtClean="0"/>
              <a:t>раньового</a:t>
            </a:r>
            <a:r>
              <a:rPr lang="uk-UA" sz="3200" dirty="0" smtClean="0"/>
              <a:t> каналу);</a:t>
            </a:r>
          </a:p>
          <a:p>
            <a:pPr lvl="1">
              <a:lnSpc>
                <a:spcPts val="2760"/>
              </a:lnSpc>
              <a:buFontTx/>
              <a:buChar char="-"/>
            </a:pPr>
            <a:r>
              <a:rPr lang="uk-UA" sz="3200" dirty="0" smtClean="0"/>
              <a:t>дотичне поранення (поранення поверхневих тканин, без проникнення вглиб тканин).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1820218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1935</TotalTime>
  <Words>1058</Words>
  <Application>Microsoft Office PowerPoint</Application>
  <PresentationFormat>Экран (4:3)</PresentationFormat>
  <Paragraphs>260</Paragraphs>
  <Slides>38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Times New Roman</vt:lpstr>
      <vt:lpstr>Wingdings</vt:lpstr>
      <vt:lpstr>Граница</vt:lpstr>
      <vt:lpstr>ВИЩИЙ ДЕРЖАВНИЙ НАВЧАЛЬНИЙ ЗАКЛАД УКРАЇНИ “УКРАЇНСЬКА МЕДИЧНА СТОМАТОЛОГІЧНА АКАДЕМІЯ” КАФЕДРА ЗАГАЛЬНОЇ ХІРУРГІЇ</vt:lpstr>
      <vt:lpstr>Визначення</vt:lpstr>
      <vt:lpstr>Основні ознаки рани</vt:lpstr>
      <vt:lpstr>Класифікація ран</vt:lpstr>
      <vt:lpstr>Класифікація ран</vt:lpstr>
      <vt:lpstr>Вогнепальна рана</vt:lpstr>
      <vt:lpstr>Презентация PowerPoint</vt:lpstr>
      <vt:lpstr>Презентация PowerPoint</vt:lpstr>
      <vt:lpstr>Презентация PowerPoint</vt:lpstr>
      <vt:lpstr>Класифікація ран</vt:lpstr>
      <vt:lpstr>Класифікація ран</vt:lpstr>
      <vt:lpstr>Класифікація ран</vt:lpstr>
      <vt:lpstr>Класифікація операційних ран в залежності від ступеня мікробної контамінації</vt:lpstr>
      <vt:lpstr>Перебіг ранового процесу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регенерації</vt:lpstr>
      <vt:lpstr>Види регенерації</vt:lpstr>
      <vt:lpstr>Види регенерації</vt:lpstr>
      <vt:lpstr>Схема загоєння рани Гемостаз (10хв.)</vt:lpstr>
      <vt:lpstr>Схема загоєння рани Запалення (3-5 діб)</vt:lpstr>
      <vt:lpstr>Схема загоєння рани Проліферація (від 5 діб до 3 нед.)</vt:lpstr>
      <vt:lpstr>Схема загоєння рани Диференціація (від 3 нед. до 2 років)</vt:lpstr>
      <vt:lpstr>Класифікація фаз ранозагоєння </vt:lpstr>
      <vt:lpstr>Класифікація фаз ранозагоєння </vt:lpstr>
      <vt:lpstr>Класифікація фаз ранозагоєння </vt:lpstr>
      <vt:lpstr>Класифікація фаз ранозагоєння За Даценко Б.М. (1985 р.)  (клінічна класифікація перебігу загоєння гнійної рани) </vt:lpstr>
      <vt:lpstr>Типи загоєння ран</vt:lpstr>
      <vt:lpstr>Типи загоєння ран</vt:lpstr>
      <vt:lpstr>Типи загоєння ран</vt:lpstr>
      <vt:lpstr> Грануляційна тканина (від лат. granulum – зернятко, син. – зерниста тканина) – молода сполучна тканина, що утворюється при загоєнні ран, заміщенні зон інфарктів, тромбів, ексудатів, інкапсуляціїї чужорідних тіл.  Складається з аморфної проміжної речовини та розміщених в ній фібробластів, макрофагів, лейкоцитів, лімфоцитів та петель капілярів.   По мірі дозрівання грануляційна тканина поступово перетворюється в зрілу грубоволокнисту сполучну тканину (рубець)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ВИЩИЙ ДЕРЖАВНИЙ НАВЧАЛЬНИЙ ЗАКЛАД УКРАЇНИ “УКРАЇНСЬКА МЕДИЧНА СТОМАТОЛОГІЧНА АКАДЕМІЯ” КАФЕДРА ЗАГАЛЬНОЇ ХІРУРГІЇ</dc:title>
  <dc:creator>Коля</dc:creator>
  <cp:lastModifiedBy>Пользователь Windows</cp:lastModifiedBy>
  <cp:revision>26</cp:revision>
  <dcterms:created xsi:type="dcterms:W3CDTF">2012-09-07T13:02:37Z</dcterms:created>
  <dcterms:modified xsi:type="dcterms:W3CDTF">2020-02-26T09:00:19Z</dcterms:modified>
</cp:coreProperties>
</file>