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1"/>
  </p:notesMasterIdLst>
  <p:sldIdLst>
    <p:sldId id="28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D2D36-4719-4585-8E55-5415615B8B8B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1EBD0-E30E-4D5E-8C7F-106325FD8E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077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BCEB6D-66B9-441A-BF29-729B10A2A0F0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74643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D48F99-6E30-4591-9FC6-8B1B2DF397BC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958139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07B444-F901-4758-9CAC-57BDB3694DCE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6688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A59FC0-5F1D-4A98-A39A-FEBA4167E110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51736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57919E-7F42-42C0-A108-48DA287E64C4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17596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84E3ED-2D36-4B76-8755-DB59C89BED5C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28321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025F6E-97B6-42CF-AEC2-88AAB69E9EAB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39715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E9E8DA-5713-4533-A929-267A08B77B46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37321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7FD971-490B-4D61-A9D1-E387F2A21DF6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19103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8EE037-FA3D-4BA3-A85E-330B632FD9EE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32773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E5677C-8A89-4CAB-9807-E89FE2DA2D89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877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27AFB8-6823-4C48-A186-7D8BE859FFB6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2609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23FC25-B090-4418-8B08-9A7E8EB68ECD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79536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703E7D-7B0A-4E6F-A021-F6DB01E3BF00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05729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8E066B-6A17-4BC1-8EA0-6E664055D967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125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2E5AEB-7C8F-4B83-8886-89913E2854E6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48504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02B874-6573-4652-B164-281B2410EDEC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45140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675C2A-91C0-4BFF-93D0-E1E0EA09F037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48468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39CD1F-00F0-4687-9E43-904DDDCB9286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29009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A5B983-7EF6-402D-A290-FEF5753BF350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56628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9FE34B-D5B6-4733-91AB-277CA0223D45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2962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2064BB-0D95-458E-AA2A-F4BE5CA8A080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310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4A31C5-193F-4ADB-A7D5-499A65A8E9FE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5520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8A3333-082E-4084-9B73-82D2D9E05434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9351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2BA66D-3B85-439A-A6B9-6A4CBCA6AB67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4904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1037EC-648F-40A4-A3C9-E8F4B2355A8E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8960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EFEAD5-F9D9-4B31-8567-EF9AB1C05877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0387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6BAAC9-1E70-466B-9FD7-F84598021216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5293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A883-FDC7-4372-A1BE-7F37D335AA2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2877-9666-46B4-AF58-0BF3924E8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008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A883-FDC7-4372-A1BE-7F37D335AA2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2877-9666-46B4-AF58-0BF3924E8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156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A883-FDC7-4372-A1BE-7F37D335AA2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2877-9666-46B4-AF58-0BF3924E8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29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A883-FDC7-4372-A1BE-7F37D335AA2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2877-9666-46B4-AF58-0BF3924E818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3008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A883-FDC7-4372-A1BE-7F37D335AA2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2877-9666-46B4-AF58-0BF3924E8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540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A883-FDC7-4372-A1BE-7F37D335AA2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2877-9666-46B4-AF58-0BF3924E8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342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A883-FDC7-4372-A1BE-7F37D335AA2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2877-9666-46B4-AF58-0BF3924E8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403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A883-FDC7-4372-A1BE-7F37D335AA2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2877-9666-46B4-AF58-0BF3924E8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120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A883-FDC7-4372-A1BE-7F37D335AA2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2877-9666-46B4-AF58-0BF3924E8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14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A883-FDC7-4372-A1BE-7F37D335AA2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2877-9666-46B4-AF58-0BF3924E8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70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A883-FDC7-4372-A1BE-7F37D335AA2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2877-9666-46B4-AF58-0BF3924E8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63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A883-FDC7-4372-A1BE-7F37D335AA2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2877-9666-46B4-AF58-0BF3924E8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83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A883-FDC7-4372-A1BE-7F37D335AA2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2877-9666-46B4-AF58-0BF3924E8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05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A883-FDC7-4372-A1BE-7F37D335AA2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2877-9666-46B4-AF58-0BF3924E8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42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A883-FDC7-4372-A1BE-7F37D335AA2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2877-9666-46B4-AF58-0BF3924E8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21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A883-FDC7-4372-A1BE-7F37D335AA2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2877-9666-46B4-AF58-0BF3924E8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12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AA883-FDC7-4372-A1BE-7F37D335AA2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2877-9666-46B4-AF58-0BF3924E8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6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5DAA883-FDC7-4372-A1BE-7F37D335AA2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52877-9666-46B4-AF58-0BF3924E81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870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11658600" cy="1623060"/>
          </a:xfrm>
        </p:spPr>
        <p:txBody>
          <a:bodyPr/>
          <a:lstStyle/>
          <a:p>
            <a:pPr algn="ctr"/>
            <a:r>
              <a:rPr lang="ru-RU" altLang="ru-RU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ВИЩИЙ </a:t>
            </a:r>
            <a:r>
              <a:rPr lang="uk-UA" altLang="ru-RU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ДЕРЖАВНИЙ НАВЧАЛЬНИЙ ЗАКЛАД УКРАЇНИ</a:t>
            </a:r>
            <a:br>
              <a:rPr lang="uk-UA" altLang="ru-RU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</a:br>
            <a:r>
              <a:rPr lang="uk-UA" altLang="ru-RU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“УКРАЇНСЬКА МЕДИЧНА СТОМАТОЛОГІЧНА АКАДЕМІЯ”</a:t>
            </a:r>
            <a:br>
              <a:rPr lang="uk-UA" altLang="ru-RU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</a:br>
            <a:r>
              <a:rPr lang="uk-UA" altLang="ru-RU" sz="28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КАФЕДРА ЗАГАЛЬНОЇ ХІРУРГІЇ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16471" y="2788560"/>
            <a:ext cx="8825658" cy="861420"/>
          </a:xfrm>
        </p:spPr>
        <p:txBody>
          <a:bodyPr>
            <a:noAutofit/>
          </a:bodyPr>
          <a:lstStyle/>
          <a:p>
            <a:pPr algn="ctr"/>
            <a:r>
              <a:rPr lang="uk-UA" sz="6600" dirty="0" smtClean="0">
                <a:solidFill>
                  <a:srgbClr val="FFFF00"/>
                </a:solidFill>
              </a:rPr>
              <a:t>Лікування ран</a:t>
            </a:r>
          </a:p>
          <a:p>
            <a:pPr algn="ctr"/>
            <a:endParaRPr lang="uk-UA" sz="1800" dirty="0" smtClean="0">
              <a:solidFill>
                <a:srgbClr val="FFFF00"/>
              </a:solidFill>
            </a:endParaRPr>
          </a:p>
          <a:p>
            <a:pPr algn="ctr"/>
            <a:endParaRPr lang="uk-UA" sz="1800" dirty="0">
              <a:solidFill>
                <a:srgbClr val="FFFF00"/>
              </a:solidFill>
            </a:endParaRPr>
          </a:p>
          <a:p>
            <a:pPr algn="ctr"/>
            <a:endParaRPr lang="uk-UA" sz="1800" dirty="0" smtClean="0">
              <a:solidFill>
                <a:srgbClr val="FFFF00"/>
              </a:solidFill>
            </a:endParaRPr>
          </a:p>
          <a:p>
            <a:pPr algn="ctr"/>
            <a:endParaRPr lang="uk-UA" sz="1800" dirty="0">
              <a:solidFill>
                <a:srgbClr val="FFFF00"/>
              </a:solidFill>
            </a:endParaRPr>
          </a:p>
          <a:p>
            <a:pPr algn="ctr"/>
            <a:endParaRPr lang="uk-UA" sz="1800" dirty="0" smtClean="0">
              <a:solidFill>
                <a:srgbClr val="FFFF00"/>
              </a:solidFill>
            </a:endParaRPr>
          </a:p>
          <a:p>
            <a:pPr algn="ctr"/>
            <a:r>
              <a:rPr lang="uk-UA" sz="1800" dirty="0">
                <a:solidFill>
                  <a:srgbClr val="FFFF00"/>
                </a:solidFill>
              </a:rPr>
              <a:t>М</a:t>
            </a:r>
            <a:r>
              <a:rPr lang="uk-UA" sz="1800" dirty="0" smtClean="0">
                <a:solidFill>
                  <a:srgbClr val="FFFF00"/>
                </a:solidFill>
              </a:rPr>
              <a:t>. Полтава</a:t>
            </a:r>
            <a:endParaRPr lang="ru-RU" sz="1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07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 b="1" dirty="0">
                <a:solidFill>
                  <a:srgbClr val="FFFF00"/>
                </a:solidFill>
              </a:rPr>
              <a:t>Протипоказання до ПХОР</a:t>
            </a:r>
            <a:endParaRPr lang="ru-RU" altLang="ru-RU" b="1" dirty="0">
              <a:solidFill>
                <a:srgbClr val="FFFF00"/>
              </a:solidFill>
            </a:endParaRPr>
          </a:p>
        </p:txBody>
      </p:sp>
      <p:sp>
        <p:nvSpPr>
          <p:cNvPr id="5427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altLang="ru-RU" sz="2800" b="1" dirty="0">
                <a:effectLst/>
              </a:rPr>
              <a:t>Ознаки розвитку в рані гнійного процесу.</a:t>
            </a:r>
          </a:p>
          <a:p>
            <a:r>
              <a:rPr lang="uk-UA" altLang="ru-RU" sz="2800" b="1" dirty="0">
                <a:effectLst/>
              </a:rPr>
              <a:t>Критичний стан хворого (термінальний стан, шок </a:t>
            </a:r>
            <a:r>
              <a:rPr lang="uk-UA" altLang="ru-RU" sz="2800" b="1" dirty="0" err="1">
                <a:effectLst/>
              </a:rPr>
              <a:t>ІІІст</a:t>
            </a:r>
            <a:r>
              <a:rPr lang="uk-UA" altLang="ru-RU" sz="2800" b="1" dirty="0">
                <a:effectLst/>
              </a:rPr>
              <a:t>.).</a:t>
            </a:r>
            <a:endParaRPr lang="ru-RU" altLang="ru-RU" sz="2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74904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47850" y="-171450"/>
            <a:ext cx="8540750" cy="1143000"/>
          </a:xfrm>
        </p:spPr>
        <p:txBody>
          <a:bodyPr/>
          <a:lstStyle/>
          <a:p>
            <a:pPr algn="ctr"/>
            <a:r>
              <a:rPr lang="uk-UA" altLang="ru-RU" b="1" dirty="0">
                <a:solidFill>
                  <a:srgbClr val="FFFF00"/>
                </a:solidFill>
              </a:rPr>
              <a:t>Основні етапи ПХОР</a:t>
            </a:r>
            <a:endParaRPr lang="ru-RU" altLang="ru-RU" b="1" dirty="0">
              <a:solidFill>
                <a:srgbClr val="FFFF00"/>
              </a:solidFill>
            </a:endParaRPr>
          </a:p>
        </p:txBody>
      </p:sp>
      <p:sp>
        <p:nvSpPr>
          <p:cNvPr id="5529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483057" y="836613"/>
            <a:ext cx="9144000" cy="6021387"/>
          </a:xfrm>
        </p:spPr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None/>
            </a:pPr>
            <a:r>
              <a:rPr lang="ru-RU" altLang="ru-RU" sz="2400" b="1" dirty="0">
                <a:latin typeface="Times New Roman" panose="02020603050405020304" pitchFamily="18" charset="0"/>
              </a:rPr>
              <a:t>1) </a:t>
            </a:r>
            <a:r>
              <a:rPr lang="ru-RU" alt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Дезінфекція</a:t>
            </a:r>
            <a:r>
              <a:rPr lang="ru-RU" altLang="ru-RU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операційного</a:t>
            </a:r>
            <a:r>
              <a:rPr lang="ru-RU" altLang="ru-RU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поля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400" b="1" dirty="0">
                <a:latin typeface="Times New Roman" panose="02020603050405020304" pitchFamily="18" charset="0"/>
              </a:rPr>
              <a:t>у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радіусі</a:t>
            </a:r>
            <a:r>
              <a:rPr lang="ru-RU" altLang="ru-RU" sz="2400" b="1" dirty="0">
                <a:latin typeface="Times New Roman" panose="02020603050405020304" pitchFamily="18" charset="0"/>
              </a:rPr>
              <a:t> до 10 см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навколо</a:t>
            </a:r>
            <a:r>
              <a:rPr lang="ru-RU" altLang="ru-RU" sz="2400" b="1" dirty="0">
                <a:latin typeface="Times New Roman" panose="02020603050405020304" pitchFamily="18" charset="0"/>
              </a:rPr>
              <a:t> рани;</a:t>
            </a:r>
          </a:p>
          <a:p>
            <a:pPr algn="just">
              <a:lnSpc>
                <a:spcPct val="10000"/>
              </a:lnSpc>
              <a:buFont typeface="Arial" panose="020B0604020202020204" pitchFamily="34" charset="0"/>
              <a:buNone/>
            </a:pPr>
            <a:endParaRPr lang="ru-RU" altLang="ru-RU" sz="2400" b="1" dirty="0"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ru-RU" altLang="ru-RU" sz="2400" b="1" dirty="0">
                <a:latin typeface="Times New Roman" panose="02020603050405020304" pitchFamily="18" charset="0"/>
              </a:rPr>
              <a:t>2) </a:t>
            </a:r>
            <a:r>
              <a:rPr lang="ru-RU" alt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Знеболювання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400" i="1" dirty="0">
                <a:latin typeface="Times New Roman" panose="02020603050405020304" pitchFamily="18" charset="0"/>
              </a:rPr>
              <a:t>(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загальне</a:t>
            </a:r>
            <a:r>
              <a:rPr lang="ru-RU" altLang="ru-RU" sz="2400" i="1" dirty="0">
                <a:latin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чи</a:t>
            </a:r>
            <a:r>
              <a:rPr lang="ru-RU" altLang="ru-RU" sz="2400" i="1" dirty="0">
                <a:latin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місцеве</a:t>
            </a:r>
            <a:r>
              <a:rPr lang="ru-RU" altLang="ru-RU" sz="2400" i="1" dirty="0">
                <a:latin typeface="Times New Roman" panose="02020603050405020304" pitchFamily="18" charset="0"/>
              </a:rPr>
              <a:t>  - в 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залежності</a:t>
            </a:r>
            <a:r>
              <a:rPr lang="ru-RU" altLang="ru-RU" sz="2400" i="1" dirty="0">
                <a:latin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від</a:t>
            </a:r>
            <a:r>
              <a:rPr lang="ru-RU" altLang="ru-RU" sz="2400" i="1" dirty="0">
                <a:latin typeface="Times New Roman" panose="02020603050405020304" pitchFamily="18" charset="0"/>
              </a:rPr>
              <a:t> рани та стану 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потерпілого</a:t>
            </a:r>
            <a:r>
              <a:rPr lang="ru-RU" altLang="ru-RU" sz="2400" i="1" dirty="0">
                <a:latin typeface="Times New Roman" panose="02020603050405020304" pitchFamily="18" charset="0"/>
              </a:rPr>
              <a:t>);</a:t>
            </a:r>
          </a:p>
          <a:p>
            <a:pPr algn="just">
              <a:lnSpc>
                <a:spcPct val="30000"/>
              </a:lnSpc>
              <a:buFont typeface="Arial" panose="020B0604020202020204" pitchFamily="34" charset="0"/>
              <a:buNone/>
            </a:pPr>
            <a:endParaRPr lang="ru-RU" altLang="ru-RU" sz="2400" i="1" dirty="0">
              <a:latin typeface="Times New Roman" panose="02020603050405020304" pitchFamily="18" charset="0"/>
            </a:endParaRPr>
          </a:p>
          <a:p>
            <a:pPr algn="just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ru-RU" altLang="ru-RU" sz="2400" b="1" dirty="0">
                <a:latin typeface="Times New Roman" panose="02020603050405020304" pitchFamily="18" charset="0"/>
              </a:rPr>
              <a:t>3) </a:t>
            </a:r>
            <a:r>
              <a:rPr lang="ru-RU" alt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Розс</a:t>
            </a:r>
            <a:r>
              <a:rPr lang="uk-UA" altLang="ru-RU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і</a:t>
            </a:r>
            <a:r>
              <a:rPr lang="ru-RU" alt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чення</a:t>
            </a:r>
            <a:r>
              <a:rPr lang="ru-RU" altLang="ru-RU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 рани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впродовж</a:t>
            </a:r>
            <a:r>
              <a:rPr lang="ru-RU" altLang="ru-RU" sz="2400" b="1" dirty="0">
                <a:latin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її</a:t>
            </a:r>
            <a:r>
              <a:rPr lang="ru-RU" altLang="ru-RU" sz="2400" b="1" dirty="0">
                <a:latin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довгої</a:t>
            </a:r>
            <a:r>
              <a:rPr lang="ru-RU" altLang="ru-RU" sz="2400" b="1" dirty="0">
                <a:latin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осі</a:t>
            </a:r>
            <a:r>
              <a:rPr lang="ru-RU" altLang="ru-RU" sz="2400" b="1" dirty="0">
                <a:latin typeface="Times New Roman" panose="02020603050405020304" pitchFamily="18" charset="0"/>
              </a:rPr>
              <a:t> до дна;</a:t>
            </a:r>
          </a:p>
          <a:p>
            <a:pPr algn="just">
              <a:lnSpc>
                <a:spcPct val="40000"/>
              </a:lnSpc>
              <a:buFont typeface="Arial" panose="020B0604020202020204" pitchFamily="34" charset="0"/>
              <a:buNone/>
            </a:pPr>
            <a:endParaRPr lang="ru-RU" altLang="ru-RU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ru-RU" altLang="ru-RU" sz="2400" b="1" dirty="0">
                <a:latin typeface="Times New Roman" panose="02020603050405020304" pitchFamily="18" charset="0"/>
              </a:rPr>
              <a:t>4) </a:t>
            </a:r>
            <a:r>
              <a:rPr lang="ru-RU" alt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Ревізія</a:t>
            </a:r>
            <a:r>
              <a:rPr lang="ru-RU" altLang="ru-RU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порожнини</a:t>
            </a:r>
            <a:r>
              <a:rPr lang="ru-RU" altLang="ru-RU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рани;</a:t>
            </a:r>
          </a:p>
          <a:p>
            <a:pPr algn="just">
              <a:lnSpc>
                <a:spcPct val="30000"/>
              </a:lnSpc>
              <a:buFont typeface="Arial" panose="020B0604020202020204" pitchFamily="34" charset="0"/>
              <a:buNone/>
            </a:pPr>
            <a:endParaRPr lang="ru-RU" altLang="ru-RU" sz="24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ru-RU" altLang="ru-RU" sz="2400" b="1" dirty="0">
                <a:latin typeface="Times New Roman" panose="02020603050405020304" pitchFamily="18" charset="0"/>
              </a:rPr>
              <a:t>5) </a:t>
            </a:r>
            <a:r>
              <a:rPr lang="ru-RU" alt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Видалення</a:t>
            </a:r>
            <a:r>
              <a:rPr lang="ru-RU" altLang="ru-RU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з рани </a:t>
            </a:r>
            <a:r>
              <a:rPr lang="ru-RU" alt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сторонніх</a:t>
            </a:r>
            <a:r>
              <a:rPr lang="ru-RU" altLang="ru-RU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тіл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400" i="1" dirty="0">
                <a:latin typeface="Times New Roman" panose="02020603050405020304" pitchFamily="18" charset="0"/>
              </a:rPr>
              <a:t>(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осколків</a:t>
            </a:r>
            <a:r>
              <a:rPr lang="ru-RU" altLang="ru-RU" sz="2400" i="1" dirty="0">
                <a:latin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металу</a:t>
            </a:r>
            <a:r>
              <a:rPr lang="ru-RU" altLang="ru-RU" sz="2400" i="1" dirty="0">
                <a:latin typeface="Times New Roman" panose="02020603050405020304" pitchFamily="18" charset="0"/>
              </a:rPr>
              <a:t>, дерева, 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одягу</a:t>
            </a:r>
            <a:r>
              <a:rPr lang="ru-RU" altLang="ru-RU" sz="2400" i="1" dirty="0">
                <a:latin typeface="Times New Roman" panose="02020603050405020304" pitchFamily="18" charset="0"/>
              </a:rPr>
              <a:t>, 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камінців</a:t>
            </a:r>
            <a:r>
              <a:rPr lang="ru-RU" altLang="ru-RU" sz="2400" i="1" dirty="0">
                <a:latin typeface="Times New Roman" panose="02020603050405020304" pitchFamily="18" charset="0"/>
              </a:rPr>
              <a:t>, 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землі</a:t>
            </a:r>
            <a:r>
              <a:rPr lang="ru-RU" altLang="ru-RU" sz="2400" i="1" dirty="0">
                <a:latin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тощо</a:t>
            </a:r>
            <a:r>
              <a:rPr lang="ru-RU" altLang="ru-RU" sz="2400" i="1" dirty="0">
                <a:latin typeface="Times New Roman" panose="02020603050405020304" pitchFamily="18" charset="0"/>
              </a:rPr>
              <a:t>);</a:t>
            </a:r>
          </a:p>
          <a:p>
            <a:pPr algn="just">
              <a:lnSpc>
                <a:spcPct val="10000"/>
              </a:lnSpc>
              <a:buFont typeface="Arial" panose="020B0604020202020204" pitchFamily="34" charset="0"/>
              <a:buNone/>
            </a:pPr>
            <a:endParaRPr lang="ru-RU" altLang="ru-RU" sz="2400" i="1" dirty="0">
              <a:latin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ru-RU" altLang="ru-RU" sz="2400" b="1" dirty="0">
                <a:latin typeface="Times New Roman" panose="02020603050405020304" pitchFamily="18" charset="0"/>
              </a:rPr>
              <a:t>6) </a:t>
            </a:r>
            <a:r>
              <a:rPr lang="ru-RU" altLang="ru-RU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Вис</a:t>
            </a:r>
            <a:r>
              <a:rPr lang="uk-UA" altLang="ru-RU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і</a:t>
            </a:r>
            <a:r>
              <a:rPr lang="ru-RU" alt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чення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іншим</a:t>
            </a:r>
            <a:r>
              <a:rPr lang="ru-RU" altLang="ru-RU" sz="2400" b="1" dirty="0">
                <a:latin typeface="Times New Roman" panose="02020603050405020304" pitchFamily="18" charset="0"/>
              </a:rPr>
              <a:t> скальпелем </a:t>
            </a:r>
            <a:r>
              <a:rPr lang="ru-RU" alt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пошкоджених</a:t>
            </a:r>
            <a:r>
              <a:rPr lang="ru-RU" altLang="ru-RU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країв</a:t>
            </a:r>
            <a:r>
              <a:rPr lang="ru-RU" altLang="ru-RU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рани і дна в межах </a:t>
            </a:r>
            <a:r>
              <a:rPr lang="ru-RU" alt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здорових</a:t>
            </a:r>
            <a:r>
              <a:rPr lang="ru-RU" altLang="ru-RU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тканин</a:t>
            </a:r>
            <a:r>
              <a:rPr lang="ru-RU" altLang="ru-RU" sz="2400" b="1" dirty="0">
                <a:latin typeface="Times New Roman" panose="02020603050405020304" pitchFamily="18" charset="0"/>
              </a:rPr>
              <a:t>,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відступивши</a:t>
            </a:r>
            <a:r>
              <a:rPr lang="ru-RU" altLang="ru-RU" sz="2400" b="1" dirty="0">
                <a:latin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від</a:t>
            </a:r>
            <a:r>
              <a:rPr lang="ru-RU" altLang="ru-RU" sz="2400" b="1" dirty="0">
                <a:latin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країв</a:t>
            </a:r>
            <a:r>
              <a:rPr lang="ru-RU" altLang="ru-RU" sz="2400" b="1" dirty="0">
                <a:latin typeface="Times New Roman" panose="02020603050405020304" pitchFamily="18" charset="0"/>
              </a:rPr>
              <a:t> 0,5-1,5 см </a:t>
            </a:r>
            <a:r>
              <a:rPr lang="ru-RU" altLang="ru-RU" sz="2400" i="1" dirty="0">
                <a:latin typeface="Times New Roman" panose="02020603050405020304" pitchFamily="18" charset="0"/>
              </a:rPr>
              <a:t>(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розмір</a:t>
            </a:r>
            <a:r>
              <a:rPr lang="ru-RU" altLang="ru-RU" sz="2400" i="1" dirty="0">
                <a:latin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залежить</a:t>
            </a:r>
            <a:r>
              <a:rPr lang="ru-RU" altLang="ru-RU" sz="2400" i="1" dirty="0">
                <a:latin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від</a:t>
            </a:r>
            <a:r>
              <a:rPr lang="ru-RU" altLang="ru-RU" sz="2400" i="1" dirty="0">
                <a:latin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локалізації</a:t>
            </a:r>
            <a:r>
              <a:rPr lang="ru-RU" altLang="ru-RU" sz="2400" i="1" dirty="0">
                <a:latin typeface="Times New Roman" panose="02020603050405020304" pitchFamily="18" charset="0"/>
              </a:rPr>
              <a:t> рани, характеру тканин - 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чи</a:t>
            </a:r>
            <a:r>
              <a:rPr lang="ru-RU" altLang="ru-RU" sz="2400" i="1" dirty="0">
                <a:latin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немає</a:t>
            </a:r>
            <a:r>
              <a:rPr lang="ru-RU" altLang="ru-RU" sz="2400" i="1" dirty="0">
                <a:latin typeface="Times New Roman" panose="02020603050405020304" pitchFamily="18" charset="0"/>
              </a:rPr>
              <a:t> в 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ділянці</a:t>
            </a:r>
            <a:r>
              <a:rPr lang="ru-RU" altLang="ru-RU" sz="2400" i="1" dirty="0">
                <a:latin typeface="Times New Roman" panose="02020603050405020304" pitchFamily="18" charset="0"/>
              </a:rPr>
              <a:t> рани 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життєво</a:t>
            </a:r>
            <a:r>
              <a:rPr lang="ru-RU" altLang="ru-RU" sz="2400" i="1" dirty="0">
                <a:latin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важливих</a:t>
            </a:r>
            <a:r>
              <a:rPr lang="ru-RU" altLang="ru-RU" sz="2400" i="1" dirty="0">
                <a:latin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судин</a:t>
            </a:r>
            <a:r>
              <a:rPr lang="ru-RU" altLang="ru-RU" sz="2400" i="1" dirty="0">
                <a:latin typeface="Times New Roman" panose="02020603050405020304" pitchFamily="18" charset="0"/>
              </a:rPr>
              <a:t>, 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нервів</a:t>
            </a:r>
            <a:r>
              <a:rPr lang="ru-RU" altLang="ru-RU" sz="2400" i="1" dirty="0">
                <a:latin typeface="Times New Roman" panose="02020603050405020304" pitchFamily="18" charset="0"/>
              </a:rPr>
              <a:t>, 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органів</a:t>
            </a:r>
            <a:r>
              <a:rPr lang="ru-RU" altLang="ru-RU" sz="2400" i="1" dirty="0">
                <a:latin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тощо</a:t>
            </a:r>
            <a:r>
              <a:rPr lang="ru-RU" altLang="ru-RU" sz="2400" i="1" dirty="0">
                <a:latin typeface="Times New Roman" panose="02020603050405020304" pitchFamily="18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660721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47850" y="-171450"/>
            <a:ext cx="8540750" cy="1143000"/>
          </a:xfrm>
        </p:spPr>
        <p:txBody>
          <a:bodyPr/>
          <a:lstStyle/>
          <a:p>
            <a:pPr algn="ctr"/>
            <a:r>
              <a:rPr lang="uk-UA" altLang="ru-RU" b="1" dirty="0">
                <a:solidFill>
                  <a:srgbClr val="FFFF00"/>
                </a:solidFill>
              </a:rPr>
              <a:t>Основні етапи ПХОР</a:t>
            </a:r>
            <a:endParaRPr lang="ru-RU" altLang="ru-RU" b="1" dirty="0">
              <a:solidFill>
                <a:srgbClr val="FFFF00"/>
              </a:solidFill>
            </a:endParaRPr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546225" y="700136"/>
            <a:ext cx="9144000" cy="6021387"/>
          </a:xfrm>
        </p:spPr>
        <p:txBody>
          <a:bodyPr/>
          <a:lstStyle/>
          <a:p>
            <a:pPr algn="just">
              <a:buFont typeface="Arial" panose="020B0604020202020204" pitchFamily="34" charset="0"/>
              <a:buNone/>
            </a:pPr>
            <a:r>
              <a:rPr lang="ru-RU" altLang="ru-RU" sz="2400" b="1" dirty="0">
                <a:latin typeface="Times New Roman" panose="02020603050405020304" pitchFamily="18" charset="0"/>
              </a:rPr>
              <a:t>7) За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неможливості</a:t>
            </a:r>
            <a:r>
              <a:rPr lang="ru-RU" altLang="ru-RU" sz="2400" b="1" dirty="0">
                <a:latin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повного</a:t>
            </a:r>
            <a:r>
              <a:rPr lang="ru-RU" altLang="ru-RU" sz="2400" b="1" dirty="0">
                <a:latin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ви</a:t>
            </a:r>
            <a:r>
              <a:rPr lang="uk-UA" altLang="ru-RU" sz="2400" b="1" dirty="0">
                <a:latin typeface="Times New Roman" panose="02020603050405020304" pitchFamily="18" charset="0"/>
              </a:rPr>
              <a:t>січення </a:t>
            </a:r>
            <a:r>
              <a:rPr lang="ru-RU" altLang="ru-RU" sz="2400" b="1" dirty="0">
                <a:latin typeface="Times New Roman" panose="02020603050405020304" pitchFamily="18" charset="0"/>
              </a:rPr>
              <a:t>дна рани (а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також</a:t>
            </a:r>
            <a:r>
              <a:rPr lang="ru-RU" altLang="ru-RU" sz="2400" b="1" dirty="0">
                <a:latin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її</a:t>
            </a:r>
            <a:r>
              <a:rPr lang="ru-RU" altLang="ru-RU" sz="2400" b="1" dirty="0">
                <a:latin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країв</a:t>
            </a:r>
            <a:r>
              <a:rPr lang="ru-RU" altLang="ru-RU" sz="2400" b="1" dirty="0">
                <a:latin typeface="Times New Roman" panose="02020603050405020304" pitchFamily="18" charset="0"/>
              </a:rPr>
              <a:t>)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видаляють</a:t>
            </a:r>
            <a:r>
              <a:rPr lang="ru-RU" altLang="ru-RU" sz="2400" b="1" dirty="0">
                <a:latin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лише</a:t>
            </a:r>
            <a:r>
              <a:rPr lang="ru-RU" altLang="ru-RU" sz="2400" b="1" dirty="0">
                <a:latin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найбільш</a:t>
            </a:r>
            <a:r>
              <a:rPr lang="ru-RU" altLang="ru-RU" sz="2400" b="1" dirty="0">
                <a:latin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уражені</a:t>
            </a:r>
            <a:r>
              <a:rPr lang="ru-RU" altLang="ru-RU" sz="2400" b="1" dirty="0">
                <a:latin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тканини</a:t>
            </a:r>
            <a:r>
              <a:rPr lang="ru-RU" altLang="ru-RU" sz="2400" b="1" dirty="0">
                <a:latin typeface="Times New Roman" panose="02020603050405020304" pitchFamily="18" charset="0"/>
              </a:rPr>
              <a:t> в межах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анатомічно</a:t>
            </a:r>
            <a:r>
              <a:rPr lang="ru-RU" altLang="ru-RU" sz="2400" b="1" dirty="0">
                <a:latin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можливого</a:t>
            </a:r>
            <a:r>
              <a:rPr lang="ru-RU" altLang="ru-RU" sz="2400" b="1" dirty="0">
                <a:latin typeface="Times New Roman" panose="02020603050405020304" pitchFamily="18" charset="0"/>
              </a:rPr>
              <a:t>;</a:t>
            </a:r>
          </a:p>
          <a:p>
            <a:pPr algn="just">
              <a:lnSpc>
                <a:spcPct val="0"/>
              </a:lnSpc>
              <a:buFont typeface="Arial" panose="020B0604020202020204" pitchFamily="34" charset="0"/>
              <a:buNone/>
            </a:pPr>
            <a:endParaRPr lang="ru-RU" altLang="ru-RU" sz="2400" b="1" dirty="0">
              <a:latin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ru-RU" altLang="ru-RU" sz="2400" b="1" dirty="0">
                <a:latin typeface="Times New Roman" panose="02020603050405020304" pitchFamily="18" charset="0"/>
              </a:rPr>
              <a:t>8)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Проведення</a:t>
            </a:r>
            <a:r>
              <a:rPr lang="ru-RU" altLang="ru-RU" sz="2400" b="1" dirty="0">
                <a:latin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після</a:t>
            </a:r>
            <a:r>
              <a:rPr lang="ru-RU" altLang="ru-RU" sz="2400" b="1" dirty="0">
                <a:latin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зміни</a:t>
            </a:r>
            <a:r>
              <a:rPr lang="ru-RU" altLang="ru-RU" sz="2400" b="1" dirty="0">
                <a:latin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хірургом</a:t>
            </a:r>
            <a:r>
              <a:rPr lang="ru-RU" altLang="ru-RU" sz="2400" b="1" dirty="0">
                <a:latin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рукавичок</a:t>
            </a:r>
            <a:r>
              <a:rPr lang="ru-RU" altLang="ru-RU" sz="2400" b="1" dirty="0">
                <a:latin typeface="Times New Roman" panose="02020603050405020304" pitchFamily="18" charset="0"/>
              </a:rPr>
              <a:t> і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інструментів</a:t>
            </a:r>
            <a:r>
              <a:rPr lang="ru-RU" altLang="ru-RU" sz="2400" b="1" dirty="0">
                <a:latin typeface="Times New Roman" panose="02020603050405020304" pitchFamily="18" charset="0"/>
              </a:rPr>
              <a:t> </a:t>
            </a:r>
            <a:r>
              <a:rPr lang="ru-RU" altLang="ru-RU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гемостазу в </a:t>
            </a:r>
            <a:r>
              <a:rPr lang="ru-RU" alt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рані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400" b="1" dirty="0">
                <a:latin typeface="Times New Roman" panose="02020603050405020304" pitchFamily="18" charset="0"/>
              </a:rPr>
              <a:t>шляхом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перев'язування</a:t>
            </a:r>
            <a:r>
              <a:rPr lang="ru-RU" altLang="ru-RU" sz="2400" b="1" dirty="0">
                <a:latin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судин</a:t>
            </a:r>
            <a:r>
              <a:rPr lang="ru-RU" altLang="ru-RU" sz="2400" b="1" dirty="0">
                <a:latin typeface="Times New Roman" panose="02020603050405020304" pitchFamily="18" charset="0"/>
              </a:rPr>
              <a:t> нитками </a:t>
            </a:r>
            <a:r>
              <a:rPr lang="ru-RU" altLang="ru-RU" sz="2400" i="1" dirty="0">
                <a:latin typeface="Times New Roman" panose="02020603050405020304" pitchFamily="18" charset="0"/>
              </a:rPr>
              <a:t>(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переважно</a:t>
            </a:r>
            <a:r>
              <a:rPr lang="ru-RU" altLang="ru-RU" sz="2400" i="1" dirty="0">
                <a:latin typeface="Times New Roman" panose="02020603050405020304" pitchFamily="18" charset="0"/>
              </a:rPr>
              <a:t> такими, 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що</a:t>
            </a:r>
            <a:r>
              <a:rPr lang="ru-RU" altLang="ru-RU" sz="2400" i="1" dirty="0">
                <a:latin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розсмоктуються</a:t>
            </a:r>
            <a:r>
              <a:rPr lang="ru-RU" altLang="ru-RU" sz="2400" i="1" dirty="0">
                <a:latin typeface="Times New Roman" panose="02020603050405020304" pitchFamily="18" charset="0"/>
              </a:rPr>
              <a:t>) 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чи</a:t>
            </a:r>
            <a:r>
              <a:rPr lang="ru-RU" altLang="ru-RU" sz="2400" i="1" dirty="0">
                <a:latin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їх</a:t>
            </a:r>
            <a:r>
              <a:rPr lang="ru-RU" altLang="ru-RU" sz="2400" i="1" dirty="0">
                <a:latin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електрокоагуляції</a:t>
            </a:r>
            <a:r>
              <a:rPr lang="ru-RU" altLang="ru-RU" sz="2400" i="1" dirty="0">
                <a:latin typeface="Times New Roman" panose="02020603050405020304" pitchFamily="18" charset="0"/>
              </a:rPr>
              <a:t>)</a:t>
            </a:r>
            <a:r>
              <a:rPr lang="ru-RU" altLang="ru-RU" sz="2400" b="1" dirty="0">
                <a:latin typeface="Times New Roman" panose="02020603050405020304" pitchFamily="18" charset="0"/>
              </a:rPr>
              <a:t> ;</a:t>
            </a:r>
          </a:p>
          <a:p>
            <a:pPr algn="just">
              <a:lnSpc>
                <a:spcPct val="20000"/>
              </a:lnSpc>
              <a:buFont typeface="Arial" panose="020B0604020202020204" pitchFamily="34" charset="0"/>
              <a:buNone/>
            </a:pPr>
            <a:endParaRPr lang="ru-RU" altLang="ru-RU" sz="2400" b="1" dirty="0">
              <a:latin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ru-RU" altLang="ru-RU" sz="2400" b="1" dirty="0">
                <a:latin typeface="Times New Roman" panose="02020603050405020304" pitchFamily="18" charset="0"/>
              </a:rPr>
              <a:t>9)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Промивання</a:t>
            </a:r>
            <a:r>
              <a:rPr lang="ru-RU" altLang="ru-RU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рани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хімічними</a:t>
            </a:r>
            <a:r>
              <a:rPr lang="ru-RU" altLang="ru-RU" sz="2400" b="1" dirty="0">
                <a:latin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антисептичними</a:t>
            </a:r>
            <a:r>
              <a:rPr lang="ru-RU" altLang="ru-RU" sz="2400" b="1" dirty="0">
                <a:latin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latin typeface="Times New Roman" panose="02020603050405020304" pitchFamily="18" charset="0"/>
              </a:rPr>
              <a:t>засобами</a:t>
            </a:r>
            <a:r>
              <a:rPr lang="ru-RU" altLang="ru-RU" sz="2400" b="1" dirty="0">
                <a:latin typeface="Times New Roman" panose="02020603050405020304" pitchFamily="18" charset="0"/>
              </a:rPr>
              <a:t> </a:t>
            </a:r>
            <a:r>
              <a:rPr lang="ru-RU" altLang="ru-RU" sz="2400" i="1" dirty="0">
                <a:latin typeface="Times New Roman" panose="02020603050405020304" pitchFamily="18" charset="0"/>
              </a:rPr>
              <a:t>(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розчинами</a:t>
            </a:r>
            <a:r>
              <a:rPr lang="ru-RU" altLang="ru-RU" sz="2400" i="1" dirty="0">
                <a:latin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хлоргексидину</a:t>
            </a:r>
            <a:r>
              <a:rPr lang="ru-RU" altLang="ru-RU" sz="2400" i="1" dirty="0">
                <a:latin typeface="Times New Roman" panose="02020603050405020304" pitchFamily="18" charset="0"/>
              </a:rPr>
              <a:t>, </a:t>
            </a:r>
            <a:r>
              <a:rPr lang="uk-UA" altLang="ru-RU" sz="2400" i="1" dirty="0" err="1">
                <a:latin typeface="Times New Roman" panose="02020603050405020304" pitchFamily="18" charset="0"/>
              </a:rPr>
              <a:t>декасану</a:t>
            </a:r>
            <a:r>
              <a:rPr lang="ru-RU" altLang="ru-RU" sz="2400" i="1" dirty="0">
                <a:latin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latin typeface="Times New Roman" panose="02020603050405020304" pitchFamily="18" charset="0"/>
              </a:rPr>
              <a:t>тощо</a:t>
            </a:r>
            <a:r>
              <a:rPr lang="ru-RU" altLang="ru-RU" sz="2400" i="1" dirty="0">
                <a:latin typeface="Times New Roman" panose="02020603050405020304" pitchFamily="18" charset="0"/>
              </a:rPr>
              <a:t>);</a:t>
            </a:r>
          </a:p>
          <a:p>
            <a:pPr algn="just">
              <a:lnSpc>
                <a:spcPct val="20000"/>
              </a:lnSpc>
              <a:buFont typeface="Arial" panose="020B0604020202020204" pitchFamily="34" charset="0"/>
              <a:buNone/>
            </a:pPr>
            <a:endParaRPr lang="uk-UA" altLang="ru-RU" sz="2400" i="1" dirty="0">
              <a:latin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None/>
            </a:pPr>
            <a:r>
              <a:rPr lang="uk-UA" altLang="ru-RU" sz="2400" b="1" dirty="0">
                <a:latin typeface="Times New Roman" panose="02020603050405020304" pitchFamily="18" charset="0"/>
              </a:rPr>
              <a:t>10) </a:t>
            </a:r>
            <a:r>
              <a:rPr lang="uk-UA" altLang="ru-RU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Введення у рану </a:t>
            </a:r>
            <a:r>
              <a:rPr lang="uk-UA" altLang="ru-RU" sz="2400" b="1" dirty="0">
                <a:latin typeface="Times New Roman" panose="02020603050405020304" pitchFamily="18" charset="0"/>
              </a:rPr>
              <a:t>дренажу - гумової смужки або хлорвінілової чи силіконової трубки </a:t>
            </a:r>
            <a:r>
              <a:rPr lang="uk-UA" altLang="ru-RU" sz="2400" i="1" dirty="0">
                <a:latin typeface="Times New Roman" panose="02020603050405020304" pitchFamily="18" charset="0"/>
              </a:rPr>
              <a:t>(залежно від характеру рани та ступеня її контамінації мікрофлорою);</a:t>
            </a:r>
          </a:p>
          <a:p>
            <a:pPr algn="just">
              <a:lnSpc>
                <a:spcPct val="10000"/>
              </a:lnSpc>
              <a:buFont typeface="Arial" panose="020B0604020202020204" pitchFamily="34" charset="0"/>
              <a:buNone/>
            </a:pPr>
            <a:endParaRPr lang="ru-RU" altLang="ru-RU" sz="2400" i="1" dirty="0">
              <a:latin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ru-RU" altLang="ru-RU" sz="2400" b="1" dirty="0">
                <a:latin typeface="Times New Roman" panose="02020603050405020304" pitchFamily="18" charset="0"/>
              </a:rPr>
              <a:t>11)</a:t>
            </a:r>
            <a:r>
              <a:rPr lang="ru-RU" altLang="ru-RU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400" b="1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Закривання</a:t>
            </a:r>
            <a:r>
              <a:rPr lang="ru-RU" altLang="ru-RU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 рани швами</a:t>
            </a:r>
            <a:r>
              <a:rPr lang="uk-UA" altLang="ru-RU" sz="24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.</a:t>
            </a:r>
            <a:endParaRPr lang="ru-RU" altLang="ru-RU" sz="24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126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1" y="0"/>
            <a:ext cx="8842375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altLang="ru-RU" sz="4000" b="1" dirty="0">
                <a:solidFill>
                  <a:srgbClr val="FFFF00"/>
                </a:solidFill>
              </a:rPr>
              <a:t>Пошарове ушивання ран наглухо</a:t>
            </a:r>
            <a:endParaRPr lang="ru-RU" altLang="ru-RU" sz="4000" b="1" dirty="0">
              <a:solidFill>
                <a:srgbClr val="FFFF00"/>
              </a:solidFill>
            </a:endParaRPr>
          </a:p>
        </p:txBody>
      </p:sp>
      <p:sp>
        <p:nvSpPr>
          <p:cNvPr id="614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847850" y="1196976"/>
            <a:ext cx="8540750" cy="493077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uk-UA" altLang="ru-RU" sz="2800" b="1" i="1" dirty="0" smtClean="0">
                <a:solidFill>
                  <a:srgbClr val="FFFF00"/>
                </a:solidFill>
              </a:rPr>
              <a:t>Показання</a:t>
            </a:r>
            <a:r>
              <a:rPr lang="uk-UA" altLang="ru-RU" sz="2800" b="1" i="1" dirty="0">
                <a:solidFill>
                  <a:srgbClr val="FFFF00"/>
                </a:solidFill>
              </a:rPr>
              <a:t>:</a:t>
            </a:r>
          </a:p>
          <a:p>
            <a:r>
              <a:rPr lang="uk-UA" altLang="ru-RU" sz="2400" dirty="0">
                <a:effectLst/>
              </a:rPr>
              <a:t>Невеликі рани з малою зоною пошкодження.</a:t>
            </a:r>
          </a:p>
          <a:p>
            <a:r>
              <a:rPr lang="uk-UA" altLang="ru-RU" sz="2400" dirty="0" err="1">
                <a:effectLst/>
              </a:rPr>
              <a:t>Малозабруднені</a:t>
            </a:r>
            <a:r>
              <a:rPr lang="uk-UA" altLang="ru-RU" sz="2400" dirty="0">
                <a:effectLst/>
              </a:rPr>
              <a:t> рани</a:t>
            </a:r>
          </a:p>
          <a:p>
            <a:r>
              <a:rPr lang="uk-UA" altLang="ru-RU" sz="2400" dirty="0">
                <a:effectLst/>
              </a:rPr>
              <a:t>При локалізації ран на обличчі, шиї, тулубі, верхніх кінцівках при малому </a:t>
            </a:r>
            <a:r>
              <a:rPr lang="uk-UA" altLang="ru-RU" sz="2400" dirty="0" err="1">
                <a:effectLst/>
              </a:rPr>
              <a:t>строці</a:t>
            </a:r>
            <a:r>
              <a:rPr lang="uk-UA" altLang="ru-RU" sz="2400" dirty="0">
                <a:effectLst/>
              </a:rPr>
              <a:t> з моменту ушкодження</a:t>
            </a:r>
          </a:p>
          <a:p>
            <a:endParaRPr lang="ru-RU" alt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62267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 sz="4000" b="1" dirty="0">
                <a:solidFill>
                  <a:srgbClr val="FFFF00"/>
                </a:solidFill>
              </a:rPr>
              <a:t>Ушивання ран із їх дренуванням</a:t>
            </a:r>
            <a:endParaRPr lang="ru-RU" altLang="ru-RU" sz="4000" b="1" dirty="0">
              <a:solidFill>
                <a:srgbClr val="FFFF00"/>
              </a:solidFill>
            </a:endParaRPr>
          </a:p>
        </p:txBody>
      </p:sp>
      <p:sp>
        <p:nvSpPr>
          <p:cNvPr id="624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847850" y="1341439"/>
            <a:ext cx="8540750" cy="44989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uk-UA" altLang="ru-RU" sz="2800" b="1" i="1" dirty="0">
                <a:solidFill>
                  <a:srgbClr val="FFFF00"/>
                </a:solidFill>
              </a:rPr>
              <a:t>Показання:</a:t>
            </a:r>
          </a:p>
          <a:p>
            <a:pPr>
              <a:lnSpc>
                <a:spcPct val="90000"/>
              </a:lnSpc>
            </a:pPr>
            <a:r>
              <a:rPr lang="uk-UA" altLang="ru-RU" sz="2400" dirty="0"/>
              <a:t>Невеликий ризик розвитку інфекції в рані</a:t>
            </a:r>
          </a:p>
          <a:p>
            <a:pPr>
              <a:lnSpc>
                <a:spcPct val="90000"/>
              </a:lnSpc>
            </a:pPr>
            <a:r>
              <a:rPr lang="uk-UA" altLang="ru-RU" sz="2400" dirty="0"/>
              <a:t>Локалізація рани на стопі або гомілці</a:t>
            </a:r>
          </a:p>
          <a:p>
            <a:pPr>
              <a:lnSpc>
                <a:spcPct val="90000"/>
              </a:lnSpc>
            </a:pPr>
            <a:r>
              <a:rPr lang="uk-UA" altLang="ru-RU" sz="2400" dirty="0"/>
              <a:t>Велика зона ушкодження</a:t>
            </a:r>
          </a:p>
          <a:p>
            <a:pPr>
              <a:lnSpc>
                <a:spcPct val="90000"/>
              </a:lnSpc>
            </a:pPr>
            <a:r>
              <a:rPr lang="uk-UA" altLang="ru-RU" sz="2400" dirty="0"/>
              <a:t>ПХОР виконується через 6-12 годин з </a:t>
            </a:r>
            <a:r>
              <a:rPr lang="uk-UA" altLang="ru-RU" sz="2400" dirty="0" err="1"/>
              <a:t>момента</a:t>
            </a:r>
            <a:r>
              <a:rPr lang="uk-UA" altLang="ru-RU" sz="2400" dirty="0"/>
              <a:t> нанесення рани</a:t>
            </a:r>
          </a:p>
          <a:p>
            <a:pPr>
              <a:lnSpc>
                <a:spcPct val="90000"/>
              </a:lnSpc>
            </a:pPr>
            <a:r>
              <a:rPr lang="uk-UA" altLang="ru-RU" sz="2400" dirty="0"/>
              <a:t>Наявність у хворого супутньої патології, яка впливає на перебіг ранового процесу (</a:t>
            </a:r>
            <a:r>
              <a:rPr lang="uk-UA" altLang="ru-RU" sz="2400" dirty="0" err="1"/>
              <a:t>імунодефіцити</a:t>
            </a:r>
            <a:r>
              <a:rPr lang="uk-UA" altLang="ru-RU" sz="2400" dirty="0"/>
              <a:t>, анемії, цукровий діабет та ін.)</a:t>
            </a:r>
          </a:p>
          <a:p>
            <a:pPr>
              <a:lnSpc>
                <a:spcPct val="90000"/>
              </a:lnSpc>
            </a:pPr>
            <a:r>
              <a:rPr lang="uk-UA" altLang="ru-RU" sz="2400" dirty="0"/>
              <a:t>Похилий вік пацієнта</a:t>
            </a: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4294958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83506" y="0"/>
            <a:ext cx="8540750" cy="1143000"/>
          </a:xfrm>
        </p:spPr>
        <p:txBody>
          <a:bodyPr/>
          <a:lstStyle/>
          <a:p>
            <a:pPr algn="ctr"/>
            <a:r>
              <a:rPr lang="uk-UA" altLang="ru-RU" b="1" dirty="0">
                <a:solidFill>
                  <a:srgbClr val="FFFF00"/>
                </a:solidFill>
              </a:rPr>
              <a:t>Рану не зашивають</a:t>
            </a:r>
            <a:endParaRPr lang="ru-RU" altLang="ru-RU" b="1" dirty="0">
              <a:solidFill>
                <a:srgbClr val="FFFF00"/>
              </a:solidFill>
            </a:endParaRPr>
          </a:p>
        </p:txBody>
      </p:sp>
      <p:sp>
        <p:nvSpPr>
          <p:cNvPr id="634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547599" y="1535848"/>
            <a:ext cx="8540750" cy="449897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uk-UA" altLang="ru-RU" dirty="0"/>
              <a:t>	</a:t>
            </a:r>
            <a:r>
              <a:rPr lang="uk-UA" altLang="ru-RU" sz="2800" b="1" dirty="0">
                <a:solidFill>
                  <a:srgbClr val="FFFF00"/>
                </a:solidFill>
              </a:rPr>
              <a:t>При високому ризику інфекційних ускладнень:</a:t>
            </a:r>
          </a:p>
          <a:p>
            <a:r>
              <a:rPr lang="uk-UA" altLang="ru-RU" sz="2400" dirty="0">
                <a:effectLst/>
              </a:rPr>
              <a:t>Пізня ПХОР</a:t>
            </a:r>
          </a:p>
          <a:p>
            <a:r>
              <a:rPr lang="uk-UA" altLang="ru-RU" sz="2400" dirty="0">
                <a:effectLst/>
              </a:rPr>
              <a:t>Значне </a:t>
            </a:r>
            <a:r>
              <a:rPr lang="uk-UA" altLang="ru-RU" sz="2400" dirty="0" err="1">
                <a:effectLst/>
              </a:rPr>
              <a:t>забрюднення</a:t>
            </a:r>
            <a:r>
              <a:rPr lang="uk-UA" altLang="ru-RU" sz="2400" dirty="0">
                <a:effectLst/>
              </a:rPr>
              <a:t> рани землею</a:t>
            </a:r>
          </a:p>
          <a:p>
            <a:r>
              <a:rPr lang="uk-UA" altLang="ru-RU" sz="2400" dirty="0">
                <a:effectLst/>
              </a:rPr>
              <a:t>Масивне пошкодження тканин (розтрощені, забійні рани)</a:t>
            </a:r>
          </a:p>
          <a:p>
            <a:r>
              <a:rPr lang="uk-UA" altLang="ru-RU" sz="2400" dirty="0">
                <a:effectLst/>
              </a:rPr>
              <a:t>Вогнепальні рани</a:t>
            </a:r>
          </a:p>
          <a:p>
            <a:endParaRPr lang="ru-RU" altLang="ru-RU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14461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01939" y="200666"/>
            <a:ext cx="8540750" cy="1143000"/>
          </a:xfrm>
        </p:spPr>
        <p:txBody>
          <a:bodyPr/>
          <a:lstStyle/>
          <a:p>
            <a:pPr algn="ctr"/>
            <a:r>
              <a:rPr lang="uk-UA" altLang="ru-RU" b="1" dirty="0">
                <a:solidFill>
                  <a:srgbClr val="FFFF00"/>
                </a:solidFill>
              </a:rPr>
              <a:t>Види ПХОР</a:t>
            </a:r>
            <a:endParaRPr lang="ru-RU" altLang="ru-RU" b="1" dirty="0">
              <a:solidFill>
                <a:srgbClr val="FFFF00"/>
              </a:solidFill>
            </a:endParaRPr>
          </a:p>
        </p:txBody>
      </p:sp>
      <p:sp>
        <p:nvSpPr>
          <p:cNvPr id="645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506656" y="1534735"/>
            <a:ext cx="8540750" cy="5500687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uk-UA" altLang="ru-RU" sz="2800" b="1" dirty="0">
                <a:solidFill>
                  <a:srgbClr val="FFFF00"/>
                </a:solidFill>
              </a:rPr>
              <a:t>Рання ПХОР </a:t>
            </a:r>
            <a:r>
              <a:rPr lang="uk-UA" altLang="ru-RU" sz="2400" dirty="0"/>
              <a:t>– проводиться до 24 годин з </a:t>
            </a:r>
            <a:r>
              <a:rPr lang="uk-UA" altLang="ru-RU" sz="2400" dirty="0" err="1"/>
              <a:t>момента</a:t>
            </a:r>
            <a:r>
              <a:rPr lang="uk-UA" altLang="ru-RU" sz="2400" dirty="0"/>
              <a:t> нанесення рани </a:t>
            </a:r>
            <a:r>
              <a:rPr lang="uk-UA" altLang="ru-RU" sz="2400" i="1" dirty="0"/>
              <a:t>(виконуються всі етапи та закінчується накладанням первинних швів).</a:t>
            </a:r>
          </a:p>
          <a:p>
            <a:pPr algn="just">
              <a:lnSpc>
                <a:spcPct val="90000"/>
              </a:lnSpc>
            </a:pPr>
            <a:r>
              <a:rPr lang="uk-UA" altLang="ru-RU" sz="2800" i="1" dirty="0">
                <a:solidFill>
                  <a:srgbClr val="FFFF00"/>
                </a:solidFill>
              </a:rPr>
              <a:t> </a:t>
            </a:r>
            <a:r>
              <a:rPr lang="uk-UA" altLang="ru-RU" sz="2800" b="1" dirty="0">
                <a:solidFill>
                  <a:srgbClr val="FFFF00"/>
                </a:solidFill>
              </a:rPr>
              <a:t>Відстрочена ПХОР </a:t>
            </a:r>
            <a:r>
              <a:rPr lang="uk-UA" altLang="ru-RU" sz="2400" dirty="0"/>
              <a:t>– проводиться з 24 до 48 годин від нанесення рани </a:t>
            </a:r>
            <a:r>
              <a:rPr lang="uk-UA" altLang="ru-RU" sz="2400" i="1" dirty="0"/>
              <a:t>(проводять на фоні введення антибіотиків, рану не зашивають з наступним накладання первинно відстрочених швів).</a:t>
            </a:r>
          </a:p>
          <a:p>
            <a:pPr algn="just">
              <a:lnSpc>
                <a:spcPct val="90000"/>
              </a:lnSpc>
            </a:pPr>
            <a:r>
              <a:rPr lang="uk-UA" altLang="ru-RU" sz="2800" b="1" dirty="0">
                <a:solidFill>
                  <a:srgbClr val="FFFF00"/>
                </a:solidFill>
              </a:rPr>
              <a:t>Пізня ПХОР </a:t>
            </a:r>
            <a:r>
              <a:rPr lang="uk-UA" altLang="ru-RU" sz="2400" dirty="0"/>
              <a:t>– проводиться після 48 годин від нанесення рани </a:t>
            </a:r>
            <a:r>
              <a:rPr lang="uk-UA" altLang="ru-RU" sz="2400" i="1" dirty="0"/>
              <a:t>(рану не зашивають, проводять курс </a:t>
            </a:r>
            <a:r>
              <a:rPr lang="uk-UA" altLang="ru-RU" sz="2400" i="1" dirty="0" err="1"/>
              <a:t>антибіотикотерапії</a:t>
            </a:r>
            <a:r>
              <a:rPr lang="uk-UA" altLang="ru-RU" sz="2400" i="1" dirty="0"/>
              <a:t>, можливе накладання ранніх вторинних швів).</a:t>
            </a:r>
          </a:p>
          <a:p>
            <a:pPr algn="just">
              <a:lnSpc>
                <a:spcPct val="90000"/>
              </a:lnSpc>
            </a:pPr>
            <a:endParaRPr lang="ru-RU" alt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val="1533275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65212" y="176946"/>
            <a:ext cx="8540750" cy="1143001"/>
          </a:xfrm>
        </p:spPr>
        <p:txBody>
          <a:bodyPr/>
          <a:lstStyle/>
          <a:p>
            <a:pPr algn="ctr"/>
            <a:r>
              <a:rPr lang="uk-UA" altLang="ru-RU" b="1" dirty="0">
                <a:solidFill>
                  <a:srgbClr val="FFFF00"/>
                </a:solidFill>
              </a:rPr>
              <a:t>Види швів</a:t>
            </a:r>
            <a:endParaRPr lang="ru-RU" altLang="ru-RU" b="1" dirty="0">
              <a:solidFill>
                <a:srgbClr val="FFFF00"/>
              </a:solidFill>
            </a:endParaRPr>
          </a:p>
        </p:txBody>
      </p:sp>
      <p:sp>
        <p:nvSpPr>
          <p:cNvPr id="573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147028" y="1302413"/>
            <a:ext cx="8540750" cy="59769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 sz="2800" b="1" dirty="0">
                <a:solidFill>
                  <a:srgbClr val="FFFF00"/>
                </a:solidFill>
              </a:rPr>
              <a:t>Первинний шов </a:t>
            </a:r>
            <a:r>
              <a:rPr lang="uk-UA" altLang="ru-RU" sz="2400" dirty="0"/>
              <a:t>– накладають в перші години після нанесення рани або після ПХОР.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uk-UA" altLang="ru-RU" sz="2800" b="1" i="1" dirty="0">
                <a:solidFill>
                  <a:srgbClr val="FFFF00"/>
                </a:solidFill>
              </a:rPr>
              <a:t>Показання:</a:t>
            </a:r>
          </a:p>
          <a:p>
            <a:pPr>
              <a:lnSpc>
                <a:spcPct val="90000"/>
              </a:lnSpc>
            </a:pPr>
            <a:r>
              <a:rPr lang="uk-UA" altLang="ru-RU" sz="2400" dirty="0"/>
              <a:t>Асептичні рани</a:t>
            </a:r>
          </a:p>
          <a:p>
            <a:pPr>
              <a:lnSpc>
                <a:spcPct val="90000"/>
              </a:lnSpc>
            </a:pPr>
            <a:r>
              <a:rPr lang="uk-UA" altLang="ru-RU" sz="2400" dirty="0"/>
              <a:t>Випадкові рани обличчя без ознак забруднення</a:t>
            </a:r>
          </a:p>
          <a:p>
            <a:pPr>
              <a:lnSpc>
                <a:spcPct val="90000"/>
              </a:lnSpc>
            </a:pPr>
            <a:r>
              <a:rPr lang="uk-UA" altLang="ru-RU" sz="2400" dirty="0"/>
              <a:t>Після ПХОР </a:t>
            </a:r>
            <a:r>
              <a:rPr lang="uk-UA" altLang="ru-RU" sz="2400" i="1" dirty="0"/>
              <a:t>(при відсутності ризику розвитку гнійних ускладнень)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uk-UA" altLang="ru-RU" sz="2800" b="1" dirty="0">
                <a:solidFill>
                  <a:srgbClr val="FFFF00"/>
                </a:solidFill>
              </a:rPr>
              <a:t>Протипоказання:</a:t>
            </a:r>
          </a:p>
          <a:p>
            <a:pPr>
              <a:lnSpc>
                <a:spcPct val="90000"/>
              </a:lnSpc>
            </a:pPr>
            <a:r>
              <a:rPr lang="uk-UA" altLang="ru-RU" sz="2400" dirty="0" smtClean="0"/>
              <a:t>Пізня </a:t>
            </a:r>
            <a:r>
              <a:rPr lang="uk-UA" altLang="ru-RU" sz="2400" dirty="0"/>
              <a:t>ПХОР</a:t>
            </a:r>
          </a:p>
          <a:p>
            <a:pPr>
              <a:lnSpc>
                <a:spcPct val="90000"/>
              </a:lnSpc>
            </a:pPr>
            <a:r>
              <a:rPr lang="uk-UA" altLang="ru-RU" sz="2400" dirty="0"/>
              <a:t>ПХОР у військовий час</a:t>
            </a:r>
          </a:p>
          <a:p>
            <a:pPr>
              <a:lnSpc>
                <a:spcPct val="90000"/>
              </a:lnSpc>
            </a:pPr>
            <a:r>
              <a:rPr lang="uk-UA" altLang="ru-RU" sz="2400" dirty="0"/>
              <a:t>ПХОР вогнепальної рани</a:t>
            </a:r>
          </a:p>
          <a:p>
            <a:pPr>
              <a:lnSpc>
                <a:spcPct val="90000"/>
              </a:lnSpc>
            </a:pPr>
            <a:r>
              <a:rPr lang="uk-UA" altLang="ru-RU" sz="2400" dirty="0"/>
              <a:t>Розтрощені, забійні, </a:t>
            </a:r>
            <a:r>
              <a:rPr lang="uk-UA" altLang="ru-RU" sz="2400" dirty="0" err="1"/>
              <a:t>бактеріально</a:t>
            </a:r>
            <a:r>
              <a:rPr lang="uk-UA" altLang="ru-RU" sz="2400" dirty="0"/>
              <a:t> забруднені рани</a:t>
            </a:r>
          </a:p>
          <a:p>
            <a:pPr>
              <a:lnSpc>
                <a:spcPct val="90000"/>
              </a:lnSpc>
            </a:pPr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968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206405" y="13648"/>
            <a:ext cx="8540750" cy="1143000"/>
          </a:xfrm>
        </p:spPr>
        <p:txBody>
          <a:bodyPr/>
          <a:lstStyle/>
          <a:p>
            <a:pPr algn="ctr"/>
            <a:r>
              <a:rPr lang="uk-UA" altLang="ru-RU" b="1" dirty="0">
                <a:solidFill>
                  <a:srgbClr val="FFFF00"/>
                </a:solidFill>
              </a:rPr>
              <a:t>Види швів</a:t>
            </a:r>
            <a:endParaRPr lang="ru-RU" altLang="ru-RU" b="1" dirty="0">
              <a:solidFill>
                <a:srgbClr val="FFFF00"/>
              </a:solidFill>
            </a:endParaRPr>
          </a:p>
        </p:txBody>
      </p:sp>
      <p:sp>
        <p:nvSpPr>
          <p:cNvPr id="583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397474" y="1270878"/>
            <a:ext cx="8540750" cy="5976937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uk-UA" altLang="ru-RU" sz="2800" b="1" dirty="0">
                <a:solidFill>
                  <a:srgbClr val="FFFF00"/>
                </a:solidFill>
              </a:rPr>
              <a:t>Первинно відстрочений шов </a:t>
            </a:r>
            <a:r>
              <a:rPr lang="uk-UA" altLang="ru-RU" sz="2400" dirty="0">
                <a:effectLst/>
              </a:rPr>
              <a:t>– накладають до утворення грануляційної тканини в рані </a:t>
            </a:r>
            <a:r>
              <a:rPr lang="uk-UA" altLang="ru-RU" sz="2400" i="1" dirty="0">
                <a:effectLst/>
              </a:rPr>
              <a:t>(при певному ризику розвитку інфекції в рані).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uk-UA" altLang="ru-RU" sz="2800" b="1" i="1" dirty="0">
                <a:solidFill>
                  <a:srgbClr val="FFFF00"/>
                </a:solidFill>
                <a:effectLst/>
              </a:rPr>
              <a:t>Техніка:</a:t>
            </a:r>
            <a:r>
              <a:rPr lang="uk-UA" altLang="ru-RU" sz="2400" b="1" i="1" dirty="0">
                <a:solidFill>
                  <a:srgbClr val="FFFF00"/>
                </a:solidFill>
                <a:effectLst/>
              </a:rPr>
              <a:t> </a:t>
            </a:r>
            <a:r>
              <a:rPr lang="uk-UA" altLang="ru-RU" sz="2400" dirty="0">
                <a:effectLst/>
              </a:rPr>
              <a:t>рану після ПХОР не зашивають, а після стихання запалення (на 1-5 добу) накладають та зав</a:t>
            </a:r>
            <a:r>
              <a:rPr lang="en-US" altLang="ru-RU" sz="2400" dirty="0">
                <a:effectLst/>
              </a:rPr>
              <a:t>’</a:t>
            </a:r>
            <a:r>
              <a:rPr lang="uk-UA" altLang="ru-RU" sz="2400" dirty="0" err="1">
                <a:effectLst/>
              </a:rPr>
              <a:t>язують</a:t>
            </a:r>
            <a:r>
              <a:rPr lang="uk-UA" altLang="ru-RU" sz="2400" dirty="0">
                <a:effectLst/>
              </a:rPr>
              <a:t> шви.</a:t>
            </a:r>
            <a:endParaRPr lang="en-US" altLang="ru-RU" sz="2400" dirty="0">
              <a:effectLst/>
            </a:endParaRPr>
          </a:p>
          <a:p>
            <a:pPr algn="just">
              <a:lnSpc>
                <a:spcPct val="90000"/>
              </a:lnSpc>
            </a:pPr>
            <a:r>
              <a:rPr lang="uk-UA" altLang="ru-RU" sz="2800" b="1" dirty="0">
                <a:solidFill>
                  <a:srgbClr val="FFFF00"/>
                </a:solidFill>
              </a:rPr>
              <a:t>Провізорний шов </a:t>
            </a:r>
            <a:r>
              <a:rPr lang="uk-UA" altLang="ru-RU" sz="2400" dirty="0">
                <a:effectLst/>
              </a:rPr>
              <a:t>– аналогічний первинно відстроченому шву, але його накладають зразу після ПХОР, а зав</a:t>
            </a:r>
            <a:r>
              <a:rPr lang="en-US" altLang="ru-RU" sz="2400" dirty="0">
                <a:effectLst/>
              </a:rPr>
              <a:t>’</a:t>
            </a:r>
            <a:r>
              <a:rPr lang="uk-UA" altLang="ru-RU" sz="2400" dirty="0" err="1">
                <a:effectLst/>
              </a:rPr>
              <a:t>язують</a:t>
            </a:r>
            <a:r>
              <a:rPr lang="uk-UA" altLang="ru-RU" sz="2400" dirty="0">
                <a:effectLst/>
              </a:rPr>
              <a:t> – після стихання запалення (на 1-5 добу).</a:t>
            </a:r>
            <a:endParaRPr lang="uk-UA" alt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623280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670429" y="193840"/>
            <a:ext cx="8540750" cy="1143001"/>
          </a:xfrm>
        </p:spPr>
        <p:txBody>
          <a:bodyPr/>
          <a:lstStyle/>
          <a:p>
            <a:pPr algn="ctr"/>
            <a:r>
              <a:rPr lang="uk-UA" altLang="ru-RU" b="1" dirty="0">
                <a:solidFill>
                  <a:srgbClr val="FFFF00"/>
                </a:solidFill>
              </a:rPr>
              <a:t>Види швів</a:t>
            </a:r>
            <a:endParaRPr lang="ru-RU" altLang="ru-RU" b="1" dirty="0">
              <a:solidFill>
                <a:srgbClr val="FFFF00"/>
              </a:solidFill>
            </a:endParaRPr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324449" y="1224412"/>
            <a:ext cx="8540750" cy="5905500"/>
          </a:xfrm>
        </p:spPr>
        <p:txBody>
          <a:bodyPr>
            <a:normAutofit/>
          </a:bodyPr>
          <a:lstStyle/>
          <a:p>
            <a:pPr algn="just"/>
            <a:r>
              <a:rPr lang="uk-UA" altLang="ru-RU" sz="2800" b="1" dirty="0">
                <a:solidFill>
                  <a:srgbClr val="FFFF00"/>
                </a:solidFill>
              </a:rPr>
              <a:t>Вторинний шов </a:t>
            </a:r>
            <a:r>
              <a:rPr lang="uk-UA" altLang="ru-RU" sz="2400" dirty="0"/>
              <a:t>– накладають на рани, що загоюються вторинним натягом після повного їх очищення від гнійно-некротичного вмісту, стихання запального процесу та утворення в рані грануляційної тканини.</a:t>
            </a:r>
          </a:p>
          <a:p>
            <a:pPr algn="just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uk-UA" altLang="ru-RU" sz="2800" b="1" i="1" dirty="0">
                <a:solidFill>
                  <a:srgbClr val="FFFF00"/>
                </a:solidFill>
              </a:rPr>
              <a:t>Мета: </a:t>
            </a:r>
            <a:r>
              <a:rPr lang="uk-UA" altLang="ru-RU" sz="2400" dirty="0"/>
              <a:t>зменшення (усунення) ранової порожнини, скорочення терміну </a:t>
            </a:r>
            <a:r>
              <a:rPr lang="uk-UA" altLang="ru-RU" sz="2400" dirty="0" err="1"/>
              <a:t>ранозагоєння</a:t>
            </a:r>
            <a:r>
              <a:rPr lang="uk-UA" altLang="ru-RU" sz="2400" dirty="0"/>
              <a:t>, зменшення розміру рубця.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uk-UA" altLang="ru-RU" sz="2800" b="1" dirty="0">
                <a:solidFill>
                  <a:srgbClr val="FFFF00"/>
                </a:solidFill>
              </a:rPr>
              <a:t>Види вторинних швів:</a:t>
            </a:r>
          </a:p>
          <a:p>
            <a:pPr algn="just">
              <a:lnSpc>
                <a:spcPct val="90000"/>
              </a:lnSpc>
            </a:pPr>
            <a:r>
              <a:rPr lang="uk-UA" altLang="ru-RU" sz="2800" b="1" dirty="0">
                <a:solidFill>
                  <a:srgbClr val="FFFF00"/>
                </a:solidFill>
              </a:rPr>
              <a:t>Ранній вторинний шов </a:t>
            </a:r>
            <a:r>
              <a:rPr lang="uk-UA" altLang="ru-RU" sz="2400" dirty="0"/>
              <a:t>– накладають на 6-21 добу загоєння рани.</a:t>
            </a:r>
          </a:p>
          <a:p>
            <a:pPr algn="just">
              <a:lnSpc>
                <a:spcPct val="90000"/>
              </a:lnSpc>
            </a:pPr>
            <a:r>
              <a:rPr lang="uk-UA" altLang="ru-RU" sz="2800" b="1" dirty="0">
                <a:solidFill>
                  <a:srgbClr val="FFFF00"/>
                </a:solidFill>
              </a:rPr>
              <a:t>Пізній вторинний шов</a:t>
            </a:r>
            <a:r>
              <a:rPr lang="uk-UA" altLang="ru-RU" sz="2800" dirty="0">
                <a:solidFill>
                  <a:srgbClr val="FFFF00"/>
                </a:solidFill>
              </a:rPr>
              <a:t> </a:t>
            </a:r>
            <a:r>
              <a:rPr lang="uk-UA" altLang="ru-RU" sz="2400" dirty="0"/>
              <a:t>– після 21-ї доби </a:t>
            </a:r>
            <a:r>
              <a:rPr lang="uk-UA" altLang="ru-RU" sz="2400" i="1" dirty="0"/>
              <a:t>(потребує висічення рубцевих країв рани)</a:t>
            </a:r>
            <a:endParaRPr lang="ru-RU" alt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204032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60746" y="180005"/>
            <a:ext cx="8540750" cy="1143000"/>
          </a:xfrm>
        </p:spPr>
        <p:txBody>
          <a:bodyPr/>
          <a:lstStyle/>
          <a:p>
            <a:pPr algn="ctr"/>
            <a:r>
              <a:rPr lang="uk-UA" altLang="ru-RU" b="1" dirty="0">
                <a:solidFill>
                  <a:srgbClr val="FFFF00"/>
                </a:solidFill>
              </a:rPr>
              <a:t>Лікування ран</a:t>
            </a:r>
            <a:endParaRPr lang="ru-RU" altLang="ru-RU" b="1" dirty="0">
              <a:solidFill>
                <a:srgbClr val="FFFF00"/>
              </a:solidFill>
            </a:endParaRP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465713" y="1323005"/>
            <a:ext cx="8540750" cy="449897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uk-UA" altLang="ru-RU" sz="2800" b="1" dirty="0">
                <a:solidFill>
                  <a:srgbClr val="FFFF00"/>
                </a:solidFill>
              </a:rPr>
              <a:t>Загальні завдання при лікуванні ран</a:t>
            </a:r>
            <a:r>
              <a:rPr lang="uk-UA" altLang="ru-RU" sz="2800" b="1" dirty="0" smtClean="0">
                <a:solidFill>
                  <a:srgbClr val="FFFF00"/>
                </a:solidFill>
              </a:rPr>
              <a:t>:</a:t>
            </a:r>
            <a:endParaRPr lang="uk-UA" altLang="ru-RU" sz="2800" b="1" dirty="0">
              <a:solidFill>
                <a:srgbClr val="FFFF00"/>
              </a:solidFill>
            </a:endParaRPr>
          </a:p>
          <a:p>
            <a:r>
              <a:rPr lang="uk-UA" altLang="ru-RU" b="1" dirty="0">
                <a:solidFill>
                  <a:srgbClr val="FF3300"/>
                </a:solidFill>
              </a:rPr>
              <a:t> </a:t>
            </a:r>
            <a:r>
              <a:rPr lang="uk-UA" altLang="ru-RU" sz="2400" dirty="0">
                <a:effectLst/>
              </a:rPr>
              <a:t>Боротьба з ранніми ускладненнями.</a:t>
            </a:r>
          </a:p>
          <a:p>
            <a:r>
              <a:rPr lang="uk-UA" altLang="ru-RU" sz="2400" dirty="0">
                <a:effectLst/>
              </a:rPr>
              <a:t> Профілактика та лікування ранової інфекції.</a:t>
            </a:r>
          </a:p>
          <a:p>
            <a:r>
              <a:rPr lang="uk-UA" altLang="ru-RU" sz="2400" dirty="0">
                <a:effectLst/>
              </a:rPr>
              <a:t> Досягнення загоєння ран в найкоротший термін.</a:t>
            </a:r>
          </a:p>
          <a:p>
            <a:r>
              <a:rPr lang="uk-UA" altLang="ru-RU" sz="2400" dirty="0">
                <a:effectLst/>
              </a:rPr>
              <a:t> Відновлення функцій пошкоджених органів та тканин</a:t>
            </a:r>
          </a:p>
          <a:p>
            <a:endParaRPr lang="ru-RU" altLang="ru-RU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192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47850" y="0"/>
            <a:ext cx="8540750" cy="1143001"/>
          </a:xfrm>
        </p:spPr>
        <p:txBody>
          <a:bodyPr/>
          <a:lstStyle/>
          <a:p>
            <a:pPr algn="ctr"/>
            <a:r>
              <a:rPr lang="uk-UA" altLang="ru-RU" b="1" dirty="0">
                <a:solidFill>
                  <a:srgbClr val="FFFF00"/>
                </a:solidFill>
              </a:rPr>
              <a:t>Лікування гнійних ран</a:t>
            </a:r>
            <a:endParaRPr lang="ru-RU" altLang="ru-RU" b="1" dirty="0">
              <a:solidFill>
                <a:srgbClr val="FFFF00"/>
              </a:solidFill>
            </a:endParaRPr>
          </a:p>
        </p:txBody>
      </p:sp>
      <p:sp>
        <p:nvSpPr>
          <p:cNvPr id="696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479360" y="1297439"/>
            <a:ext cx="8540750" cy="64801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altLang="ru-RU" sz="2800" b="1" dirty="0">
                <a:solidFill>
                  <a:srgbClr val="FFFF00"/>
                </a:solidFill>
              </a:rPr>
              <a:t>Основні принципи:</a:t>
            </a:r>
          </a:p>
          <a:p>
            <a:pPr algn="just">
              <a:lnSpc>
                <a:spcPct val="80000"/>
              </a:lnSpc>
            </a:pPr>
            <a:r>
              <a:rPr lang="uk-UA" altLang="ru-RU" sz="2400" dirty="0"/>
              <a:t>Якомога швидше очищення рани від нежиттєздатних тканин;</a:t>
            </a:r>
          </a:p>
          <a:p>
            <a:pPr algn="just">
              <a:lnSpc>
                <a:spcPct val="80000"/>
              </a:lnSpc>
            </a:pPr>
            <a:r>
              <a:rPr lang="uk-UA" altLang="ru-RU" sz="2400" dirty="0"/>
              <a:t>Зменшення ступеня мікробної забрудненості рани; </a:t>
            </a:r>
          </a:p>
          <a:p>
            <a:pPr algn="just">
              <a:lnSpc>
                <a:spcPct val="80000"/>
              </a:lnSpc>
            </a:pPr>
            <a:r>
              <a:rPr lang="uk-UA" altLang="ru-RU" sz="2400" dirty="0"/>
              <a:t>Створення найбільш сприятливих  умов для відтоку ранового вмісту;</a:t>
            </a:r>
          </a:p>
          <a:p>
            <a:pPr algn="just">
              <a:lnSpc>
                <a:spcPct val="80000"/>
              </a:lnSpc>
            </a:pPr>
            <a:r>
              <a:rPr lang="uk-UA" altLang="ru-RU" sz="2400" dirty="0"/>
              <a:t>Пригнічення життєдіяльності ранової мікрофлори;</a:t>
            </a:r>
          </a:p>
          <a:p>
            <a:pPr algn="just">
              <a:lnSpc>
                <a:spcPct val="80000"/>
              </a:lnSpc>
            </a:pPr>
            <a:r>
              <a:rPr lang="uk-UA" altLang="ru-RU" sz="2400" dirty="0"/>
              <a:t>Усунення чинників, що уповільнюють загоєння рани;</a:t>
            </a:r>
          </a:p>
          <a:p>
            <a:pPr algn="just">
              <a:lnSpc>
                <a:spcPct val="80000"/>
              </a:lnSpc>
            </a:pPr>
            <a:r>
              <a:rPr lang="uk-UA" altLang="ru-RU" sz="2400" dirty="0"/>
              <a:t>Корекція порушень імунного захисту та </a:t>
            </a:r>
            <a:r>
              <a:rPr lang="uk-UA" altLang="ru-RU" sz="2400" dirty="0" err="1"/>
              <a:t>імуностимуляція</a:t>
            </a:r>
            <a:r>
              <a:rPr lang="uk-UA" altLang="ru-RU" sz="2400" dirty="0"/>
              <a:t> макроорганізму; </a:t>
            </a:r>
          </a:p>
          <a:p>
            <a:pPr algn="just">
              <a:lnSpc>
                <a:spcPct val="80000"/>
              </a:lnSpc>
            </a:pPr>
            <a:r>
              <a:rPr lang="uk-UA" altLang="ru-RU" sz="2400" dirty="0"/>
              <a:t>Нейтралізація негативних ефектів надмірної активації захисних систем організму.</a:t>
            </a: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21170320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703389" y="188913"/>
            <a:ext cx="8842375" cy="5910262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uk-UA" altLang="ru-RU" sz="4400" b="1">
                <a:solidFill>
                  <a:srgbClr val="FFFF00"/>
                </a:solidFill>
              </a:rPr>
              <a:t>Лікування гнійних ран</a:t>
            </a:r>
          </a:p>
          <a:p>
            <a:pPr algn="ctr">
              <a:buFont typeface="Arial" panose="020B0604020202020204" pitchFamily="34" charset="0"/>
              <a:buNone/>
            </a:pPr>
            <a:endParaRPr lang="uk-UA" altLang="ru-RU" sz="4400" b="1">
              <a:solidFill>
                <a:srgbClr val="FFFF00"/>
              </a:solidFill>
            </a:endParaRPr>
          </a:p>
          <a:p>
            <a:pPr algn="ctr">
              <a:buFont typeface="Arial" panose="020B0604020202020204" pitchFamily="34" charset="0"/>
              <a:buNone/>
            </a:pPr>
            <a:endParaRPr lang="uk-UA" altLang="ru-RU" sz="4400" b="1">
              <a:solidFill>
                <a:srgbClr val="FFFF00"/>
              </a:solidFill>
            </a:endParaRPr>
          </a:p>
          <a:p>
            <a:pPr algn="ctr">
              <a:buFont typeface="Arial" panose="020B0604020202020204" pitchFamily="34" charset="0"/>
              <a:buNone/>
            </a:pPr>
            <a:endParaRPr lang="uk-UA" altLang="ru-RU" sz="4400" b="1">
              <a:solidFill>
                <a:srgbClr val="FF3300"/>
              </a:solidFill>
            </a:endParaRPr>
          </a:p>
          <a:p>
            <a:pPr algn="ctr">
              <a:buFont typeface="Arial" panose="020B0604020202020204" pitchFamily="34" charset="0"/>
              <a:buNone/>
            </a:pPr>
            <a:endParaRPr lang="uk-UA" altLang="ru-RU" b="1">
              <a:solidFill>
                <a:srgbClr val="FF3300"/>
              </a:solidFill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uk-UA" altLang="ru-RU" sz="4000" b="1">
                <a:solidFill>
                  <a:srgbClr val="FF3300"/>
                </a:solidFill>
              </a:rPr>
              <a:t>Характер лікування визначається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uk-UA" altLang="ru-RU" sz="4000" b="1">
                <a:solidFill>
                  <a:srgbClr val="FF3300"/>
                </a:solidFill>
              </a:rPr>
              <a:t>фазою ранового процесу !!!</a:t>
            </a:r>
            <a:endParaRPr lang="ru-RU" altLang="ru-RU" sz="4000" b="1">
              <a:solidFill>
                <a:srgbClr val="FF3300"/>
              </a:solidFill>
            </a:endParaRPr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 rot="1492538">
            <a:off x="4224339" y="1052514"/>
            <a:ext cx="485775" cy="1584325"/>
          </a:xfrm>
          <a:prstGeom prst="downArrow">
            <a:avLst>
              <a:gd name="adj1" fmla="val 50000"/>
              <a:gd name="adj2" fmla="val 815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65543" name="AutoShape 7"/>
          <p:cNvSpPr>
            <a:spLocks noChangeArrowheads="1"/>
          </p:cNvSpPr>
          <p:nvPr/>
        </p:nvSpPr>
        <p:spPr bwMode="auto">
          <a:xfrm rot="-1795693">
            <a:off x="6743701" y="1052514"/>
            <a:ext cx="485775" cy="1584325"/>
          </a:xfrm>
          <a:prstGeom prst="downArrow">
            <a:avLst>
              <a:gd name="adj1" fmla="val 50000"/>
              <a:gd name="adj2" fmla="val 815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ru-RU"/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3143250" y="2708276"/>
            <a:ext cx="18447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altLang="ru-RU" sz="3600" b="1">
                <a:solidFill>
                  <a:srgbClr val="FFFF00"/>
                </a:solidFill>
              </a:rPr>
              <a:t>Місцеве</a:t>
            </a:r>
            <a:endParaRPr lang="ru-RU" altLang="ru-RU" sz="3600" b="1">
              <a:solidFill>
                <a:srgbClr val="FFFF00"/>
              </a:solidFill>
            </a:endParaRP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6311901" y="2708276"/>
            <a:ext cx="197797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altLang="ru-RU" sz="3600" b="1">
                <a:solidFill>
                  <a:srgbClr val="FFFF00"/>
                </a:solidFill>
              </a:rPr>
              <a:t>Загальне</a:t>
            </a:r>
            <a:endParaRPr lang="ru-RU" altLang="ru-RU" sz="3600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3800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0" y="0"/>
            <a:ext cx="9094788" cy="1544638"/>
          </a:xfrm>
        </p:spPr>
        <p:txBody>
          <a:bodyPr/>
          <a:lstStyle/>
          <a:p>
            <a:pPr algn="ctr"/>
            <a:r>
              <a:rPr lang="uk-UA" altLang="ru-RU" sz="3200" b="1" dirty="0">
                <a:solidFill>
                  <a:srgbClr val="FFFF00"/>
                </a:solidFill>
              </a:rPr>
              <a:t>Місцеве лікування гнійних ран в 1-у фазу ранового процесу </a:t>
            </a:r>
            <a:r>
              <a:rPr lang="uk-UA" altLang="ru-RU" sz="3200" dirty="0">
                <a:solidFill>
                  <a:srgbClr val="FF3300"/>
                </a:solidFill>
              </a:rPr>
              <a:t>(гнійно-некротичну)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  <p:sp>
        <p:nvSpPr>
          <p:cNvPr id="665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774825" y="1557339"/>
            <a:ext cx="8540750" cy="449897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uk-UA" altLang="ru-RU" sz="2800" b="1" dirty="0"/>
              <a:t>Основні завдання:</a:t>
            </a:r>
          </a:p>
          <a:p>
            <a:r>
              <a:rPr lang="uk-UA" altLang="ru-RU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uk-UA" altLang="ru-RU" sz="2400" dirty="0">
                <a:effectLst/>
              </a:rPr>
              <a:t>Очищення рани від гнійно – некротичних тканин; </a:t>
            </a:r>
          </a:p>
          <a:p>
            <a:r>
              <a:rPr lang="uk-UA" altLang="ru-RU" sz="2400" dirty="0">
                <a:effectLst/>
              </a:rPr>
              <a:t>Зниження рівня мікробної забрудненості;</a:t>
            </a:r>
          </a:p>
          <a:p>
            <a:r>
              <a:rPr lang="uk-UA" altLang="ru-RU" sz="2400" dirty="0">
                <a:effectLst/>
              </a:rPr>
              <a:t>Забезпечення умов для повноцінного відтоку ранового ексудату; </a:t>
            </a:r>
          </a:p>
          <a:p>
            <a:r>
              <a:rPr lang="uk-UA" altLang="ru-RU" sz="2400" dirty="0">
                <a:effectLst/>
              </a:rPr>
              <a:t>Зниження проявів місцевої запальної реакції тканин.</a:t>
            </a:r>
            <a:endParaRPr lang="ru-RU" alt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336792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19284" y="122830"/>
            <a:ext cx="9166225" cy="1544638"/>
          </a:xfrm>
        </p:spPr>
        <p:txBody>
          <a:bodyPr/>
          <a:lstStyle/>
          <a:p>
            <a:pPr algn="ctr"/>
            <a:r>
              <a:rPr lang="uk-UA" altLang="ru-RU" sz="3200" b="1" dirty="0">
                <a:solidFill>
                  <a:srgbClr val="FFFF00"/>
                </a:solidFill>
              </a:rPr>
              <a:t>Місцеве лікування гнійних ран в 1-у фазу ранового процесу </a:t>
            </a:r>
            <a:r>
              <a:rPr lang="uk-UA" altLang="ru-RU" sz="3200" dirty="0">
                <a:solidFill>
                  <a:srgbClr val="FF3300"/>
                </a:solidFill>
              </a:rPr>
              <a:t>(гнійно-некротичну)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14765" y="1544638"/>
            <a:ext cx="10972184" cy="5661025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uk-UA" altLang="ru-RU" sz="2800" b="1" dirty="0">
                <a:solidFill>
                  <a:srgbClr val="FFFF00"/>
                </a:solidFill>
              </a:rPr>
              <a:t>Це досягається застосуванням:</a:t>
            </a:r>
          </a:p>
          <a:p>
            <a:pPr algn="just">
              <a:lnSpc>
                <a:spcPct val="90000"/>
              </a:lnSpc>
            </a:pPr>
            <a:r>
              <a:rPr lang="uk-UA" altLang="ru-RU" sz="2400" dirty="0"/>
              <a:t> </a:t>
            </a:r>
            <a:r>
              <a:rPr lang="uk-UA" altLang="ru-RU" sz="2400" b="1" dirty="0">
                <a:solidFill>
                  <a:srgbClr val="FFFF00"/>
                </a:solidFill>
              </a:rPr>
              <a:t>Адекватної хірургічної обробки рани</a:t>
            </a:r>
            <a:r>
              <a:rPr lang="uk-UA" altLang="ru-RU" sz="2400" dirty="0">
                <a:solidFill>
                  <a:srgbClr val="FFFF00"/>
                </a:solidFill>
              </a:rPr>
              <a:t> </a:t>
            </a:r>
            <a:r>
              <a:rPr lang="uk-UA" altLang="ru-RU" sz="2400" i="1" dirty="0"/>
              <a:t>(широким розтином </a:t>
            </a:r>
            <a:r>
              <a:rPr lang="uk-UA" altLang="ru-RU" sz="2400" i="1" dirty="0" err="1"/>
              <a:t>гнояка</a:t>
            </a:r>
            <a:r>
              <a:rPr lang="uk-UA" altLang="ru-RU" sz="2400" i="1" dirty="0"/>
              <a:t>, додаткових карманів та </a:t>
            </a:r>
            <a:r>
              <a:rPr lang="uk-UA" altLang="ru-RU" sz="2400" i="1" dirty="0" err="1"/>
              <a:t>затіків</a:t>
            </a:r>
            <a:r>
              <a:rPr lang="uk-UA" altLang="ru-RU" sz="2400" i="1" dirty="0"/>
              <a:t>, висіченням всіх нежиттєздатних тканин)</a:t>
            </a:r>
            <a:r>
              <a:rPr lang="ru-RU" altLang="ru-RU" sz="2400" i="1" dirty="0"/>
              <a:t> </a:t>
            </a:r>
            <a:r>
              <a:rPr lang="uk-UA" altLang="ru-RU" sz="2400" i="1" dirty="0"/>
              <a:t> </a:t>
            </a:r>
          </a:p>
          <a:p>
            <a:pPr algn="just">
              <a:lnSpc>
                <a:spcPct val="90000"/>
              </a:lnSpc>
            </a:pPr>
            <a:r>
              <a:rPr lang="uk-UA" altLang="ru-RU" sz="2400" i="1" dirty="0">
                <a:solidFill>
                  <a:srgbClr val="FFFF00"/>
                </a:solidFill>
              </a:rPr>
              <a:t> </a:t>
            </a:r>
            <a:r>
              <a:rPr lang="uk-UA" altLang="ru-RU" sz="2400" b="1" dirty="0">
                <a:solidFill>
                  <a:srgbClr val="FFFF00"/>
                </a:solidFill>
              </a:rPr>
              <a:t>Адекватного дренування рани</a:t>
            </a:r>
            <a:r>
              <a:rPr lang="uk-UA" altLang="ru-RU" sz="2400" b="1" dirty="0"/>
              <a:t> </a:t>
            </a:r>
            <a:r>
              <a:rPr lang="uk-UA" altLang="ru-RU" sz="2400" i="1" dirty="0"/>
              <a:t>(активне, пасивне, </a:t>
            </a:r>
            <a:r>
              <a:rPr lang="uk-UA" altLang="ru-RU" sz="2400" i="1" dirty="0" err="1"/>
              <a:t>проточно</a:t>
            </a:r>
            <a:r>
              <a:rPr lang="uk-UA" altLang="ru-RU" sz="2400" i="1" dirty="0"/>
              <a:t>-промивне)</a:t>
            </a:r>
          </a:p>
          <a:p>
            <a:pPr algn="just">
              <a:lnSpc>
                <a:spcPct val="90000"/>
              </a:lnSpc>
            </a:pPr>
            <a:r>
              <a:rPr lang="uk-UA" altLang="ru-RU" sz="2400" i="1" dirty="0"/>
              <a:t> </a:t>
            </a:r>
            <a:r>
              <a:rPr lang="uk-UA" altLang="ru-RU" sz="2400" b="1" dirty="0">
                <a:solidFill>
                  <a:srgbClr val="FFFF00"/>
                </a:solidFill>
              </a:rPr>
              <a:t>Розчинів антисептиків </a:t>
            </a:r>
            <a:r>
              <a:rPr lang="uk-UA" altLang="ru-RU" sz="2400" i="1" dirty="0"/>
              <a:t>(</a:t>
            </a:r>
            <a:r>
              <a:rPr lang="uk-UA" altLang="ru-RU" sz="2400" i="1" dirty="0" err="1"/>
              <a:t>декасан</a:t>
            </a:r>
            <a:r>
              <a:rPr lang="uk-UA" altLang="ru-RU" sz="2400" i="1" dirty="0"/>
              <a:t>, </a:t>
            </a:r>
            <a:r>
              <a:rPr lang="uk-UA" altLang="ru-RU" sz="2400" i="1" dirty="0" err="1"/>
              <a:t>хлоргексидин</a:t>
            </a:r>
            <a:r>
              <a:rPr lang="uk-UA" altLang="ru-RU" sz="2400" i="1" dirty="0"/>
              <a:t>, </a:t>
            </a:r>
            <a:r>
              <a:rPr lang="uk-UA" altLang="ru-RU" sz="2400" i="1" dirty="0" err="1"/>
              <a:t>повідон</a:t>
            </a:r>
            <a:r>
              <a:rPr lang="uk-UA" altLang="ru-RU" sz="2400" i="1" dirty="0"/>
              <a:t>-йод та ін.)</a:t>
            </a:r>
          </a:p>
          <a:p>
            <a:pPr algn="just">
              <a:lnSpc>
                <a:spcPct val="90000"/>
              </a:lnSpc>
            </a:pPr>
            <a:r>
              <a:rPr lang="uk-UA" altLang="ru-RU" sz="2400" b="1" dirty="0">
                <a:solidFill>
                  <a:srgbClr val="FFFF00"/>
                </a:solidFill>
              </a:rPr>
              <a:t> Комбінованих мазей на сучасних </a:t>
            </a:r>
            <a:r>
              <a:rPr lang="uk-UA" altLang="ru-RU" sz="2400" b="1" u="sng" dirty="0">
                <a:solidFill>
                  <a:srgbClr val="FFFF00"/>
                </a:solidFill>
              </a:rPr>
              <a:t>гідрофільних</a:t>
            </a:r>
            <a:r>
              <a:rPr lang="uk-UA" altLang="ru-RU" sz="2400" b="1" dirty="0">
                <a:solidFill>
                  <a:srgbClr val="FFFF00"/>
                </a:solidFill>
              </a:rPr>
              <a:t> основах </a:t>
            </a:r>
            <a:r>
              <a:rPr lang="uk-UA" altLang="ru-RU" sz="2400" i="1" dirty="0"/>
              <a:t>(</a:t>
            </a:r>
            <a:r>
              <a:rPr lang="uk-UA" altLang="ru-RU" sz="2400" i="1" dirty="0" err="1"/>
              <a:t>левомеколь</a:t>
            </a:r>
            <a:r>
              <a:rPr lang="uk-UA" altLang="ru-RU" sz="2400" i="1" dirty="0"/>
              <a:t>, </a:t>
            </a:r>
            <a:r>
              <a:rPr lang="uk-UA" altLang="ru-RU" sz="2400" i="1" dirty="0" err="1"/>
              <a:t>офлокаїн</a:t>
            </a:r>
            <a:r>
              <a:rPr lang="uk-UA" altLang="ru-RU" sz="2400" i="1" dirty="0"/>
              <a:t>, </a:t>
            </a:r>
            <a:r>
              <a:rPr lang="uk-UA" altLang="ru-RU" sz="2400" i="1" dirty="0" err="1"/>
              <a:t>мірамістин</a:t>
            </a:r>
            <a:r>
              <a:rPr lang="uk-UA" altLang="ru-RU" sz="2400" i="1" dirty="0"/>
              <a:t> та ін.)</a:t>
            </a:r>
          </a:p>
          <a:p>
            <a:pPr algn="just">
              <a:lnSpc>
                <a:spcPct val="90000"/>
              </a:lnSpc>
            </a:pPr>
            <a:r>
              <a:rPr lang="uk-UA" altLang="ru-RU" sz="2400" b="1" dirty="0">
                <a:solidFill>
                  <a:srgbClr val="FFFF00"/>
                </a:solidFill>
              </a:rPr>
              <a:t> Протеолітичних ферментів </a:t>
            </a:r>
            <a:r>
              <a:rPr lang="uk-UA" altLang="ru-RU" sz="2400" i="1" dirty="0"/>
              <a:t>(трипсин, </a:t>
            </a:r>
            <a:r>
              <a:rPr lang="uk-UA" altLang="ru-RU" sz="2400" i="1" dirty="0" err="1"/>
              <a:t>хімопсин</a:t>
            </a:r>
            <a:r>
              <a:rPr lang="uk-UA" altLang="ru-RU" sz="2400" i="1" dirty="0"/>
              <a:t>, </a:t>
            </a:r>
            <a:r>
              <a:rPr lang="uk-UA" altLang="ru-RU" sz="2400" i="1" dirty="0" err="1"/>
              <a:t>хімотрипсин</a:t>
            </a:r>
            <a:r>
              <a:rPr lang="uk-UA" altLang="ru-RU" sz="2400" i="1" dirty="0"/>
              <a:t>, </a:t>
            </a:r>
            <a:r>
              <a:rPr lang="uk-UA" altLang="ru-RU" sz="2400" i="1" dirty="0" err="1"/>
              <a:t>террилітин</a:t>
            </a:r>
            <a:r>
              <a:rPr lang="uk-UA" altLang="ru-RU" sz="2400" i="1" dirty="0"/>
              <a:t> та ін. )</a:t>
            </a:r>
            <a:endParaRPr lang="uk-UA" altLang="ru-RU" sz="2400" b="1" dirty="0"/>
          </a:p>
          <a:p>
            <a:pPr algn="just">
              <a:lnSpc>
                <a:spcPct val="90000"/>
              </a:lnSpc>
            </a:pPr>
            <a:r>
              <a:rPr lang="uk-UA" altLang="ru-RU" sz="2400" b="1" dirty="0">
                <a:solidFill>
                  <a:srgbClr val="FFFF00"/>
                </a:solidFill>
              </a:rPr>
              <a:t> Фізичних методів </a:t>
            </a:r>
            <a:r>
              <a:rPr lang="uk-UA" altLang="ru-RU" sz="2400" i="1" dirty="0"/>
              <a:t>(ультразвукова кавітація, вакуумна обробка, лазерне опромінення та ін.)</a:t>
            </a:r>
            <a:endParaRPr lang="ru-RU" alt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040724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 sz="3200" b="1" dirty="0">
                <a:solidFill>
                  <a:srgbClr val="FFFF00"/>
                </a:solidFill>
              </a:rPr>
              <a:t>Місцеве лікування гнійних ран в 2-у фазу ранового процесу </a:t>
            </a:r>
            <a:r>
              <a:rPr lang="uk-UA" altLang="ru-RU" sz="3200" dirty="0">
                <a:solidFill>
                  <a:srgbClr val="FF3300"/>
                </a:solidFill>
              </a:rPr>
              <a:t>(фазу грануляцій)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  <p:sp>
        <p:nvSpPr>
          <p:cNvPr id="716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847850" y="2060576"/>
            <a:ext cx="8540750" cy="449897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uk-UA" altLang="ru-RU" sz="2800" b="1" dirty="0">
                <a:solidFill>
                  <a:srgbClr val="FFFF00"/>
                </a:solidFill>
              </a:rPr>
              <a:t>Основні завдання:</a:t>
            </a:r>
          </a:p>
          <a:p>
            <a:r>
              <a:rPr lang="uk-UA" altLang="ru-RU" sz="2400" dirty="0">
                <a:effectLst/>
              </a:rPr>
              <a:t>Профілактика вторинного інфікування рани;</a:t>
            </a:r>
          </a:p>
          <a:p>
            <a:r>
              <a:rPr lang="uk-UA" altLang="ru-RU" sz="2400" dirty="0">
                <a:effectLst/>
              </a:rPr>
              <a:t> Захист грануляцій від пошкоджень;</a:t>
            </a:r>
          </a:p>
          <a:p>
            <a:r>
              <a:rPr lang="uk-UA" altLang="ru-RU" sz="2400" dirty="0">
                <a:effectLst/>
              </a:rPr>
              <a:t> Стимуляція регенерації.</a:t>
            </a:r>
            <a:endParaRPr lang="ru-RU" alt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64187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64443" y="0"/>
            <a:ext cx="9166225" cy="1544638"/>
          </a:xfrm>
        </p:spPr>
        <p:txBody>
          <a:bodyPr/>
          <a:lstStyle/>
          <a:p>
            <a:pPr algn="ctr"/>
            <a:r>
              <a:rPr lang="uk-UA" altLang="ru-RU" sz="3200" b="1" dirty="0">
                <a:solidFill>
                  <a:srgbClr val="FFFF00"/>
                </a:solidFill>
              </a:rPr>
              <a:t>Місцеве лікування гнійних ран в 2-у фазу ранового процесу </a:t>
            </a:r>
            <a:r>
              <a:rPr lang="uk-UA" altLang="ru-RU" sz="3200" dirty="0">
                <a:solidFill>
                  <a:srgbClr val="FF3300"/>
                </a:solidFill>
              </a:rPr>
              <a:t>(фазу грануляцій)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  <p:sp>
        <p:nvSpPr>
          <p:cNvPr id="727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774825" y="1196976"/>
            <a:ext cx="8540750" cy="5661025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uk-UA" altLang="ru-RU" sz="2800" b="1" dirty="0">
                <a:solidFill>
                  <a:srgbClr val="FFFF00"/>
                </a:solidFill>
              </a:rPr>
              <a:t>Це досягається застосуванням:</a:t>
            </a:r>
          </a:p>
          <a:p>
            <a:pPr algn="just">
              <a:lnSpc>
                <a:spcPct val="90000"/>
              </a:lnSpc>
            </a:pPr>
            <a:r>
              <a:rPr lang="uk-UA" altLang="ru-RU" sz="2400" dirty="0"/>
              <a:t> </a:t>
            </a:r>
            <a:r>
              <a:rPr lang="uk-UA" altLang="ru-RU" sz="2400" b="1" dirty="0">
                <a:solidFill>
                  <a:srgbClr val="FFFF00"/>
                </a:solidFill>
              </a:rPr>
              <a:t>Мазей, емульсій, лініментів, що містять стимулюючі речовини </a:t>
            </a:r>
            <a:r>
              <a:rPr lang="uk-UA" altLang="ru-RU" sz="2400" i="1" dirty="0"/>
              <a:t>(мазь </a:t>
            </a:r>
            <a:r>
              <a:rPr lang="uk-UA" altLang="ru-RU" sz="2400" i="1" dirty="0" err="1"/>
              <a:t>метилурацил</a:t>
            </a:r>
            <a:r>
              <a:rPr lang="uk-UA" altLang="ru-RU" sz="2400" i="1" dirty="0"/>
              <a:t>, </a:t>
            </a:r>
            <a:r>
              <a:rPr lang="uk-UA" altLang="ru-RU" sz="2400" i="1" dirty="0" err="1"/>
              <a:t>солкосерил</a:t>
            </a:r>
            <a:r>
              <a:rPr lang="uk-UA" altLang="ru-RU" sz="2400" i="1" dirty="0"/>
              <a:t>, </a:t>
            </a:r>
            <a:r>
              <a:rPr lang="uk-UA" altLang="ru-RU" sz="2400" i="1" dirty="0" err="1"/>
              <a:t>актовегин</a:t>
            </a:r>
            <a:r>
              <a:rPr lang="uk-UA" altLang="ru-RU" sz="2400" i="1" dirty="0"/>
              <a:t> та ін. ),</a:t>
            </a:r>
            <a:r>
              <a:rPr lang="uk-UA" altLang="ru-RU" sz="2400" b="1" dirty="0"/>
              <a:t>  антибіотики </a:t>
            </a:r>
            <a:r>
              <a:rPr lang="uk-UA" altLang="ru-RU" sz="2400" dirty="0"/>
              <a:t>(тетрациклінова, синтоміцинова, </a:t>
            </a:r>
            <a:r>
              <a:rPr lang="uk-UA" altLang="ru-RU" sz="2400" dirty="0" err="1"/>
              <a:t>гентаміцинова</a:t>
            </a:r>
            <a:r>
              <a:rPr lang="uk-UA" altLang="ru-RU" sz="2400" dirty="0"/>
              <a:t> мазь та ін.) </a:t>
            </a:r>
          </a:p>
          <a:p>
            <a:pPr algn="just">
              <a:lnSpc>
                <a:spcPct val="90000"/>
              </a:lnSpc>
            </a:pPr>
            <a:r>
              <a:rPr lang="uk-UA" altLang="ru-RU" sz="2400" b="1" dirty="0">
                <a:solidFill>
                  <a:srgbClr val="FFFF00"/>
                </a:solidFill>
              </a:rPr>
              <a:t>Сучасних багатокомпонентних мазей на гідрофільній основі</a:t>
            </a:r>
            <a:r>
              <a:rPr lang="uk-UA" altLang="ru-RU" sz="2400" dirty="0">
                <a:solidFill>
                  <a:srgbClr val="FFFF00"/>
                </a:solidFill>
              </a:rPr>
              <a:t> </a:t>
            </a:r>
            <a:r>
              <a:rPr lang="uk-UA" altLang="ru-RU" sz="2400" i="1" dirty="0"/>
              <a:t>(“</a:t>
            </a:r>
            <a:r>
              <a:rPr lang="uk-UA" altLang="ru-RU" sz="2400" i="1" dirty="0" err="1"/>
              <a:t>Метилурацил</a:t>
            </a:r>
            <a:r>
              <a:rPr lang="uk-UA" altLang="ru-RU" sz="2400" i="1" dirty="0"/>
              <a:t>-Дарниця”, “</a:t>
            </a:r>
            <a:r>
              <a:rPr lang="uk-UA" altLang="ru-RU" sz="2400" i="1" dirty="0" err="1"/>
              <a:t>Мірамістин</a:t>
            </a:r>
            <a:r>
              <a:rPr lang="uk-UA" altLang="ru-RU" sz="2400" i="1" dirty="0"/>
              <a:t>” та ін.),</a:t>
            </a:r>
            <a:r>
              <a:rPr lang="uk-UA" altLang="ru-RU" sz="2400" dirty="0"/>
              <a:t> </a:t>
            </a:r>
          </a:p>
          <a:p>
            <a:pPr algn="just">
              <a:lnSpc>
                <a:spcPct val="90000"/>
              </a:lnSpc>
            </a:pPr>
            <a:r>
              <a:rPr lang="uk-UA" altLang="ru-RU" sz="2400" b="1" dirty="0">
                <a:solidFill>
                  <a:srgbClr val="FFFF00"/>
                </a:solidFill>
              </a:rPr>
              <a:t>Препаратів рослинного походження</a:t>
            </a:r>
            <a:r>
              <a:rPr lang="uk-UA" altLang="ru-RU" sz="2400" dirty="0"/>
              <a:t> </a:t>
            </a:r>
            <a:r>
              <a:rPr lang="uk-UA" altLang="ru-RU" sz="2400" i="1" dirty="0"/>
              <a:t>(сік алое, каланхое, обліпихова та шипшинова олія),</a:t>
            </a:r>
          </a:p>
          <a:p>
            <a:pPr algn="just">
              <a:lnSpc>
                <a:spcPct val="90000"/>
              </a:lnSpc>
            </a:pPr>
            <a:r>
              <a:rPr lang="uk-UA" altLang="ru-RU" sz="2400" b="1" dirty="0">
                <a:solidFill>
                  <a:srgbClr val="FFFF00"/>
                </a:solidFill>
              </a:rPr>
              <a:t>Сучасних інтерактивних пов'язок</a:t>
            </a:r>
            <a:r>
              <a:rPr lang="uk-UA" altLang="ru-RU" sz="2400" dirty="0"/>
              <a:t> </a:t>
            </a:r>
            <a:r>
              <a:rPr lang="uk-UA" altLang="ru-RU" sz="2400" i="1" dirty="0"/>
              <a:t>(“</a:t>
            </a:r>
            <a:r>
              <a:rPr lang="uk-UA" altLang="ru-RU" sz="2400" i="1" dirty="0" err="1"/>
              <a:t>Гідросорб</a:t>
            </a:r>
            <a:r>
              <a:rPr lang="uk-UA" altLang="ru-RU" sz="2400" i="1" dirty="0"/>
              <a:t>”, “</a:t>
            </a:r>
            <a:r>
              <a:rPr lang="uk-UA" altLang="ru-RU" sz="2400" i="1" dirty="0" err="1"/>
              <a:t>Гідроколл</a:t>
            </a:r>
            <a:r>
              <a:rPr lang="uk-UA" altLang="ru-RU" sz="2400" i="1" dirty="0"/>
              <a:t>” та ін.)</a:t>
            </a:r>
            <a:r>
              <a:rPr lang="ru-RU" altLang="ru-RU" sz="24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algn="just">
              <a:lnSpc>
                <a:spcPct val="90000"/>
              </a:lnSpc>
            </a:pPr>
            <a:r>
              <a:rPr lang="uk-UA" altLang="ru-RU" sz="2400" b="1" dirty="0" err="1">
                <a:solidFill>
                  <a:srgbClr val="FFFF00"/>
                </a:solidFill>
              </a:rPr>
              <a:t>Фізіопроцедур</a:t>
            </a:r>
            <a:r>
              <a:rPr lang="uk-UA" altLang="ru-RU" sz="2400" i="1" dirty="0"/>
              <a:t> (УФО, УВЧ, магнітне поле та ін.)</a:t>
            </a:r>
            <a:endParaRPr lang="ru-RU" alt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24441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1" y="228600"/>
            <a:ext cx="8842375" cy="1143000"/>
          </a:xfrm>
        </p:spPr>
        <p:txBody>
          <a:bodyPr/>
          <a:lstStyle/>
          <a:p>
            <a:r>
              <a:rPr lang="uk-UA" altLang="ru-RU" sz="3200" b="1">
                <a:solidFill>
                  <a:srgbClr val="FFFF00"/>
                </a:solidFill>
              </a:rPr>
              <a:t>Місцеве лікування гнійних ран в 3-у фазу ранового процесу </a:t>
            </a:r>
            <a:r>
              <a:rPr lang="uk-UA" altLang="ru-RU" sz="3200">
                <a:solidFill>
                  <a:srgbClr val="FF3300"/>
                </a:solidFill>
              </a:rPr>
              <a:t>(фазу епітелізації)</a:t>
            </a:r>
            <a:endParaRPr lang="ru-RU" altLang="ru-RU" sz="3200">
              <a:solidFill>
                <a:srgbClr val="FF3300"/>
              </a:solidFill>
            </a:endParaRPr>
          </a:p>
        </p:txBody>
      </p:sp>
      <p:sp>
        <p:nvSpPr>
          <p:cNvPr id="7373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919288" y="1628776"/>
            <a:ext cx="8540750" cy="501332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altLang="ru-RU" sz="2800" b="1" dirty="0">
                <a:solidFill>
                  <a:srgbClr val="FFFF00"/>
                </a:solidFill>
              </a:rPr>
              <a:t>Основні завдання:</a:t>
            </a:r>
          </a:p>
          <a:p>
            <a:pPr>
              <a:lnSpc>
                <a:spcPct val="80000"/>
              </a:lnSpc>
            </a:pPr>
            <a:r>
              <a:rPr lang="uk-UA" altLang="ru-RU" sz="2400" b="1" dirty="0">
                <a:solidFill>
                  <a:srgbClr val="FFFF00"/>
                </a:solidFill>
              </a:rPr>
              <a:t>Профілактика вторинного інфікування рани;</a:t>
            </a:r>
          </a:p>
          <a:p>
            <a:pPr>
              <a:lnSpc>
                <a:spcPct val="80000"/>
              </a:lnSpc>
            </a:pPr>
            <a:r>
              <a:rPr lang="uk-UA" altLang="ru-RU" sz="2400" dirty="0"/>
              <a:t> </a:t>
            </a:r>
            <a:r>
              <a:rPr lang="uk-UA" altLang="ru-RU" sz="2400" b="1" dirty="0">
                <a:solidFill>
                  <a:srgbClr val="FFFF00"/>
                </a:solidFill>
              </a:rPr>
              <a:t>Захист грануляцій від пошкоджень</a:t>
            </a:r>
            <a:r>
              <a:rPr lang="uk-UA" altLang="ru-RU" sz="2400" dirty="0">
                <a:solidFill>
                  <a:srgbClr val="FFFF00"/>
                </a:solidFill>
              </a:rPr>
              <a:t> </a:t>
            </a:r>
            <a:r>
              <a:rPr lang="uk-UA" altLang="ru-RU" sz="2400" i="1" dirty="0"/>
              <a:t>(механічної травми, висихання);</a:t>
            </a:r>
          </a:p>
          <a:p>
            <a:pPr>
              <a:lnSpc>
                <a:spcPct val="80000"/>
              </a:lnSpc>
            </a:pPr>
            <a:r>
              <a:rPr lang="uk-UA" altLang="ru-RU" sz="2400" dirty="0"/>
              <a:t> </a:t>
            </a:r>
            <a:r>
              <a:rPr lang="uk-UA" altLang="ru-RU" sz="2400" b="1" dirty="0">
                <a:solidFill>
                  <a:srgbClr val="FFFF00"/>
                </a:solidFill>
              </a:rPr>
              <a:t>Прискорення </a:t>
            </a:r>
            <a:r>
              <a:rPr lang="uk-UA" altLang="ru-RU" sz="2400" b="1" dirty="0" err="1">
                <a:solidFill>
                  <a:srgbClr val="FFFF00"/>
                </a:solidFill>
              </a:rPr>
              <a:t>епітелізації</a:t>
            </a:r>
            <a:r>
              <a:rPr lang="uk-UA" altLang="ru-RU" sz="2400" b="1" dirty="0">
                <a:solidFill>
                  <a:srgbClr val="FFFF00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r>
              <a:rPr lang="uk-UA" altLang="ru-RU" sz="2400" dirty="0"/>
              <a:t> </a:t>
            </a:r>
            <a:r>
              <a:rPr lang="uk-UA" altLang="ru-RU" sz="2400" b="1" dirty="0">
                <a:solidFill>
                  <a:srgbClr val="FFFF00"/>
                </a:solidFill>
              </a:rPr>
              <a:t>Профілактика аномальної проліферації</a:t>
            </a:r>
            <a:r>
              <a:rPr lang="uk-UA" altLang="ru-RU" sz="2400" dirty="0">
                <a:solidFill>
                  <a:srgbClr val="FFFF00"/>
                </a:solidFill>
              </a:rPr>
              <a:t> </a:t>
            </a:r>
            <a:r>
              <a:rPr lang="uk-UA" altLang="ru-RU" sz="2400" i="1" dirty="0"/>
              <a:t>(утворення гіпертрофічних та </a:t>
            </a:r>
            <a:r>
              <a:rPr lang="uk-UA" altLang="ru-RU" sz="2400" i="1" dirty="0" err="1"/>
              <a:t>келоїдних</a:t>
            </a:r>
            <a:r>
              <a:rPr lang="uk-UA" altLang="ru-RU" sz="2400" i="1" dirty="0"/>
              <a:t> рубців)</a:t>
            </a:r>
          </a:p>
          <a:p>
            <a:pPr algn="just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uk-UA" altLang="ru-RU" sz="2400" i="1" dirty="0"/>
              <a:t>		З цією метою використовують:</a:t>
            </a:r>
          </a:p>
          <a:p>
            <a:pPr algn="just">
              <a:lnSpc>
                <a:spcPct val="80000"/>
              </a:lnSpc>
            </a:pPr>
            <a:r>
              <a:rPr lang="uk-UA" altLang="ru-RU" sz="2400" i="1" dirty="0"/>
              <a:t>Мазі (гелі) на водорозчинній основі (</a:t>
            </a:r>
            <a:r>
              <a:rPr lang="uk-UA" altLang="ru-RU" sz="2400" i="1" dirty="0" err="1"/>
              <a:t>метилурацил</a:t>
            </a:r>
            <a:r>
              <a:rPr lang="uk-UA" altLang="ru-RU" sz="2400" i="1" dirty="0"/>
              <a:t>, </a:t>
            </a:r>
            <a:r>
              <a:rPr lang="uk-UA" altLang="ru-RU" sz="2400" i="1" dirty="0" err="1"/>
              <a:t>пантестин</a:t>
            </a:r>
            <a:r>
              <a:rPr lang="uk-UA" altLang="ru-RU" sz="2400" i="1" dirty="0"/>
              <a:t>);</a:t>
            </a:r>
          </a:p>
          <a:p>
            <a:pPr algn="just">
              <a:lnSpc>
                <a:spcPct val="80000"/>
              </a:lnSpc>
            </a:pPr>
            <a:r>
              <a:rPr lang="uk-UA" altLang="ru-RU" sz="2400" i="1" dirty="0"/>
              <a:t>обліпихову й шипшинову олію;</a:t>
            </a:r>
          </a:p>
          <a:p>
            <a:pPr algn="just">
              <a:lnSpc>
                <a:spcPct val="80000"/>
              </a:lnSpc>
            </a:pPr>
            <a:r>
              <a:rPr lang="uk-UA" altLang="ru-RU" sz="2400" i="1" dirty="0"/>
              <a:t>аерозолі (</a:t>
            </a:r>
            <a:r>
              <a:rPr lang="uk-UA" altLang="ru-RU" sz="2400" i="1" dirty="0" err="1"/>
              <a:t>пантенол</a:t>
            </a:r>
            <a:r>
              <a:rPr lang="uk-UA" altLang="ru-RU" sz="2400" i="1" dirty="0"/>
              <a:t>, </a:t>
            </a:r>
            <a:r>
              <a:rPr lang="uk-UA" altLang="ru-RU" sz="2400" i="1" dirty="0" err="1"/>
              <a:t>олазоль</a:t>
            </a:r>
            <a:r>
              <a:rPr lang="uk-UA" altLang="ru-RU" sz="2400" i="1" dirty="0"/>
              <a:t>);</a:t>
            </a:r>
          </a:p>
          <a:p>
            <a:pPr algn="just">
              <a:lnSpc>
                <a:spcPct val="80000"/>
              </a:lnSpc>
            </a:pPr>
            <a:r>
              <a:rPr lang="uk-UA" altLang="ru-RU" sz="2400" i="1" dirty="0" err="1"/>
              <a:t>фізіопроцедури</a:t>
            </a:r>
            <a:r>
              <a:rPr lang="uk-UA" altLang="ru-RU" sz="2400" i="1" dirty="0"/>
              <a:t> (УФО, УВЧ, магнітне поле та ін.) тощо.</a:t>
            </a:r>
            <a:r>
              <a:rPr lang="ru-RU" altLang="ru-RU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858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455264" y="232013"/>
            <a:ext cx="8540750" cy="6119813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uk-UA" altLang="ru-RU" dirty="0"/>
              <a:t>	</a:t>
            </a:r>
            <a:r>
              <a:rPr lang="uk-UA" altLang="ru-RU" sz="4000" b="1" dirty="0">
                <a:solidFill>
                  <a:srgbClr val="FFFF00"/>
                </a:solidFill>
              </a:rPr>
              <a:t>Основні методи загального лікування ран</a:t>
            </a:r>
            <a:r>
              <a:rPr lang="uk-UA" altLang="ru-RU" dirty="0"/>
              <a:t> </a:t>
            </a:r>
            <a:endParaRPr lang="uk-UA" altLang="ru-RU" dirty="0" smtClean="0"/>
          </a:p>
          <a:p>
            <a:pPr algn="ctr">
              <a:buFont typeface="Arial" panose="020B0604020202020204" pitchFamily="34" charset="0"/>
              <a:buNone/>
            </a:pPr>
            <a:endParaRPr lang="uk-UA" altLang="ru-RU" dirty="0"/>
          </a:p>
          <a:p>
            <a:r>
              <a:rPr lang="uk-UA" altLang="ru-RU" sz="2400" dirty="0" err="1">
                <a:effectLst/>
              </a:rPr>
              <a:t>Седація</a:t>
            </a:r>
            <a:r>
              <a:rPr lang="uk-UA" altLang="ru-RU" sz="2400" dirty="0">
                <a:effectLst/>
              </a:rPr>
              <a:t>, знеболення</a:t>
            </a:r>
          </a:p>
          <a:p>
            <a:r>
              <a:rPr lang="uk-UA" altLang="ru-RU" sz="2400" dirty="0">
                <a:effectLst/>
              </a:rPr>
              <a:t>Загальна </a:t>
            </a:r>
            <a:r>
              <a:rPr lang="uk-UA" altLang="ru-RU" sz="2400" dirty="0" err="1">
                <a:effectLst/>
              </a:rPr>
              <a:t>антибіотикотерапія</a:t>
            </a:r>
            <a:r>
              <a:rPr lang="uk-UA" altLang="ru-RU" sz="2400" dirty="0">
                <a:effectLst/>
              </a:rPr>
              <a:t> </a:t>
            </a:r>
          </a:p>
          <a:p>
            <a:r>
              <a:rPr lang="uk-UA" altLang="ru-RU" sz="2400" dirty="0">
                <a:effectLst/>
              </a:rPr>
              <a:t>Корекція недоїдання, глікемії, стероїдів </a:t>
            </a:r>
          </a:p>
          <a:p>
            <a:r>
              <a:rPr lang="uk-UA" altLang="ru-RU" sz="2400" dirty="0">
                <a:effectLst/>
              </a:rPr>
              <a:t>Корекція </a:t>
            </a:r>
            <a:r>
              <a:rPr lang="uk-UA" altLang="ru-RU" sz="2400" dirty="0" err="1">
                <a:effectLst/>
              </a:rPr>
              <a:t>вазоконстрикції</a:t>
            </a:r>
            <a:endParaRPr lang="uk-UA" altLang="ru-RU" sz="2400" dirty="0">
              <a:effectLst/>
            </a:endParaRPr>
          </a:p>
          <a:p>
            <a:r>
              <a:rPr lang="uk-UA" altLang="ru-RU" sz="2400" dirty="0" err="1">
                <a:effectLst/>
              </a:rPr>
              <a:t>Дезінтоксикаційна</a:t>
            </a:r>
            <a:r>
              <a:rPr lang="uk-UA" altLang="ru-RU" sz="2400" dirty="0">
                <a:effectLst/>
              </a:rPr>
              <a:t> терапія</a:t>
            </a:r>
          </a:p>
          <a:p>
            <a:r>
              <a:rPr lang="uk-UA" altLang="ru-RU" sz="2400" dirty="0" err="1">
                <a:effectLst/>
              </a:rPr>
              <a:t>Імунокорегуюча</a:t>
            </a:r>
            <a:r>
              <a:rPr lang="uk-UA" altLang="ru-RU" sz="2400" dirty="0">
                <a:effectLst/>
              </a:rPr>
              <a:t> терапія</a:t>
            </a:r>
          </a:p>
          <a:p>
            <a:r>
              <a:rPr lang="uk-UA" altLang="ru-RU" sz="2400" dirty="0">
                <a:effectLst/>
              </a:rPr>
              <a:t>Протизапальна терапія</a:t>
            </a:r>
          </a:p>
          <a:p>
            <a:r>
              <a:rPr lang="uk-UA" altLang="ru-RU" sz="2400" dirty="0">
                <a:effectLst/>
              </a:rPr>
              <a:t>Симптоматична терапія</a:t>
            </a:r>
          </a:p>
          <a:p>
            <a:endParaRPr lang="ru-RU" altLang="ru-RU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6147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25626" y="0"/>
            <a:ext cx="8842375" cy="1143000"/>
          </a:xfrm>
        </p:spPr>
        <p:txBody>
          <a:bodyPr/>
          <a:lstStyle/>
          <a:p>
            <a:pPr algn="ctr"/>
            <a:r>
              <a:rPr lang="uk-UA" altLang="ru-RU" sz="3200" b="1" dirty="0">
                <a:solidFill>
                  <a:srgbClr val="FFFF00"/>
                </a:solidFill>
              </a:rPr>
              <a:t>Перспективні додатки в комплексному лікуванні ран</a:t>
            </a:r>
            <a:endParaRPr lang="ru-RU" altLang="ru-RU" sz="3200" b="1" dirty="0">
              <a:solidFill>
                <a:srgbClr val="FFFF00"/>
              </a:solidFill>
            </a:endParaRPr>
          </a:p>
        </p:txBody>
      </p:sp>
      <p:sp>
        <p:nvSpPr>
          <p:cNvPr id="7577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0376" y="1052513"/>
            <a:ext cx="11273051" cy="6553200"/>
          </a:xfrm>
        </p:spPr>
        <p:txBody>
          <a:bodyPr>
            <a:normAutofit/>
          </a:bodyPr>
          <a:lstStyle/>
          <a:p>
            <a:pPr algn="just"/>
            <a:r>
              <a:rPr lang="uk-UA" altLang="ru-RU" sz="2000" b="1" dirty="0" err="1">
                <a:solidFill>
                  <a:srgbClr val="FFFF00"/>
                </a:solidFill>
              </a:rPr>
              <a:t>Цитокінотерапія</a:t>
            </a:r>
            <a:r>
              <a:rPr lang="uk-UA" altLang="ru-RU" sz="2000" dirty="0">
                <a:solidFill>
                  <a:srgbClr val="FFFF00"/>
                </a:solidFill>
              </a:rPr>
              <a:t> </a:t>
            </a:r>
            <a:r>
              <a:rPr lang="uk-UA" altLang="ru-RU" sz="2000" i="1" dirty="0"/>
              <a:t>(генно-інженерними препаратами </a:t>
            </a:r>
            <a:r>
              <a:rPr lang="uk-UA" altLang="ru-RU" sz="2000" i="1" dirty="0" err="1"/>
              <a:t>тканиних</a:t>
            </a:r>
            <a:r>
              <a:rPr lang="uk-UA" altLang="ru-RU" sz="2000" i="1" dirty="0"/>
              <a:t> чинників росту); </a:t>
            </a:r>
          </a:p>
          <a:p>
            <a:pPr algn="just"/>
            <a:r>
              <a:rPr lang="uk-UA" altLang="ru-RU" sz="2000" b="1" dirty="0">
                <a:solidFill>
                  <a:srgbClr val="FFFF00"/>
                </a:solidFill>
              </a:rPr>
              <a:t>Використання препаратів культур епідермальної тканини;</a:t>
            </a:r>
          </a:p>
          <a:p>
            <a:pPr algn="just"/>
            <a:r>
              <a:rPr lang="uk-UA" altLang="ru-RU" sz="2000" b="1" dirty="0">
                <a:solidFill>
                  <a:srgbClr val="FFFF00"/>
                </a:solidFill>
              </a:rPr>
              <a:t>Використання технологій клітинної терапії та тканинної інженерії за рахунок використання стовбурових клітин</a:t>
            </a:r>
            <a:r>
              <a:rPr lang="uk-UA" altLang="ru-RU" sz="2000" dirty="0"/>
              <a:t> </a:t>
            </a:r>
            <a:r>
              <a:rPr lang="uk-UA" altLang="ru-RU" sz="2000" i="1" dirty="0"/>
              <a:t>(</a:t>
            </a:r>
            <a:r>
              <a:rPr lang="uk-UA" altLang="ru-RU" sz="2000" i="1" dirty="0" err="1"/>
              <a:t>кератиноцитів</a:t>
            </a:r>
            <a:r>
              <a:rPr lang="uk-UA" altLang="ru-RU" sz="2000" i="1" dirty="0"/>
              <a:t> та фібробластів);</a:t>
            </a:r>
            <a:r>
              <a:rPr lang="uk-UA" altLang="ru-RU" sz="2000" dirty="0"/>
              <a:t> </a:t>
            </a:r>
          </a:p>
          <a:p>
            <a:pPr algn="just"/>
            <a:r>
              <a:rPr lang="uk-UA" altLang="ru-RU" sz="2000" b="1" dirty="0" err="1">
                <a:solidFill>
                  <a:srgbClr val="FFFF00"/>
                </a:solidFill>
              </a:rPr>
              <a:t>Озонотерапія</a:t>
            </a:r>
            <a:r>
              <a:rPr lang="uk-UA" altLang="ru-RU" sz="2000" b="1" dirty="0">
                <a:solidFill>
                  <a:srgbClr val="FFFF00"/>
                </a:solidFill>
              </a:rPr>
              <a:t>; </a:t>
            </a:r>
          </a:p>
          <a:p>
            <a:pPr algn="just"/>
            <a:r>
              <a:rPr lang="uk-UA" altLang="ru-RU" sz="2000" b="1" dirty="0">
                <a:solidFill>
                  <a:srgbClr val="FFFF00"/>
                </a:solidFill>
              </a:rPr>
              <a:t>Використання місцевої </a:t>
            </a:r>
            <a:r>
              <a:rPr lang="en-US" altLang="ru-RU" sz="2000" b="1" dirty="0">
                <a:solidFill>
                  <a:srgbClr val="FFFF00"/>
                </a:solidFill>
              </a:rPr>
              <a:t>NO</a:t>
            </a:r>
            <a:r>
              <a:rPr lang="uk-UA" altLang="ru-RU" sz="2000" b="1" dirty="0">
                <a:solidFill>
                  <a:srgbClr val="FFFF00"/>
                </a:solidFill>
              </a:rPr>
              <a:t>-терапії та повітряно-</a:t>
            </a:r>
            <a:r>
              <a:rPr lang="uk-UA" altLang="ru-RU" sz="2000" b="1" dirty="0" err="1">
                <a:solidFill>
                  <a:srgbClr val="FFFF00"/>
                </a:solidFill>
              </a:rPr>
              <a:t>плазмених</a:t>
            </a:r>
            <a:r>
              <a:rPr lang="uk-UA" altLang="ru-RU" sz="2000" b="1" dirty="0">
                <a:solidFill>
                  <a:srgbClr val="FFFF00"/>
                </a:solidFill>
              </a:rPr>
              <a:t> потоків;</a:t>
            </a:r>
          </a:p>
          <a:p>
            <a:pPr algn="just"/>
            <a:r>
              <a:rPr lang="uk-UA" altLang="ru-RU" sz="2000" b="1" dirty="0">
                <a:solidFill>
                  <a:srgbClr val="FFFF00"/>
                </a:solidFill>
              </a:rPr>
              <a:t>Ведення ран під пов'язками, які попереджають їх висихання та інфікування, тобто в вологому середовищі</a:t>
            </a:r>
            <a:r>
              <a:rPr lang="uk-UA" altLang="ru-RU" sz="2000" dirty="0">
                <a:solidFill>
                  <a:srgbClr val="FFFF00"/>
                </a:solidFill>
              </a:rPr>
              <a:t> </a:t>
            </a:r>
            <a:r>
              <a:rPr lang="uk-UA" altLang="ru-RU" sz="2000" dirty="0"/>
              <a:t>("</a:t>
            </a:r>
            <a:r>
              <a:rPr lang="uk-UA" altLang="ru-RU" sz="2000" dirty="0" err="1"/>
              <a:t>moist</a:t>
            </a:r>
            <a:r>
              <a:rPr lang="uk-UA" altLang="ru-RU" sz="2000" dirty="0"/>
              <a:t> </a:t>
            </a:r>
            <a:r>
              <a:rPr lang="uk-UA" altLang="ru-RU" sz="2000" dirty="0" err="1"/>
              <a:t>wound</a:t>
            </a:r>
            <a:r>
              <a:rPr lang="uk-UA" altLang="ru-RU" sz="2000" dirty="0"/>
              <a:t> </a:t>
            </a:r>
            <a:r>
              <a:rPr lang="uk-UA" altLang="ru-RU" sz="2000" dirty="0" err="1"/>
              <a:t>healing</a:t>
            </a:r>
            <a:r>
              <a:rPr lang="uk-UA" altLang="ru-RU" sz="2000" dirty="0"/>
              <a:t>");</a:t>
            </a:r>
          </a:p>
          <a:p>
            <a:pPr algn="just"/>
            <a:r>
              <a:rPr lang="uk-UA" altLang="ru-RU" sz="2000" b="1" dirty="0" err="1">
                <a:solidFill>
                  <a:srgbClr val="FFFF00"/>
                </a:solidFill>
              </a:rPr>
              <a:t>Естрогенотерапія</a:t>
            </a:r>
            <a:r>
              <a:rPr lang="uk-UA" altLang="ru-RU" sz="2000" b="1" dirty="0">
                <a:solidFill>
                  <a:srgbClr val="FFFF00"/>
                </a:solidFill>
              </a:rPr>
              <a:t> ; </a:t>
            </a:r>
          </a:p>
          <a:p>
            <a:pPr algn="just"/>
            <a:r>
              <a:rPr lang="uk-UA" altLang="ru-RU" sz="2000" b="1" dirty="0">
                <a:solidFill>
                  <a:srgbClr val="FFFF00"/>
                </a:solidFill>
              </a:rPr>
              <a:t>Використання </a:t>
            </a:r>
            <a:r>
              <a:rPr lang="uk-UA" altLang="ru-RU" sz="2000" b="1" dirty="0" err="1">
                <a:solidFill>
                  <a:srgbClr val="FFFF00"/>
                </a:solidFill>
              </a:rPr>
              <a:t>ліпосом</a:t>
            </a:r>
            <a:r>
              <a:rPr lang="uk-UA" altLang="ru-RU" sz="2000" b="1" dirty="0">
                <a:solidFill>
                  <a:srgbClr val="FFFF00"/>
                </a:solidFill>
              </a:rPr>
              <a:t>; </a:t>
            </a:r>
          </a:p>
          <a:p>
            <a:pPr algn="just"/>
            <a:r>
              <a:rPr lang="uk-UA" altLang="ru-RU" sz="2000" b="1" dirty="0">
                <a:solidFill>
                  <a:srgbClr val="FFFF00"/>
                </a:solidFill>
              </a:rPr>
              <a:t>Використання ендогенних антимікробних пептидів</a:t>
            </a:r>
            <a:r>
              <a:rPr lang="uk-UA" altLang="ru-RU" sz="2000" dirty="0">
                <a:solidFill>
                  <a:srgbClr val="FFFF00"/>
                </a:solidFill>
              </a:rPr>
              <a:t> </a:t>
            </a:r>
            <a:r>
              <a:rPr lang="uk-UA" altLang="ru-RU" sz="2000" i="1" dirty="0"/>
              <a:t>(</a:t>
            </a:r>
            <a:r>
              <a:rPr lang="uk-UA" altLang="ru-RU" sz="2000" i="1" dirty="0" err="1"/>
              <a:t>дефензинів</a:t>
            </a:r>
            <a:r>
              <a:rPr lang="uk-UA" altLang="ru-RU" sz="2000" i="1" dirty="0"/>
              <a:t>, </a:t>
            </a:r>
            <a:r>
              <a:rPr lang="uk-UA" altLang="ru-RU" sz="2000" i="1" dirty="0" err="1"/>
              <a:t>кателицидинів</a:t>
            </a:r>
            <a:r>
              <a:rPr lang="uk-UA" altLang="ru-RU" sz="2000" i="1" dirty="0"/>
              <a:t>, </a:t>
            </a:r>
            <a:r>
              <a:rPr lang="uk-UA" altLang="ru-RU" sz="2000" i="1" dirty="0" err="1"/>
              <a:t>дермцидинів</a:t>
            </a:r>
            <a:r>
              <a:rPr lang="uk-UA" altLang="ru-RU" sz="2000" i="1" dirty="0"/>
              <a:t>);</a:t>
            </a:r>
            <a:r>
              <a:rPr lang="uk-UA" altLang="ru-RU" sz="2000" dirty="0"/>
              <a:t> </a:t>
            </a:r>
          </a:p>
          <a:p>
            <a:pPr algn="just"/>
            <a:r>
              <a:rPr lang="uk-UA" altLang="ru-RU" sz="2000" b="1" dirty="0">
                <a:solidFill>
                  <a:srgbClr val="FFFF00"/>
                </a:solidFill>
              </a:rPr>
              <a:t>Використання </a:t>
            </a:r>
            <a:r>
              <a:rPr lang="uk-UA" altLang="ru-RU" sz="2000" b="1" dirty="0" err="1">
                <a:solidFill>
                  <a:srgbClr val="FFFF00"/>
                </a:solidFill>
              </a:rPr>
              <a:t>простагландинів</a:t>
            </a:r>
            <a:r>
              <a:rPr lang="uk-UA" altLang="ru-RU" sz="2000" b="1" dirty="0">
                <a:solidFill>
                  <a:srgbClr val="FFFF00"/>
                </a:solidFill>
              </a:rPr>
              <a:t>; </a:t>
            </a:r>
          </a:p>
          <a:p>
            <a:pPr algn="just"/>
            <a:r>
              <a:rPr lang="uk-UA" altLang="ru-RU" sz="2000" b="1" dirty="0">
                <a:solidFill>
                  <a:srgbClr val="FFFF00"/>
                </a:solidFill>
              </a:rPr>
              <a:t>Біологічна (</a:t>
            </a:r>
            <a:r>
              <a:rPr lang="uk-UA" altLang="ru-RU" sz="2000" b="1" dirty="0" err="1">
                <a:solidFill>
                  <a:srgbClr val="FFFF00"/>
                </a:solidFill>
              </a:rPr>
              <a:t>личиночна</a:t>
            </a:r>
            <a:r>
              <a:rPr lang="uk-UA" altLang="ru-RU" sz="2000" b="1" dirty="0">
                <a:solidFill>
                  <a:srgbClr val="FFFF00"/>
                </a:solidFill>
              </a:rPr>
              <a:t>) терапія та ін.</a:t>
            </a:r>
            <a:r>
              <a:rPr lang="ru-RU" altLang="ru-RU" sz="2000" b="1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9445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dirty="0" smtClean="0"/>
              <a:t> </a:t>
            </a:r>
            <a:endParaRPr lang="ru-RU" altLang="ru-RU" dirty="0"/>
          </a:p>
        </p:txBody>
      </p:sp>
      <p:pic>
        <p:nvPicPr>
          <p:cNvPr id="7680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6858000"/>
          </a:xfrm>
        </p:spPr>
      </p:pic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1703388" y="0"/>
            <a:ext cx="324736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altLang="ru-RU" sz="54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ДЯКУЄМО</a:t>
            </a:r>
            <a:endParaRPr lang="ru-RU" altLang="ru-RU" sz="5400" b="1" i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6024564" y="5734050"/>
            <a:ext cx="440213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uk-UA" altLang="ru-RU" sz="54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УВАГУ!</a:t>
            </a:r>
            <a:endParaRPr lang="ru-RU" altLang="ru-RU" sz="5400" b="1" i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529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Прямоугольник 6"/>
          <p:cNvSpPr>
            <a:spLocks noChangeArrowheads="1"/>
          </p:cNvSpPr>
          <p:nvPr/>
        </p:nvSpPr>
        <p:spPr bwMode="auto">
          <a:xfrm>
            <a:off x="2855913" y="476251"/>
            <a:ext cx="6481762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uk-UA" altLang="ru-RU" sz="2400" b="1">
                <a:solidFill>
                  <a:srgbClr val="FF3300"/>
                </a:solidFill>
              </a:rPr>
              <a:t>Перша допомога при випадкових ранах</a:t>
            </a:r>
            <a:endParaRPr lang="ru-RU" altLang="ru-RU" sz="2400">
              <a:solidFill>
                <a:srgbClr val="FF3300"/>
              </a:solidFill>
            </a:endParaRPr>
          </a:p>
        </p:txBody>
      </p:sp>
      <p:sp>
        <p:nvSpPr>
          <p:cNvPr id="47108" name="Прямоугольник 7"/>
          <p:cNvSpPr>
            <a:spLocks noChangeArrowheads="1"/>
          </p:cNvSpPr>
          <p:nvPr/>
        </p:nvSpPr>
        <p:spPr bwMode="auto">
          <a:xfrm>
            <a:off x="2208214" y="1268413"/>
            <a:ext cx="4105275" cy="647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uk-UA" altLang="ru-RU" b="1">
                <a:solidFill>
                  <a:srgbClr val="000000"/>
                </a:solidFill>
                <a:latin typeface="Calibri" panose="020F0502020204030204" pitchFamily="34" charset="0"/>
              </a:rPr>
              <a:t>Усунути ранні ускладнення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7109" name="Прямоугольник 7"/>
          <p:cNvSpPr>
            <a:spLocks noChangeArrowheads="1"/>
          </p:cNvSpPr>
          <p:nvPr/>
        </p:nvSpPr>
        <p:spPr bwMode="auto">
          <a:xfrm>
            <a:off x="7464425" y="1268413"/>
            <a:ext cx="2952750" cy="647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uk-UA" altLang="ru-RU" b="1">
                <a:solidFill>
                  <a:srgbClr val="000000"/>
                </a:solidFill>
                <a:latin typeface="Calibri" panose="020F0502020204030204" pitchFamily="34" charset="0"/>
              </a:rPr>
              <a:t>Запобігти подальшому інфікуванню рани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>
            <a:off x="3792538" y="981076"/>
            <a:ext cx="0" cy="288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>
            <a:off x="8904288" y="981076"/>
            <a:ext cx="0" cy="288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2" name="Прямоугольник 7"/>
          <p:cNvSpPr>
            <a:spLocks noChangeArrowheads="1"/>
          </p:cNvSpPr>
          <p:nvPr/>
        </p:nvSpPr>
        <p:spPr bwMode="auto">
          <a:xfrm>
            <a:off x="8183563" y="2276475"/>
            <a:ext cx="2233612" cy="21605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Aft>
                <a:spcPts val="1000"/>
              </a:spcAft>
              <a:buFontTx/>
              <a:buAutoNum type="arabicPeriod"/>
            </a:pPr>
            <a:r>
              <a:rPr lang="uk-UA" altLang="ru-RU">
                <a:solidFill>
                  <a:srgbClr val="0000FF"/>
                </a:solidFill>
                <a:latin typeface="Calibri" panose="020F0502020204030204" pitchFamily="34" charset="0"/>
              </a:rPr>
              <a:t>Обробка шкіри   навколо рани розчинами антисептиків  </a:t>
            </a:r>
          </a:p>
          <a:p>
            <a:pPr algn="just">
              <a:spcAft>
                <a:spcPts val="1000"/>
              </a:spcAft>
              <a:buFontTx/>
              <a:buAutoNum type="arabicPeriod"/>
            </a:pPr>
            <a:r>
              <a:rPr lang="uk-UA" altLang="ru-RU">
                <a:solidFill>
                  <a:srgbClr val="0000FF"/>
                </a:solidFill>
                <a:latin typeface="Calibri" panose="020F0502020204030204" pitchFamily="34" charset="0"/>
              </a:rPr>
              <a:t>Накладання асептичної повязки</a:t>
            </a:r>
            <a:r>
              <a:rPr lang="uk-UA" altLang="ru-RU" b="1">
                <a:solidFill>
                  <a:srgbClr val="000000"/>
                </a:solidFill>
                <a:latin typeface="Calibri" panose="020F0502020204030204" pitchFamily="34" charset="0"/>
              </a:rPr>
              <a:t>       	</a:t>
            </a:r>
            <a:endParaRPr lang="ru-RU" altLang="ru-RU" b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7113" name="Прямоугольник 7"/>
          <p:cNvSpPr>
            <a:spLocks noChangeArrowheads="1"/>
          </p:cNvSpPr>
          <p:nvPr/>
        </p:nvSpPr>
        <p:spPr bwMode="auto">
          <a:xfrm>
            <a:off x="1703389" y="2276476"/>
            <a:ext cx="1512887" cy="358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uk-UA" altLang="ru-RU" b="1">
                <a:solidFill>
                  <a:srgbClr val="000000"/>
                </a:solidFill>
                <a:latin typeface="Calibri" panose="020F0502020204030204" pitchFamily="34" charset="0"/>
              </a:rPr>
              <a:t>Кровотеча</a:t>
            </a:r>
            <a:endParaRPr lang="ru-RU" altLang="ru-RU" b="1">
              <a:solidFill>
                <a:srgbClr val="000000"/>
              </a:solidFill>
            </a:endParaRPr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>
            <a:off x="2424113" y="1916113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8" name="Line 14"/>
          <p:cNvSpPr>
            <a:spLocks noChangeShapeType="1"/>
          </p:cNvSpPr>
          <p:nvPr/>
        </p:nvSpPr>
        <p:spPr bwMode="auto">
          <a:xfrm>
            <a:off x="4224338" y="1916113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19" name="Line 15"/>
          <p:cNvSpPr>
            <a:spLocks noChangeShapeType="1"/>
          </p:cNvSpPr>
          <p:nvPr/>
        </p:nvSpPr>
        <p:spPr bwMode="auto">
          <a:xfrm>
            <a:off x="5808663" y="1916113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20" name="Line 16"/>
          <p:cNvSpPr>
            <a:spLocks noChangeShapeType="1"/>
          </p:cNvSpPr>
          <p:nvPr/>
        </p:nvSpPr>
        <p:spPr bwMode="auto">
          <a:xfrm>
            <a:off x="8975725" y="1916113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21" name="Прямоугольник 7"/>
          <p:cNvSpPr>
            <a:spLocks noChangeArrowheads="1"/>
          </p:cNvSpPr>
          <p:nvPr/>
        </p:nvSpPr>
        <p:spPr bwMode="auto">
          <a:xfrm>
            <a:off x="3359150" y="2276475"/>
            <a:ext cx="1873250" cy="647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uk-UA" altLang="ru-RU" b="1">
                <a:solidFill>
                  <a:srgbClr val="000000"/>
                </a:solidFill>
                <a:latin typeface="Calibri" panose="020F0502020204030204" pitchFamily="34" charset="0"/>
              </a:rPr>
              <a:t>Травматичний шок</a:t>
            </a:r>
            <a:endParaRPr lang="ru-RU" altLang="ru-RU" b="1">
              <a:solidFill>
                <a:srgbClr val="000000"/>
              </a:solidFill>
            </a:endParaRPr>
          </a:p>
        </p:txBody>
      </p:sp>
      <p:sp>
        <p:nvSpPr>
          <p:cNvPr id="47122" name="Прямоугольник 7"/>
          <p:cNvSpPr>
            <a:spLocks noChangeArrowheads="1"/>
          </p:cNvSpPr>
          <p:nvPr/>
        </p:nvSpPr>
        <p:spPr bwMode="auto">
          <a:xfrm>
            <a:off x="5448301" y="2276476"/>
            <a:ext cx="1655763" cy="936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uk-UA" altLang="ru-RU" b="1">
                <a:solidFill>
                  <a:srgbClr val="000000"/>
                </a:solidFill>
                <a:latin typeface="Calibri" panose="020F0502020204030204" pitchFamily="34" charset="0"/>
              </a:rPr>
              <a:t>Ушкодження внутрішній органів</a:t>
            </a:r>
            <a:endParaRPr lang="ru-RU" altLang="ru-RU" b="1">
              <a:solidFill>
                <a:srgbClr val="000000"/>
              </a:solidFill>
            </a:endParaRPr>
          </a:p>
        </p:txBody>
      </p:sp>
      <p:sp>
        <p:nvSpPr>
          <p:cNvPr id="47123" name="Прямоугольник 7"/>
          <p:cNvSpPr>
            <a:spLocks noChangeArrowheads="1"/>
          </p:cNvSpPr>
          <p:nvPr/>
        </p:nvSpPr>
        <p:spPr bwMode="auto">
          <a:xfrm>
            <a:off x="1703389" y="4149726"/>
            <a:ext cx="1728787" cy="2016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uk-UA" altLang="ru-RU">
                <a:solidFill>
                  <a:srgbClr val="0000FF"/>
                </a:solidFill>
                <a:latin typeface="Calibri" panose="020F0502020204030204" pitchFamily="34" charset="0"/>
              </a:rPr>
              <a:t>Тимчасова зупинка кровотечі (джгут, стискаюча повязка та ін )</a:t>
            </a:r>
            <a:endParaRPr lang="ru-RU" altLang="ru-RU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47124" name="Line 20"/>
          <p:cNvSpPr>
            <a:spLocks noChangeShapeType="1"/>
          </p:cNvSpPr>
          <p:nvPr/>
        </p:nvSpPr>
        <p:spPr bwMode="auto">
          <a:xfrm>
            <a:off x="2424113" y="2636839"/>
            <a:ext cx="0" cy="15128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25" name="Прямоугольник 7"/>
          <p:cNvSpPr>
            <a:spLocks noChangeArrowheads="1"/>
          </p:cNvSpPr>
          <p:nvPr/>
        </p:nvSpPr>
        <p:spPr bwMode="auto">
          <a:xfrm>
            <a:off x="3648076" y="4149726"/>
            <a:ext cx="1800225" cy="2016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uk-UA" altLang="ru-RU">
                <a:solidFill>
                  <a:srgbClr val="0000FF"/>
                </a:solidFill>
                <a:latin typeface="Calibri" panose="020F0502020204030204" pitchFamily="34" charset="0"/>
              </a:rPr>
              <a:t>Введення анальгетиків та протишокових препаратів</a:t>
            </a:r>
            <a:endParaRPr lang="ru-RU" altLang="ru-RU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47126" name="Line 22"/>
          <p:cNvSpPr>
            <a:spLocks noChangeShapeType="1"/>
          </p:cNvSpPr>
          <p:nvPr/>
        </p:nvSpPr>
        <p:spPr bwMode="auto">
          <a:xfrm>
            <a:off x="4224338" y="2924175"/>
            <a:ext cx="0" cy="12255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7127" name="Прямоугольник 7"/>
          <p:cNvSpPr>
            <a:spLocks noChangeArrowheads="1"/>
          </p:cNvSpPr>
          <p:nvPr/>
        </p:nvSpPr>
        <p:spPr bwMode="auto">
          <a:xfrm>
            <a:off x="5664200" y="4149726"/>
            <a:ext cx="2376488" cy="2016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uk-UA" altLang="ru-RU">
                <a:solidFill>
                  <a:srgbClr val="0000FF"/>
                </a:solidFill>
                <a:latin typeface="Calibri" panose="020F0502020204030204" pitchFamily="34" charset="0"/>
              </a:rPr>
              <a:t>Накладання оклюзійної повязки (при пневмотораксі), асептичної повязки (при проникаючих пораненнях), імобілізація та ін.</a:t>
            </a:r>
            <a:endParaRPr lang="ru-RU" altLang="ru-RU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  <p:sp>
        <p:nvSpPr>
          <p:cNvPr id="47128" name="Line 24"/>
          <p:cNvSpPr>
            <a:spLocks noChangeShapeType="1"/>
          </p:cNvSpPr>
          <p:nvPr/>
        </p:nvSpPr>
        <p:spPr bwMode="auto">
          <a:xfrm>
            <a:off x="6311900" y="3213101"/>
            <a:ext cx="0" cy="936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Прямоугольник 7"/>
          <p:cNvSpPr>
            <a:spLocks noChangeArrowheads="1"/>
          </p:cNvSpPr>
          <p:nvPr/>
        </p:nvSpPr>
        <p:spPr bwMode="auto">
          <a:xfrm>
            <a:off x="2495550" y="1484314"/>
            <a:ext cx="7632700" cy="936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uk-UA" altLang="ru-RU" sz="2800" b="1">
                <a:solidFill>
                  <a:srgbClr val="FF3300"/>
                </a:solidFill>
                <a:latin typeface="Calibri" panose="020F0502020204030204" pitchFamily="34" charset="0"/>
              </a:rPr>
              <a:t>Умови необхідні для загоєння операційної рани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48136" name="Прямоугольник 7"/>
          <p:cNvSpPr>
            <a:spLocks noChangeArrowheads="1"/>
          </p:cNvSpPr>
          <p:nvPr/>
        </p:nvSpPr>
        <p:spPr bwMode="auto">
          <a:xfrm>
            <a:off x="1774825" y="3500439"/>
            <a:ext cx="1873250" cy="11509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uk-UA" altLang="ru-RU" sz="2000">
                <a:solidFill>
                  <a:srgbClr val="000000"/>
                </a:solidFill>
                <a:latin typeface="Calibri" panose="020F0502020204030204" pitchFamily="34" charset="0"/>
              </a:rPr>
              <a:t>Асептичність виконання операції</a:t>
            </a:r>
            <a:endParaRPr lang="ru-RU" altLang="ru-RU" sz="2000">
              <a:solidFill>
                <a:srgbClr val="000000"/>
              </a:solidFill>
            </a:endParaRPr>
          </a:p>
        </p:txBody>
      </p:sp>
      <p:sp>
        <p:nvSpPr>
          <p:cNvPr id="48137" name="Line 9"/>
          <p:cNvSpPr>
            <a:spLocks noChangeShapeType="1"/>
          </p:cNvSpPr>
          <p:nvPr/>
        </p:nvSpPr>
        <p:spPr bwMode="auto">
          <a:xfrm>
            <a:off x="2855913" y="2420938"/>
            <a:ext cx="0" cy="107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4727575" y="2420938"/>
            <a:ext cx="0" cy="107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7104063" y="2420938"/>
            <a:ext cx="0" cy="107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41" name="Прямоугольник 7"/>
          <p:cNvSpPr>
            <a:spLocks noChangeArrowheads="1"/>
          </p:cNvSpPr>
          <p:nvPr/>
        </p:nvSpPr>
        <p:spPr bwMode="auto">
          <a:xfrm>
            <a:off x="3935413" y="3500439"/>
            <a:ext cx="1873250" cy="11509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uk-UA" altLang="ru-RU" sz="2000">
                <a:solidFill>
                  <a:srgbClr val="000000"/>
                </a:solidFill>
                <a:latin typeface="Calibri" panose="020F0502020204030204" pitchFamily="34" charset="0"/>
              </a:rPr>
              <a:t>Надійність гемостазу в рані</a:t>
            </a:r>
            <a:endParaRPr lang="ru-RU" altLang="ru-RU" sz="2000">
              <a:solidFill>
                <a:srgbClr val="000000"/>
              </a:solidFill>
            </a:endParaRPr>
          </a:p>
        </p:txBody>
      </p:sp>
      <p:sp>
        <p:nvSpPr>
          <p:cNvPr id="48142" name="Прямоугольник 7"/>
          <p:cNvSpPr>
            <a:spLocks noChangeArrowheads="1"/>
          </p:cNvSpPr>
          <p:nvPr/>
        </p:nvSpPr>
        <p:spPr bwMode="auto">
          <a:xfrm>
            <a:off x="6096001" y="3500438"/>
            <a:ext cx="2232025" cy="16557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uk-UA" altLang="ru-RU" sz="2000">
                <a:solidFill>
                  <a:srgbClr val="000000"/>
                </a:solidFill>
                <a:latin typeface="Calibri" panose="020F0502020204030204" pitchFamily="34" charset="0"/>
              </a:rPr>
              <a:t>Відсутність у рані сторонніх предметів та некротичних тканин</a:t>
            </a:r>
            <a:endParaRPr lang="ru-RU" altLang="ru-RU" sz="2000">
              <a:solidFill>
                <a:srgbClr val="000000"/>
              </a:solidFill>
            </a:endParaRPr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>
            <a:off x="9625013" y="2420938"/>
            <a:ext cx="0" cy="107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8150" name="Прямоугольник 7"/>
          <p:cNvSpPr>
            <a:spLocks noChangeArrowheads="1"/>
          </p:cNvSpPr>
          <p:nvPr/>
        </p:nvSpPr>
        <p:spPr bwMode="auto">
          <a:xfrm>
            <a:off x="8832851" y="3500438"/>
            <a:ext cx="1655763" cy="16557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uk-UA" altLang="ru-RU" sz="2000">
                <a:solidFill>
                  <a:srgbClr val="000000"/>
                </a:solidFill>
                <a:latin typeface="Calibri" panose="020F0502020204030204" pitchFamily="34" charset="0"/>
              </a:rPr>
              <a:t>Ретельне пошарове зашивання рани</a:t>
            </a:r>
            <a:endParaRPr lang="ru-RU" altLang="ru-RU" sz="2000">
              <a:solidFill>
                <a:srgbClr val="000000"/>
              </a:solidFill>
            </a:endParaRPr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2711451" y="260350"/>
            <a:ext cx="633218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altLang="ru-RU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Лікування операційних ран</a:t>
            </a:r>
            <a:endParaRPr lang="ru-RU" altLang="ru-RU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482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Прямоугольник 7"/>
          <p:cNvSpPr>
            <a:spLocks noChangeArrowheads="1"/>
          </p:cNvSpPr>
          <p:nvPr/>
        </p:nvSpPr>
        <p:spPr bwMode="auto">
          <a:xfrm>
            <a:off x="2424113" y="1557339"/>
            <a:ext cx="7632700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uk-UA" altLang="ru-RU" sz="2800" b="1">
                <a:solidFill>
                  <a:srgbClr val="FF3300"/>
                </a:solidFill>
                <a:latin typeface="Calibri" panose="020F0502020204030204" pitchFamily="34" charset="0"/>
              </a:rPr>
              <a:t>Основні завдання</a:t>
            </a:r>
            <a:endParaRPr lang="ru-RU" altLang="ru-RU" sz="2800">
              <a:solidFill>
                <a:srgbClr val="FF3300"/>
              </a:solidFill>
            </a:endParaRPr>
          </a:p>
        </p:txBody>
      </p:sp>
      <p:sp>
        <p:nvSpPr>
          <p:cNvPr id="49155" name="Прямоугольник 7"/>
          <p:cNvSpPr>
            <a:spLocks noChangeArrowheads="1"/>
          </p:cNvSpPr>
          <p:nvPr/>
        </p:nvSpPr>
        <p:spPr bwMode="auto">
          <a:xfrm>
            <a:off x="1703388" y="2349501"/>
            <a:ext cx="1873250" cy="792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uk-UA" altLang="ru-RU" sz="2000">
                <a:solidFill>
                  <a:srgbClr val="000000"/>
                </a:solidFill>
                <a:latin typeface="Calibri" panose="020F0502020204030204" pitchFamily="34" charset="0"/>
              </a:rPr>
              <a:t>Адекватне знеболення</a:t>
            </a:r>
            <a:endParaRPr lang="ru-RU" altLang="ru-RU" sz="2000">
              <a:solidFill>
                <a:srgbClr val="000000"/>
              </a:solidFill>
            </a:endParaRP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2782888" y="2060575"/>
            <a:ext cx="0" cy="287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4943475" y="2060575"/>
            <a:ext cx="0" cy="287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 flipH="1" flipV="1">
            <a:off x="7032625" y="2060576"/>
            <a:ext cx="0" cy="358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59" name="Прямоугольник 7"/>
          <p:cNvSpPr>
            <a:spLocks noChangeArrowheads="1"/>
          </p:cNvSpPr>
          <p:nvPr/>
        </p:nvSpPr>
        <p:spPr bwMode="auto">
          <a:xfrm>
            <a:off x="3792538" y="2349501"/>
            <a:ext cx="2087562" cy="1368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uk-UA" altLang="ru-RU" sz="2000">
                <a:solidFill>
                  <a:srgbClr val="000000"/>
                </a:solidFill>
                <a:latin typeface="Calibri" panose="020F0502020204030204" pitchFamily="34" charset="0"/>
              </a:rPr>
              <a:t>Профілактика втоинного інфікування рани</a:t>
            </a:r>
            <a:endParaRPr lang="ru-RU" altLang="ru-RU" sz="2000">
              <a:solidFill>
                <a:srgbClr val="000000"/>
              </a:solidFill>
            </a:endParaRPr>
          </a:p>
        </p:txBody>
      </p:sp>
      <p:sp>
        <p:nvSpPr>
          <p:cNvPr id="49160" name="Прямоугольник 7"/>
          <p:cNvSpPr>
            <a:spLocks noChangeArrowheads="1"/>
          </p:cNvSpPr>
          <p:nvPr/>
        </p:nvSpPr>
        <p:spPr bwMode="auto">
          <a:xfrm>
            <a:off x="6240464" y="2349501"/>
            <a:ext cx="1800225" cy="1368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uk-UA" altLang="ru-RU" sz="2000">
                <a:solidFill>
                  <a:srgbClr val="000000"/>
                </a:solidFill>
                <a:latin typeface="Calibri" panose="020F0502020204030204" pitchFamily="34" charset="0"/>
              </a:rPr>
              <a:t>Прискорення процесів загоєння рани</a:t>
            </a:r>
            <a:endParaRPr lang="ru-RU" altLang="ru-RU" sz="2000">
              <a:solidFill>
                <a:srgbClr val="000000"/>
              </a:solidFill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9336088" y="2060575"/>
            <a:ext cx="0" cy="287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62" name="Прямоугольник 7"/>
          <p:cNvSpPr>
            <a:spLocks noChangeArrowheads="1"/>
          </p:cNvSpPr>
          <p:nvPr/>
        </p:nvSpPr>
        <p:spPr bwMode="auto">
          <a:xfrm>
            <a:off x="8543926" y="2349501"/>
            <a:ext cx="1655763" cy="1368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uk-UA" altLang="ru-RU" sz="2000">
                <a:solidFill>
                  <a:srgbClr val="000000"/>
                </a:solidFill>
                <a:latin typeface="Calibri" panose="020F0502020204030204" pitchFamily="34" charset="0"/>
              </a:rPr>
              <a:t>Корекція загального стану хворого</a:t>
            </a:r>
            <a:endParaRPr lang="ru-RU" altLang="ru-RU" sz="2000">
              <a:solidFill>
                <a:srgbClr val="000000"/>
              </a:solidFill>
            </a:endParaRP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1389062" y="1"/>
            <a:ext cx="92789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uk-UA" altLang="ru-RU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Лікування ран у </a:t>
            </a:r>
          </a:p>
          <a:p>
            <a:pPr algn="ctr"/>
            <a:r>
              <a:rPr lang="uk-UA" altLang="ru-RU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післяопераційному періоді</a:t>
            </a:r>
            <a:endParaRPr lang="ru-RU" altLang="ru-RU" sz="4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9164" name="Прямоугольник 7"/>
          <p:cNvSpPr>
            <a:spLocks noChangeArrowheads="1"/>
          </p:cNvSpPr>
          <p:nvPr/>
        </p:nvSpPr>
        <p:spPr bwMode="auto">
          <a:xfrm>
            <a:off x="1847850" y="4149725"/>
            <a:ext cx="1873250" cy="10810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uk-UA" altLang="ru-RU" sz="2000">
                <a:solidFill>
                  <a:srgbClr val="0000FF"/>
                </a:solidFill>
                <a:latin typeface="Calibri" panose="020F0502020204030204" pitchFamily="34" charset="0"/>
              </a:rPr>
              <a:t>Введення знеболюючих препаратів</a:t>
            </a:r>
            <a:endParaRPr lang="ru-RU" altLang="ru-RU" sz="2000">
              <a:solidFill>
                <a:srgbClr val="0000FF"/>
              </a:solidFill>
            </a:endParaRPr>
          </a:p>
        </p:txBody>
      </p:sp>
      <p:sp>
        <p:nvSpPr>
          <p:cNvPr id="49165" name="Прямоугольник 7"/>
          <p:cNvSpPr>
            <a:spLocks noChangeArrowheads="1"/>
          </p:cNvSpPr>
          <p:nvPr/>
        </p:nvSpPr>
        <p:spPr bwMode="auto">
          <a:xfrm>
            <a:off x="3935413" y="4149726"/>
            <a:ext cx="1873250" cy="158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buFontTx/>
              <a:buChar char="•"/>
            </a:pPr>
            <a:r>
              <a:rPr lang="uk-UA" altLang="ru-RU" sz="2000">
                <a:solidFill>
                  <a:srgbClr val="0000FF"/>
                </a:solidFill>
                <a:latin typeface="Calibri" panose="020F0502020204030204" pitchFamily="34" charset="0"/>
              </a:rPr>
              <a:t>Накладання асептичної повязки</a:t>
            </a:r>
          </a:p>
          <a:p>
            <a:pPr>
              <a:spcAft>
                <a:spcPts val="1000"/>
              </a:spcAft>
              <a:buFontTx/>
              <a:buChar char="•"/>
            </a:pPr>
            <a:r>
              <a:rPr lang="uk-UA" altLang="ru-RU" sz="2000">
                <a:solidFill>
                  <a:srgbClr val="0000FF"/>
                </a:solidFill>
                <a:latin typeface="Calibri" panose="020F0502020204030204" pitchFamily="34" charset="0"/>
              </a:rPr>
              <a:t>Перевязки</a:t>
            </a:r>
            <a:endParaRPr lang="ru-RU" altLang="ru-RU" sz="2000">
              <a:solidFill>
                <a:srgbClr val="0000FF"/>
              </a:solidFill>
            </a:endParaRPr>
          </a:p>
        </p:txBody>
      </p:sp>
      <p:sp>
        <p:nvSpPr>
          <p:cNvPr id="49166" name="Прямоугольник 7"/>
          <p:cNvSpPr>
            <a:spLocks noChangeArrowheads="1"/>
          </p:cNvSpPr>
          <p:nvPr/>
        </p:nvSpPr>
        <p:spPr bwMode="auto">
          <a:xfrm>
            <a:off x="6024563" y="4149725"/>
            <a:ext cx="2089150" cy="2374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buFontTx/>
              <a:buChar char="•"/>
            </a:pPr>
            <a:r>
              <a:rPr lang="uk-UA" altLang="ru-RU" sz="2000">
                <a:solidFill>
                  <a:srgbClr val="0000FF"/>
                </a:solidFill>
                <a:latin typeface="Calibri" panose="020F0502020204030204" pitchFamily="34" charset="0"/>
              </a:rPr>
              <a:t>Пухир з льодом на рану (для проф-ки утворення гематоми)</a:t>
            </a:r>
          </a:p>
          <a:p>
            <a:pPr>
              <a:spcAft>
                <a:spcPts val="1000"/>
              </a:spcAft>
              <a:buFontTx/>
              <a:buChar char="•"/>
            </a:pPr>
            <a:r>
              <a:rPr lang="uk-UA" altLang="ru-RU" sz="2000">
                <a:solidFill>
                  <a:srgbClr val="0000FF"/>
                </a:solidFill>
                <a:latin typeface="Calibri" panose="020F0502020204030204" pitchFamily="34" charset="0"/>
              </a:rPr>
              <a:t>Фізіотерапія (УВЧ, кварц)</a:t>
            </a:r>
          </a:p>
          <a:p>
            <a:pPr>
              <a:spcAft>
                <a:spcPts val="1000"/>
              </a:spcAft>
              <a:buFontTx/>
              <a:buChar char="•"/>
            </a:pPr>
            <a:endParaRPr lang="ru-RU" altLang="ru-RU" sz="2000">
              <a:solidFill>
                <a:srgbClr val="0000FF"/>
              </a:solidFill>
            </a:endParaRPr>
          </a:p>
        </p:txBody>
      </p:sp>
      <p:sp>
        <p:nvSpPr>
          <p:cNvPr id="49167" name="Прямоугольник 7"/>
          <p:cNvSpPr>
            <a:spLocks noChangeArrowheads="1"/>
          </p:cNvSpPr>
          <p:nvPr/>
        </p:nvSpPr>
        <p:spPr bwMode="auto">
          <a:xfrm>
            <a:off x="8328026" y="4149726"/>
            <a:ext cx="2339975" cy="2303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  <a:buFontTx/>
              <a:buChar char="•"/>
            </a:pPr>
            <a:r>
              <a:rPr lang="uk-UA" altLang="ru-RU" sz="2000">
                <a:solidFill>
                  <a:srgbClr val="0000FF"/>
                </a:solidFill>
                <a:latin typeface="Calibri" panose="020F0502020204030204" pitchFamily="34" charset="0"/>
              </a:rPr>
              <a:t>Корекція анемії, гіпопротеінемії, дегідратації і т.ін.</a:t>
            </a:r>
          </a:p>
          <a:p>
            <a:pPr>
              <a:spcAft>
                <a:spcPts val="1000"/>
              </a:spcAft>
              <a:buFontTx/>
              <a:buChar char="•"/>
            </a:pPr>
            <a:r>
              <a:rPr lang="uk-UA" altLang="ru-RU" sz="2000">
                <a:solidFill>
                  <a:srgbClr val="0000FF"/>
                </a:solidFill>
                <a:latin typeface="Calibri" panose="020F0502020204030204" pitchFamily="34" charset="0"/>
              </a:rPr>
              <a:t>Рання активація хворого</a:t>
            </a:r>
            <a:endParaRPr lang="ru-RU" altLang="ru-RU" sz="2000">
              <a:solidFill>
                <a:srgbClr val="0000FF"/>
              </a:solidFill>
            </a:endParaRPr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9336088" y="3716339"/>
            <a:ext cx="0" cy="4333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>
            <a:off x="7032625" y="3716339"/>
            <a:ext cx="0" cy="4333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>
            <a:off x="4800600" y="3716339"/>
            <a:ext cx="0" cy="4333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2566988" y="3068639"/>
            <a:ext cx="0" cy="10810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56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74826" y="333376"/>
            <a:ext cx="8640763" cy="6264275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514507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 b="1" dirty="0">
                <a:solidFill>
                  <a:srgbClr val="FFFF00"/>
                </a:solidFill>
              </a:rPr>
              <a:t>Л</a:t>
            </a:r>
            <a:r>
              <a:rPr lang="uk-UA" altLang="ru-RU" sz="4000" b="1" dirty="0" err="1">
                <a:solidFill>
                  <a:srgbClr val="FFFF00"/>
                </a:solidFill>
              </a:rPr>
              <a:t>ікування</a:t>
            </a:r>
            <a:r>
              <a:rPr lang="uk-UA" altLang="ru-RU" sz="4000" b="1" dirty="0">
                <a:solidFill>
                  <a:srgbClr val="FFFF00"/>
                </a:solidFill>
              </a:rPr>
              <a:t> </a:t>
            </a:r>
            <a:r>
              <a:rPr lang="uk-UA" altLang="ru-RU" sz="4000" b="1" dirty="0" err="1">
                <a:solidFill>
                  <a:srgbClr val="FFFF00"/>
                </a:solidFill>
              </a:rPr>
              <a:t>свіжоінфікованих</a:t>
            </a:r>
            <a:r>
              <a:rPr lang="uk-UA" altLang="ru-RU" sz="4000" b="1" dirty="0">
                <a:solidFill>
                  <a:srgbClr val="FFFF00"/>
                </a:solidFill>
              </a:rPr>
              <a:t> ран</a:t>
            </a:r>
            <a:endParaRPr lang="ru-RU" altLang="ru-RU" sz="4000" b="1" dirty="0">
              <a:solidFill>
                <a:srgbClr val="FFFF00"/>
              </a:solidFill>
            </a:endParaRPr>
          </a:p>
        </p:txBody>
      </p:sp>
      <p:sp>
        <p:nvSpPr>
          <p:cNvPr id="5120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104293" y="2039270"/>
            <a:ext cx="8946541" cy="4195481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uk-UA" altLang="ru-RU" sz="2400" b="1" dirty="0">
                <a:solidFill>
                  <a:srgbClr val="FF3300"/>
                </a:solidFill>
              </a:rPr>
              <a:t>Основні завдання:</a:t>
            </a:r>
          </a:p>
          <a:p>
            <a:r>
              <a:rPr lang="uk-UA" altLang="ru-RU" dirty="0">
                <a:solidFill>
                  <a:srgbClr val="000000"/>
                </a:solidFill>
                <a:effectLst/>
              </a:rPr>
              <a:t> </a:t>
            </a:r>
            <a:r>
              <a:rPr lang="uk-UA" altLang="ru-RU" dirty="0">
                <a:effectLst/>
              </a:rPr>
              <a:t>Попередження розвитку нагноєння</a:t>
            </a:r>
          </a:p>
          <a:p>
            <a:r>
              <a:rPr lang="uk-UA" altLang="ru-RU" dirty="0">
                <a:effectLst/>
              </a:rPr>
              <a:t> Створення умов для швидкого загоєння</a:t>
            </a:r>
          </a:p>
          <a:p>
            <a:endParaRPr lang="uk-UA" altLang="ru-RU" dirty="0">
              <a:effectLst/>
            </a:endParaRPr>
          </a:p>
          <a:p>
            <a:pPr>
              <a:buFont typeface="Arial" panose="020B0604020202020204" pitchFamily="34" charset="0"/>
              <a:buNone/>
            </a:pPr>
            <a:r>
              <a:rPr lang="uk-UA" altLang="ru-RU" dirty="0">
                <a:effectLst/>
              </a:rPr>
              <a:t>	Основним етапом лікування </a:t>
            </a:r>
            <a:r>
              <a:rPr lang="uk-UA" altLang="ru-RU" dirty="0" err="1">
                <a:effectLst/>
              </a:rPr>
              <a:t>свіжоінфікованих</a:t>
            </a:r>
            <a:r>
              <a:rPr lang="uk-UA" altLang="ru-RU" dirty="0">
                <a:effectLst/>
              </a:rPr>
              <a:t> ран є їх </a:t>
            </a:r>
            <a:r>
              <a:rPr lang="uk-UA" altLang="ru-RU" b="1" i="1" dirty="0">
                <a:solidFill>
                  <a:srgbClr val="FFFF00"/>
                </a:solidFill>
              </a:rPr>
              <a:t>первинна хірургічна обробка</a:t>
            </a:r>
            <a:r>
              <a:rPr lang="uk-UA" altLang="ru-RU" dirty="0">
                <a:solidFill>
                  <a:srgbClr val="000000"/>
                </a:solidFill>
                <a:effectLst/>
              </a:rPr>
              <a:t> </a:t>
            </a:r>
            <a:r>
              <a:rPr lang="uk-UA" altLang="ru-RU" dirty="0">
                <a:effectLst/>
              </a:rPr>
              <a:t>(ПХО)</a:t>
            </a:r>
            <a:endParaRPr lang="ru-RU" alt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44070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1" y="260350"/>
            <a:ext cx="8842375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altLang="ru-RU" sz="4000" b="1">
                <a:solidFill>
                  <a:srgbClr val="FFFF00"/>
                </a:solidFill>
              </a:rPr>
              <a:t>Первинна хірургічна обробка ран (ПХОР)</a:t>
            </a:r>
            <a:endParaRPr lang="ru-RU" altLang="ru-RU" sz="4000" b="1">
              <a:solidFill>
                <a:srgbClr val="FFFF00"/>
              </a:solidFill>
            </a:endParaRPr>
          </a:p>
        </p:txBody>
      </p:sp>
      <p:sp>
        <p:nvSpPr>
          <p:cNvPr id="5222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None/>
            </a:pPr>
            <a:r>
              <a:rPr lang="uk-UA" altLang="ru-RU" b="1" dirty="0">
                <a:solidFill>
                  <a:srgbClr val="FF3300"/>
                </a:solidFill>
              </a:rPr>
              <a:t>		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uk-UA" altLang="ru-RU" b="1" dirty="0">
                <a:solidFill>
                  <a:srgbClr val="FF3300"/>
                </a:solidFill>
              </a:rPr>
              <a:t>		</a:t>
            </a:r>
            <a:r>
              <a:rPr lang="uk-UA" altLang="ru-RU" sz="2800" b="1" dirty="0">
                <a:solidFill>
                  <a:srgbClr val="FF3300"/>
                </a:solidFill>
              </a:rPr>
              <a:t>Первинна хірургічна обробка ран </a:t>
            </a:r>
            <a:r>
              <a:rPr lang="uk-UA" altLang="ru-RU" dirty="0">
                <a:effectLst/>
              </a:rPr>
              <a:t>–</a:t>
            </a:r>
            <a:r>
              <a:rPr lang="uk-UA" altLang="ru-RU" sz="2400" dirty="0"/>
              <a:t> </a:t>
            </a:r>
            <a:r>
              <a:rPr lang="uk-UA" altLang="ru-RU" sz="2400" dirty="0">
                <a:effectLst/>
              </a:rPr>
              <a:t>оперативне втручання спрямоване на видалення нежиттєздатних тканин, попередження ускладнень та створення оптимальних умов для загоєння рани.</a:t>
            </a:r>
            <a:endParaRPr lang="ru-RU" alt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26038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ru-RU" b="1" dirty="0">
                <a:solidFill>
                  <a:srgbClr val="FFFF00"/>
                </a:solidFill>
              </a:rPr>
              <a:t>Показання до ПХОР</a:t>
            </a:r>
            <a:endParaRPr lang="ru-RU" altLang="ru-RU" b="1" dirty="0">
              <a:solidFill>
                <a:srgbClr val="FFFF00"/>
              </a:solidFill>
            </a:endParaRPr>
          </a:p>
        </p:txBody>
      </p:sp>
      <p:sp>
        <p:nvSpPr>
          <p:cNvPr id="53251" name="Rectangle 3"/>
          <p:cNvSpPr>
            <a:spLocks noGrp="1" noRot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uk-UA" altLang="ru-RU" sz="2800" b="1" dirty="0">
                <a:effectLst/>
              </a:rPr>
              <a:t>Наявність</a:t>
            </a:r>
            <a:r>
              <a:rPr lang="uk-UA" altLang="ru-RU" sz="2800" b="1" dirty="0">
                <a:solidFill>
                  <a:srgbClr val="000000"/>
                </a:solidFill>
                <a:effectLst/>
              </a:rPr>
              <a:t> </a:t>
            </a:r>
            <a:r>
              <a:rPr lang="uk-UA" altLang="ru-RU" sz="2800" b="1" dirty="0">
                <a:solidFill>
                  <a:srgbClr val="FF3300"/>
                </a:solidFill>
                <a:effectLst/>
              </a:rPr>
              <a:t>будь-якої випадкової рани</a:t>
            </a:r>
            <a:r>
              <a:rPr lang="uk-UA" altLang="ru-RU" sz="2800" b="1" dirty="0">
                <a:solidFill>
                  <a:srgbClr val="000000"/>
                </a:solidFill>
                <a:effectLst/>
              </a:rPr>
              <a:t> </a:t>
            </a:r>
            <a:r>
              <a:rPr lang="uk-UA" altLang="ru-RU" sz="2800" b="1" dirty="0">
                <a:effectLst/>
              </a:rPr>
              <a:t>протягом 48-72 годин з </a:t>
            </a:r>
            <a:r>
              <a:rPr lang="uk-UA" altLang="ru-RU" sz="2800" b="1" dirty="0" err="1">
                <a:effectLst/>
              </a:rPr>
              <a:t>момента</a:t>
            </a:r>
            <a:r>
              <a:rPr lang="uk-UA" altLang="ru-RU" sz="2800" b="1" dirty="0">
                <a:effectLst/>
              </a:rPr>
              <a:t> нанесення.</a:t>
            </a:r>
            <a:endParaRPr lang="ru-RU" altLang="ru-RU" sz="2800" b="1" dirty="0">
              <a:effectLst/>
            </a:endParaRPr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517" y="3464282"/>
            <a:ext cx="8207375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2755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</TotalTime>
  <Words>1371</Words>
  <Application>Microsoft Office PowerPoint</Application>
  <PresentationFormat>Широкоэкранный</PresentationFormat>
  <Paragraphs>233</Paragraphs>
  <Slides>29</Slides>
  <Notes>28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5" baseType="lpstr">
      <vt:lpstr>Arial</vt:lpstr>
      <vt:lpstr>Calibri</vt:lpstr>
      <vt:lpstr>Century Gothic</vt:lpstr>
      <vt:lpstr>Times New Roman</vt:lpstr>
      <vt:lpstr>Wingdings 3</vt:lpstr>
      <vt:lpstr>Ион</vt:lpstr>
      <vt:lpstr>ВИЩИЙ ДЕРЖАВНИЙ НАВЧАЛЬНИЙ ЗАКЛАД УКРАЇНИ “УКРАЇНСЬКА МЕДИЧНА СТОМАТОЛОГІЧНА АКАДЕМІЯ” КАФЕДРА ЗАГАЛЬНОЇ ХІРУРГІЇ</vt:lpstr>
      <vt:lpstr>Лікування ран</vt:lpstr>
      <vt:lpstr>Презентация PowerPoint</vt:lpstr>
      <vt:lpstr>Презентация PowerPoint</vt:lpstr>
      <vt:lpstr>Презентация PowerPoint</vt:lpstr>
      <vt:lpstr>Презентация PowerPoint</vt:lpstr>
      <vt:lpstr>Лікування свіжоінфікованих ран</vt:lpstr>
      <vt:lpstr>Первинна хірургічна обробка ран (ПХОР)</vt:lpstr>
      <vt:lpstr>Показання до ПХОР</vt:lpstr>
      <vt:lpstr>Протипоказання до ПХОР</vt:lpstr>
      <vt:lpstr>Основні етапи ПХОР</vt:lpstr>
      <vt:lpstr>Основні етапи ПХОР</vt:lpstr>
      <vt:lpstr>Пошарове ушивання ран наглухо</vt:lpstr>
      <vt:lpstr>Ушивання ран із їх дренуванням</vt:lpstr>
      <vt:lpstr>Рану не зашивають</vt:lpstr>
      <vt:lpstr>Види ПХОР</vt:lpstr>
      <vt:lpstr>Види швів</vt:lpstr>
      <vt:lpstr>Види швів</vt:lpstr>
      <vt:lpstr>Види швів</vt:lpstr>
      <vt:lpstr>Лікування гнійних ран</vt:lpstr>
      <vt:lpstr>Презентация PowerPoint</vt:lpstr>
      <vt:lpstr>Місцеве лікування гнійних ран в 1-у фазу ранового процесу (гнійно-некротичну)</vt:lpstr>
      <vt:lpstr>Місцеве лікування гнійних ран в 1-у фазу ранового процесу (гнійно-некротичну)</vt:lpstr>
      <vt:lpstr>Місцеве лікування гнійних ран в 2-у фазу ранового процесу (фазу грануляцій)</vt:lpstr>
      <vt:lpstr>Місцеве лікування гнійних ран в 2-у фазу ранового процесу (фазу грануляцій)</vt:lpstr>
      <vt:lpstr>Місцеве лікування гнійних ран в 3-у фазу ранового процесу (фазу епітелізації)</vt:lpstr>
      <vt:lpstr>Презентация PowerPoint</vt:lpstr>
      <vt:lpstr>Перспективні додатки в комплексному лікуванні ран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ВИЩИЙ ДЕРЖАВНИЙ НАВЧАЛЬНИЙ ЗАКЛАД УКРАЇНИ “УКРАЇНСЬКА МЕДИЧНА СТОМАТОЛОГІЧНА АКАДЕМІЯ” КАФЕДРА ЗАГАЛЬНОЇ ХІРУРГІЇ</dc:title>
  <dc:creator>Пользователь Windows</dc:creator>
  <cp:lastModifiedBy>Пользователь Windows</cp:lastModifiedBy>
  <cp:revision>5</cp:revision>
  <dcterms:created xsi:type="dcterms:W3CDTF">2020-02-26T07:47:11Z</dcterms:created>
  <dcterms:modified xsi:type="dcterms:W3CDTF">2020-02-26T09:29:40Z</dcterms:modified>
</cp:coreProperties>
</file>