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86" r:id="rId2"/>
    <p:sldId id="257" r:id="rId3"/>
    <p:sldId id="258" r:id="rId4"/>
    <p:sldId id="280" r:id="rId5"/>
    <p:sldId id="259" r:id="rId6"/>
    <p:sldId id="281" r:id="rId7"/>
    <p:sldId id="260" r:id="rId8"/>
    <p:sldId id="261" r:id="rId9"/>
    <p:sldId id="282" r:id="rId10"/>
    <p:sldId id="262" r:id="rId11"/>
    <p:sldId id="263" r:id="rId12"/>
    <p:sldId id="264" r:id="rId13"/>
    <p:sldId id="283" r:id="rId14"/>
    <p:sldId id="265" r:id="rId15"/>
    <p:sldId id="284" r:id="rId16"/>
    <p:sldId id="266" r:id="rId17"/>
    <p:sldId id="267" r:id="rId18"/>
    <p:sldId id="285" r:id="rId19"/>
    <p:sldId id="279" r:id="rId2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574" autoAdjust="0"/>
    <p:restoredTop sz="94660"/>
  </p:normalViewPr>
  <p:slideViewPr>
    <p:cSldViewPr snapToGrid="0">
      <p:cViewPr varScale="1">
        <p:scale>
          <a:sx n="70" d="100"/>
          <a:sy n="70" d="100"/>
        </p:scale>
        <p:origin x="84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8EA02-6D6C-4521-A3D7-755BAB21C782}" type="datetimeFigureOut">
              <a:rPr lang="ru-RU" smtClean="0"/>
              <a:t>28.02.2020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CA8D4-ED90-4B70-B3E2-C59080A964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60141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8EA02-6D6C-4521-A3D7-755BAB21C782}" type="datetimeFigureOut">
              <a:rPr lang="ru-RU" smtClean="0"/>
              <a:t>28.02.2020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CA8D4-ED90-4B70-B3E2-C59080A964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26691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8EA02-6D6C-4521-A3D7-755BAB21C782}" type="datetimeFigureOut">
              <a:rPr lang="ru-RU" smtClean="0"/>
              <a:t>28.02.2020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CA8D4-ED90-4B70-B3E2-C59080A964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07759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8EA02-6D6C-4521-A3D7-755BAB21C782}" type="datetimeFigureOut">
              <a:rPr lang="ru-RU" smtClean="0"/>
              <a:t>28.02.2020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CA8D4-ED90-4B70-B3E2-C59080A964E0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29934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8EA02-6D6C-4521-A3D7-755BAB21C782}" type="datetimeFigureOut">
              <a:rPr lang="ru-RU" smtClean="0"/>
              <a:t>28.02.2020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CA8D4-ED90-4B70-B3E2-C59080A964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83075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8EA02-6D6C-4521-A3D7-755BAB21C782}" type="datetimeFigureOut">
              <a:rPr lang="ru-RU" smtClean="0"/>
              <a:t>28.02.2020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CA8D4-ED90-4B70-B3E2-C59080A964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765622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8EA02-6D6C-4521-A3D7-755BAB21C782}" type="datetimeFigureOut">
              <a:rPr lang="ru-RU" smtClean="0"/>
              <a:t>28.02.2020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CA8D4-ED90-4B70-B3E2-C59080A964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531299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8EA02-6D6C-4521-A3D7-755BAB21C782}" type="datetimeFigureOut">
              <a:rPr lang="ru-RU" smtClean="0"/>
              <a:t>28.02.2020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CA8D4-ED90-4B70-B3E2-C59080A964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722715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8EA02-6D6C-4521-A3D7-755BAB21C782}" type="datetimeFigureOut">
              <a:rPr lang="ru-RU" smtClean="0"/>
              <a:t>28.02.2020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CA8D4-ED90-4B70-B3E2-C59080A964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22125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8EA02-6D6C-4521-A3D7-755BAB21C782}" type="datetimeFigureOut">
              <a:rPr lang="ru-RU" smtClean="0"/>
              <a:t>28.02.2020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CA8D4-ED90-4B70-B3E2-C59080A964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0034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8EA02-6D6C-4521-A3D7-755BAB21C782}" type="datetimeFigureOut">
              <a:rPr lang="ru-RU" smtClean="0"/>
              <a:t>28.02.2020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CA8D4-ED90-4B70-B3E2-C59080A964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43699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8EA02-6D6C-4521-A3D7-755BAB21C782}" type="datetimeFigureOut">
              <a:rPr lang="ru-RU" smtClean="0"/>
              <a:t>28.02.2020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CA8D4-ED90-4B70-B3E2-C59080A964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93088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8EA02-6D6C-4521-A3D7-755BAB21C782}" type="datetimeFigureOut">
              <a:rPr lang="ru-RU" smtClean="0"/>
              <a:t>28.02.2020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CA8D4-ED90-4B70-B3E2-C59080A964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64392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8EA02-6D6C-4521-A3D7-755BAB21C782}" type="datetimeFigureOut">
              <a:rPr lang="ru-RU" smtClean="0"/>
              <a:t>28.02.2020</a:t>
            </a:fld>
            <a:endParaRPr lang="ru-RU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CA8D4-ED90-4B70-B3E2-C59080A964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14261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8EA02-6D6C-4521-A3D7-755BAB21C782}" type="datetimeFigureOut">
              <a:rPr lang="ru-RU" smtClean="0"/>
              <a:t>28.02.2020</a:t>
            </a:fld>
            <a:endParaRPr lang="ru-RU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CA8D4-ED90-4B70-B3E2-C59080A964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5864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8EA02-6D6C-4521-A3D7-755BAB21C782}" type="datetimeFigureOut">
              <a:rPr lang="ru-RU" smtClean="0"/>
              <a:t>28.02.2020</a:t>
            </a:fld>
            <a:endParaRPr lang="ru-RU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CA8D4-ED90-4B70-B3E2-C59080A964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107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8EA02-6D6C-4521-A3D7-755BAB21C782}" type="datetimeFigureOut">
              <a:rPr lang="ru-RU" smtClean="0"/>
              <a:t>28.02.2020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CA8D4-ED90-4B70-B3E2-C59080A964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32369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5048EA02-6D6C-4521-A3D7-755BAB21C782}" type="datetimeFigureOut">
              <a:rPr lang="ru-RU" smtClean="0"/>
              <a:t>28.02.2020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3CA8D4-ED90-4B70-B3E2-C59080A964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498745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61177" y="2229134"/>
            <a:ext cx="8713788" cy="270843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uk-UA" sz="68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Биологическая</a:t>
            </a:r>
            <a:r>
              <a:rPr lang="uk-UA" sz="6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антисептика</a:t>
            </a:r>
          </a:p>
          <a:p>
            <a:pPr algn="ctr">
              <a:defRPr/>
            </a:pPr>
            <a:r>
              <a:rPr lang="uk-UA" sz="3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часть1</a:t>
            </a:r>
            <a:endParaRPr lang="ru-RU" sz="34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197290" y="499113"/>
            <a:ext cx="746532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КАФЕДРА ОБЩЕЙ ХИРУРГИИ С УХОДОМ ЗА БОЛЬНЫМИ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936713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extBox 1"/>
          <p:cNvSpPr txBox="1">
            <a:spLocks noChangeArrowheads="1"/>
          </p:cNvSpPr>
          <p:nvPr/>
        </p:nvSpPr>
        <p:spPr bwMode="auto">
          <a:xfrm>
            <a:off x="1774825" y="260351"/>
            <a:ext cx="8642350" cy="470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2000">
                <a:latin typeface="Times New Roman" panose="02020603050405020304" pitchFamily="18" charset="0"/>
                <a:cs typeface="Times New Roman" panose="02020603050405020304" pitchFamily="18" charset="0"/>
              </a:rPr>
              <a:t>16. Следует использовать такие ХТП, которые исключают или максимально ограничивают повреждающее действие лекарственных средств. Препараты с выраженной потенциальной органотоксичностью применяют только в исключительных случаях.</a:t>
            </a:r>
          </a:p>
          <a:p>
            <a:pPr eaLnBrk="1" hangingPunct="1"/>
            <a:endParaRPr lang="ru-RU" altLang="ru-RU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ru-RU" altLang="ru-RU" sz="2000">
                <a:latin typeface="Times New Roman" panose="02020603050405020304" pitchFamily="18" charset="0"/>
                <a:cs typeface="Times New Roman" panose="02020603050405020304" pitchFamily="18" charset="0"/>
              </a:rPr>
              <a:t>17. Для повышения эффективности лечения необходимо использовать синергоидные сочетания ХТП, которые способствуют расширению спектров активности препаратов и тормозят формирование резистентной микрофлоры. Нельзя использовать препараты с однонаправленным органотоксическим действием.</a:t>
            </a:r>
          </a:p>
          <a:p>
            <a:pPr eaLnBrk="1" hangingPunct="1"/>
            <a:endParaRPr lang="ru-RU" altLang="ru-RU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ru-RU" altLang="ru-RU" sz="2000">
                <a:latin typeface="Times New Roman" panose="02020603050405020304" pitchFamily="18" charset="0"/>
                <a:cs typeface="Times New Roman" panose="02020603050405020304" pitchFamily="18" charset="0"/>
              </a:rPr>
              <a:t>18. Для потенцирования действия антибактериальных препаратов необходимо одновременно применять лекарственные средства других групп (противовоспалительные, иммуностимулирующие, ферментные, др. препараты).</a:t>
            </a:r>
          </a:p>
        </p:txBody>
      </p:sp>
    </p:spTree>
    <p:extLst>
      <p:ext uri="{BB962C8B-B14F-4D97-AF65-F5344CB8AC3E}">
        <p14:creationId xmlns:p14="http://schemas.microsoft.com/office/powerpoint/2010/main" val="1984077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74826" y="260350"/>
            <a:ext cx="8569325" cy="12001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СИСТЕМАТИЗАЦИЯ ХИМИОТЕРАПЕВТИЧЕСКИХ ПРЕПАРАТОВ С УЧЕТОМ ИХ СТРОЕНИЯ, ПРОИСХОЖДЕНИЯ, МЕХАНИЗМА И СПЕКТРА ДЕЙСТВИЯ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419367" y="1700214"/>
            <a:ext cx="10017457" cy="437042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Бета-лактамные</a:t>
            </a:r>
            <a:r>
              <a:rPr lang="ru-RU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антибиотики:</a:t>
            </a:r>
          </a:p>
          <a:p>
            <a:pPr>
              <a:defRPr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defRPr/>
            </a:pPr>
            <a:r>
              <a:rPr 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I. </a:t>
            </a:r>
            <a:r>
              <a:rPr lang="ru-RU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Группа пенициллина:</a:t>
            </a:r>
          </a:p>
          <a:p>
            <a:pPr marL="342900" indent="-342900">
              <a:buFontTx/>
              <a:buAutoNum type="romanUcPeriod"/>
              <a:defRPr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ru-RU" sz="2000" u="sng" dirty="0">
                <a:latin typeface="Times New Roman" pitchFamily="18" charset="0"/>
                <a:cs typeface="Times New Roman" pitchFamily="18" charset="0"/>
              </a:rPr>
              <a:t>А. Природные пенициллины: </a:t>
            </a:r>
          </a:p>
          <a:p>
            <a:pPr>
              <a:defRPr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бензилпенициллины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(калиевая и натриевая соль, эфиры, новокаиновая соль),</a:t>
            </a:r>
          </a:p>
          <a:p>
            <a:pPr>
              <a:defRPr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еноксиметилпенициллин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>
              <a:defRPr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бициллин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I,</a:t>
            </a:r>
          </a:p>
          <a:p>
            <a:pPr>
              <a:defRPr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бициллин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III,</a:t>
            </a:r>
          </a:p>
          <a:p>
            <a:pPr>
              <a:defRPr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бициллин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V.</a:t>
            </a:r>
          </a:p>
          <a:p>
            <a:pPr>
              <a:defRPr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	 Проявляют преимущественную активность в отношении грамположительной микрофлоры. Бактерицидный вид действия. Разрушаются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пенициллиназой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defRPr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5133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92938" y="478716"/>
            <a:ext cx="8642350" cy="470898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3000" u="sng" dirty="0">
                <a:latin typeface="Times New Roman" pitchFamily="18" charset="0"/>
                <a:cs typeface="Times New Roman" pitchFamily="18" charset="0"/>
              </a:rPr>
              <a:t>Б. Полусинтетические пенициллины:</a:t>
            </a:r>
          </a:p>
          <a:p>
            <a:pPr>
              <a:defRPr/>
            </a:pPr>
            <a:endParaRPr lang="ru-RU" sz="30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Tx/>
              <a:buAutoNum type="arabicParenR"/>
              <a:defRPr/>
            </a:pPr>
            <a:r>
              <a:rPr lang="ru-RU" sz="3000" dirty="0" err="1">
                <a:latin typeface="Times New Roman" pitchFamily="18" charset="0"/>
                <a:cs typeface="Times New Roman" pitchFamily="18" charset="0"/>
              </a:rPr>
              <a:t>пенициллиназоустойчивые</a:t>
            </a: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3000" dirty="0" err="1">
                <a:latin typeface="Times New Roman" pitchFamily="18" charset="0"/>
                <a:cs typeface="Times New Roman" pitchFamily="18" charset="0"/>
              </a:rPr>
              <a:t>метициллин</a:t>
            </a: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000" dirty="0" err="1">
                <a:latin typeface="Times New Roman" pitchFamily="18" charset="0"/>
                <a:cs typeface="Times New Roman" pitchFamily="18" charset="0"/>
              </a:rPr>
              <a:t>оксациллин</a:t>
            </a: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3000" dirty="0" err="1">
                <a:latin typeface="Times New Roman" pitchFamily="18" charset="0"/>
                <a:cs typeface="Times New Roman" pitchFamily="18" charset="0"/>
              </a:rPr>
              <a:t>клоксациллин</a:t>
            </a: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3000" dirty="0" err="1">
                <a:latin typeface="Times New Roman" pitchFamily="18" charset="0"/>
                <a:cs typeface="Times New Roman" pitchFamily="18" charset="0"/>
              </a:rPr>
              <a:t>диклоксаксациллин</a:t>
            </a: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000" dirty="0" err="1">
                <a:latin typeface="Times New Roman" pitchFamily="18" charset="0"/>
                <a:cs typeface="Times New Roman" pitchFamily="18" charset="0"/>
              </a:rPr>
              <a:t>нафциллин</a:t>
            </a: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000" dirty="0" err="1">
                <a:latin typeface="Times New Roman" pitchFamily="18" charset="0"/>
                <a:cs typeface="Times New Roman" pitchFamily="18" charset="0"/>
              </a:rPr>
              <a:t>флуклоксациллин</a:t>
            </a: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. Имеют выраженную активность по отношению к грамположительной микрофлоре. Бактерицидный вид действия;</a:t>
            </a:r>
          </a:p>
          <a:p>
            <a:pPr marL="342900" indent="-342900">
              <a:buFontTx/>
              <a:buAutoNum type="arabicParenR"/>
              <a:defRPr/>
            </a:pPr>
            <a:endParaRPr lang="ru-RU" sz="3000" dirty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ru-RU" sz="3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7193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19117" y="575946"/>
            <a:ext cx="9498841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2)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широкого спектра действия, с бактерицидным действием:</a:t>
            </a:r>
          </a:p>
          <a:p>
            <a:pPr>
              <a:defRPr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• ампициллин, амоксициллин.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пивампициллин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гентациллин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бакампенициллин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талампициллин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Активны в отношении грамположительных (кроме продуцирующих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пенициллиназу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) и грамотрицательных (кроме синегнойной палочки) микроорганизмов;</a:t>
            </a:r>
          </a:p>
          <a:p>
            <a:pPr>
              <a:defRPr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карбенициллин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кориндациллин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карфециллин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тикарциллин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Активны по отношению к грамположительным (кроме продуцирующих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пенициллиназу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) и грамотрицательным микроорганизмам (в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т.ч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., к синегнойной палочке);</a:t>
            </a:r>
          </a:p>
          <a:p>
            <a:pPr>
              <a:defRPr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азлоциллин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апалциллин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мезлоциллин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сульбенициллин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пиперациллин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- являются наиболее активными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антисинегнойными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антибиотиками;</a:t>
            </a:r>
          </a:p>
          <a:p>
            <a:pPr>
              <a:defRPr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80728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TextBox 1"/>
          <p:cNvSpPr txBox="1">
            <a:spLocks noChangeArrowheads="1"/>
          </p:cNvSpPr>
          <p:nvPr/>
        </p:nvSpPr>
        <p:spPr bwMode="auto">
          <a:xfrm>
            <a:off x="1525968" y="260350"/>
            <a:ext cx="8713787" cy="52629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ru-RU" alt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метициллинам</a:t>
            </a:r>
            <a:r>
              <a:rPr lang="ru-RU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alt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бакмециллинам</a:t>
            </a:r>
            <a:r>
              <a:rPr lang="ru-RU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alt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пивмециллинам</a:t>
            </a:r>
            <a:r>
              <a:rPr lang="ru-RU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alt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ацидоциллин</a:t>
            </a:r>
            <a:r>
              <a:rPr lang="ru-RU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Активны преимущественно в отношении грамотрицательных бактерий (кишечной палочки, протея, сальмонелл, </a:t>
            </a:r>
            <a:r>
              <a:rPr lang="ru-RU" alt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шигелл</a:t>
            </a:r>
            <a:r>
              <a:rPr lang="ru-RU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alt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клебсиелл</a:t>
            </a:r>
            <a:r>
              <a:rPr lang="ru-RU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Обладают очень высокой устойчивостью к бета-</a:t>
            </a:r>
            <a:r>
              <a:rPr lang="ru-RU" alt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лактамазам</a:t>
            </a:r>
            <a:r>
              <a:rPr lang="ru-RU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eaLnBrk="1" hangingPunct="1"/>
            <a:endParaRPr lang="ru-RU" alt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ru-RU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ru-RU" alt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пенамециллин</a:t>
            </a:r>
            <a:r>
              <a:rPr lang="ru-RU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alt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пропициллин</a:t>
            </a:r>
            <a:r>
              <a:rPr lang="ru-RU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alt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фенетициллин</a:t>
            </a:r>
            <a:r>
              <a:rPr lang="ru-RU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alt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фенбециллин</a:t>
            </a:r>
            <a:r>
              <a:rPr lang="ru-RU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,. Активны по отношению к грамположительным микроорганизмам (кроме продуцирующих </a:t>
            </a:r>
            <a:r>
              <a:rPr lang="ru-RU" alt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пенициллиназу</a:t>
            </a:r>
            <a:r>
              <a:rPr lang="ru-RU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кислотоустойчивые;</a:t>
            </a:r>
          </a:p>
          <a:p>
            <a:pPr eaLnBrk="1" hangingPunct="1"/>
            <a:endParaRPr lang="ru-RU" alt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ru-RU" alt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1532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91570" y="431886"/>
            <a:ext cx="9498841" cy="60939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3) </a:t>
            </a:r>
            <a:r>
              <a:rPr lang="ru-RU" altLang="ru-RU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комкомбинированные</a:t>
            </a:r>
            <a:r>
              <a:rPr lang="ru-RU" alt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пенициллины (в </a:t>
            </a:r>
            <a:r>
              <a:rPr lang="ru-RU" altLang="ru-RU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т.ч</a:t>
            </a:r>
            <a:r>
              <a:rPr lang="ru-RU" alt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содержащие ингибиторы бета-</a:t>
            </a:r>
            <a:r>
              <a:rPr lang="ru-RU" altLang="ru-RU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лактамаз</a:t>
            </a:r>
            <a:r>
              <a:rPr lang="ru-RU" alt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</a:t>
            </a:r>
            <a:r>
              <a:rPr lang="ru-RU" altLang="ru-RU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клавулановую</a:t>
            </a:r>
            <a:r>
              <a:rPr lang="ru-RU" alt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кислоту, </a:t>
            </a:r>
            <a:r>
              <a:rPr lang="ru-RU" altLang="ru-RU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сульбактам</a:t>
            </a:r>
            <a:r>
              <a:rPr lang="ru-RU" alt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altLang="ru-RU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тазобактам</a:t>
            </a:r>
            <a:r>
              <a:rPr lang="ru-RU" alt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):</a:t>
            </a:r>
          </a:p>
          <a:p>
            <a:endParaRPr lang="ru-RU" altLang="ru-RU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alt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altLang="ru-RU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ампиокс</a:t>
            </a:r>
            <a:r>
              <a:rPr lang="ru-RU" alt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(ампициллин + оксациллин), </a:t>
            </a:r>
          </a:p>
          <a:p>
            <a:r>
              <a:rPr lang="ru-RU" alt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altLang="ru-RU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ампиклокс</a:t>
            </a:r>
            <a:r>
              <a:rPr lang="ru-RU" alt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(ампициллин + </a:t>
            </a:r>
            <a:r>
              <a:rPr lang="ru-RU" altLang="ru-RU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клоксациллин</a:t>
            </a:r>
            <a:r>
              <a:rPr lang="ru-RU" alt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</a:p>
          <a:p>
            <a:r>
              <a:rPr lang="ru-RU" alt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altLang="ru-RU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тиментин</a:t>
            </a:r>
            <a:r>
              <a:rPr lang="ru-RU" alt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altLang="ru-RU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тикарциллин</a:t>
            </a:r>
            <a:r>
              <a:rPr lang="ru-RU" alt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ru-RU" altLang="ru-RU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клавулановая</a:t>
            </a:r>
            <a:r>
              <a:rPr lang="ru-RU" alt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кислота), </a:t>
            </a:r>
          </a:p>
          <a:p>
            <a:r>
              <a:rPr lang="ru-RU" alt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altLang="ru-RU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унасин</a:t>
            </a:r>
            <a:r>
              <a:rPr lang="ru-RU" alt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(ампициллин + </a:t>
            </a:r>
            <a:r>
              <a:rPr lang="ru-RU" altLang="ru-RU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сульбактам</a:t>
            </a:r>
            <a:r>
              <a:rPr lang="ru-RU" alt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</a:p>
          <a:p>
            <a:r>
              <a:rPr lang="ru-RU" alt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altLang="ru-RU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амоксиклав</a:t>
            </a:r>
            <a:r>
              <a:rPr lang="ru-RU" alt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altLang="ru-RU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аугментин</a:t>
            </a:r>
            <a:r>
              <a:rPr lang="ru-RU" alt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(амоксициллин + </a:t>
            </a:r>
            <a:r>
              <a:rPr lang="ru-RU" altLang="ru-RU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клавулановая</a:t>
            </a:r>
            <a:r>
              <a:rPr lang="ru-RU" alt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кислота), </a:t>
            </a:r>
          </a:p>
          <a:p>
            <a:r>
              <a:rPr lang="ru-RU" alt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altLang="ru-RU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тазоцин</a:t>
            </a:r>
            <a:r>
              <a:rPr lang="ru-RU" alt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altLang="ru-RU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пиперациллин</a:t>
            </a:r>
            <a:r>
              <a:rPr lang="ru-RU" alt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ru-RU" altLang="ru-RU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тазобактам</a:t>
            </a:r>
            <a:r>
              <a:rPr lang="ru-RU" alt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endParaRPr lang="ru-RU" altLang="ru-RU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alt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Высокоэффективные препараты. Обладают широким спектром действия, устойчивы к </a:t>
            </a:r>
            <a:r>
              <a:rPr lang="ru-RU" altLang="ru-RU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пенициллиназе</a:t>
            </a:r>
            <a:r>
              <a:rPr lang="ru-RU" alt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altLang="ru-RU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цефалоспориназе</a:t>
            </a:r>
            <a:r>
              <a:rPr lang="ru-RU" alt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стафилококков.</a:t>
            </a:r>
            <a:endParaRPr lang="ru-RU" altLang="ru-RU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346984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03389" y="260351"/>
            <a:ext cx="8713787" cy="52625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2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II. </a:t>
            </a:r>
            <a:r>
              <a:rPr lang="ru-RU" sz="240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Монобактамы</a:t>
            </a:r>
            <a:r>
              <a:rPr lang="ru-RU" sz="2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азтреонам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карумонам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тегемонам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Новые средства, высокоактивные в отношении грамотрицательной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миклофлоры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Устойчивы к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бета-лактамазам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Бактерицидный вид действия.</a:t>
            </a:r>
          </a:p>
          <a:p>
            <a:pPr>
              <a:defRPr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ru-RU" sz="2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III. </a:t>
            </a:r>
            <a:r>
              <a:rPr lang="ru-RU" sz="240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Карбапенемы</a:t>
            </a:r>
            <a:r>
              <a:rPr lang="ru-RU" sz="2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имипинем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циластатин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меропенем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биапенем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Новые высокоактивные средства ультраширокого спектра активности (в том числе действуют на анаэробы). Бактерицидный вид действия.</a:t>
            </a:r>
          </a:p>
          <a:p>
            <a:pPr>
              <a:defRPr/>
            </a:pPr>
            <a:endParaRPr lang="ru-RU" sz="24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n-US" sz="2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IV</a:t>
            </a:r>
            <a:r>
              <a:rPr lang="ru-RU" sz="2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Карбоцефемы</a:t>
            </a:r>
            <a:r>
              <a:rPr lang="ru-RU" sz="2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лоракарбеф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Превосходит по активности оральные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цефалоспорины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но уступают III поколению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цефалоспоринов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Бактерицидный вид действия.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1751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03389" y="188914"/>
            <a:ext cx="8785225" cy="569386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2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V. </a:t>
            </a:r>
            <a:r>
              <a:rPr lang="ru-RU" sz="280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Цефалоспориновые</a:t>
            </a:r>
            <a:r>
              <a:rPr lang="ru-RU" sz="2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антибиотики.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Полусинтетические препараты ультраширокого спектра действия с бактерицидным эффектом, устойчивы к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бета-лактамазам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>
              <a:defRPr/>
            </a:pPr>
            <a:endParaRPr lang="ru-RU" sz="28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ru-RU" sz="2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Классификация с учетом спектров активности</a:t>
            </a:r>
          </a:p>
          <a:p>
            <a:pPr>
              <a:defRPr/>
            </a:pPr>
            <a:r>
              <a:rPr lang="ru-RU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Группа 1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Цефалотин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цефалоридин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цефрадин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цефазолин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цефалексин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цефанон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цефапирин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цефазедон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цефоранид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цефтезол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цефатиамид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цефацетрил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. Обладают наибольшей активностью по отношению к грамположительным коккам, устойчивы к стафилококковой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бета-лактамазе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defRPr/>
            </a:pP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4981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00834" y="133713"/>
            <a:ext cx="9412408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2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Группа 2.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Цефамандол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цефуроксим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цефоницид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цефменоксим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цеФотаксим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цефотиам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цефтизоксим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цефтриаксон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. Обладают высокой антибактериальной активностью против грамотрицательных бактерий группы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энтеробактерий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Резистентны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ко многим видам бета-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лактамаз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defRPr/>
            </a:pPr>
            <a:endParaRPr lang="ru-RU" sz="2600" dirty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ru-RU" sz="2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Группа 3.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Цефоперазон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цефпимизол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цефпирамид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цефсулодин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цефтазидим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. Действуют на синегнойную палочку и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ацинетобактерии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. Отдельные препараты проявляют устойчивость к бета-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лактазам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грамотрицательных бактерий.</a:t>
            </a:r>
          </a:p>
          <a:p>
            <a:pPr>
              <a:defRPr/>
            </a:pPr>
            <a:endParaRPr lang="ru-RU" sz="2600" dirty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ru-RU" sz="2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Группа 4.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Цефокситин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лактамоцеф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цефазафлур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цефбуперазон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цефметазол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цефотетан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Активны в отношении бактероидов и других анаэробов. Устойчивы к бета-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лактамазам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. бактероидов.</a:t>
            </a:r>
          </a:p>
          <a:p>
            <a:pPr>
              <a:defRPr/>
            </a:pPr>
            <a:endParaRPr lang="ru-RU" sz="2600" dirty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ru-RU" sz="2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774761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63751" y="2565401"/>
            <a:ext cx="8208963" cy="10144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6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Спасибо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29429016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74825" y="692150"/>
            <a:ext cx="8642350" cy="50180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3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Биологическая антисептика </a:t>
            </a:r>
            <a:r>
              <a:rPr lang="ru-RU" sz="3200" dirty="0">
                <a:latin typeface="Arial" charset="0"/>
                <a:cs typeface="Arial" charset="0"/>
              </a:rPr>
              <a:t>– это методы уничтожения микроорганизмов с помощью препаратов биологического происхождения.</a:t>
            </a:r>
          </a:p>
          <a:p>
            <a:pPr>
              <a:defRPr/>
            </a:pPr>
            <a:endParaRPr lang="ru-RU" sz="3200" dirty="0">
              <a:latin typeface="Arial" charset="0"/>
              <a:cs typeface="Arial" charset="0"/>
            </a:endParaRPr>
          </a:p>
          <a:p>
            <a:pPr>
              <a:defRPr/>
            </a:pPr>
            <a:r>
              <a:rPr lang="ru-RU" sz="3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Антибиотики </a:t>
            </a:r>
            <a:r>
              <a:rPr lang="ru-RU" sz="3200" dirty="0">
                <a:latin typeface="Arial" charset="0"/>
                <a:cs typeface="Arial" charset="0"/>
              </a:rPr>
              <a:t>– это вещества которые являются продуктами жизнедеятельности микроорганизмов или произведены синтетическим путем, основное их действие это уничтожение или угнетение роста микроорганизмов</a:t>
            </a:r>
          </a:p>
        </p:txBody>
      </p:sp>
    </p:spTree>
    <p:extLst>
      <p:ext uri="{BB962C8B-B14F-4D97-AF65-F5344CB8AC3E}">
        <p14:creationId xmlns:p14="http://schemas.microsoft.com/office/powerpoint/2010/main" val="2388593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74826" y="260351"/>
            <a:ext cx="8569325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2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ОБЩИЕ ПРИНЦИПЫ РАЦИОНАЛЬНОЙ ХИМИОТЕРАПИИ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517839" y="722314"/>
            <a:ext cx="9031879" cy="609397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2600" b="1" dirty="0">
                <a:latin typeface="Times New Roman" pitchFamily="18" charset="0"/>
                <a:cs typeface="Times New Roman" pitchFamily="18" charset="0"/>
              </a:rPr>
              <a:t>1. Применение ХТП следует проводить только после всестороннего обследования и установления диагноза, требующего применения этой группы препаратов.</a:t>
            </a:r>
          </a:p>
          <a:p>
            <a:pPr>
              <a:defRPr/>
            </a:pPr>
            <a:endParaRPr lang="ru-RU" sz="2600" b="1" dirty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ru-RU" sz="2600" b="1" dirty="0">
                <a:latin typeface="Times New Roman" pitchFamily="18" charset="0"/>
                <a:cs typeface="Times New Roman" pitchFamily="18" charset="0"/>
              </a:rPr>
              <a:t>2. Профилактическое применение ХТП допустимо только по определенным показаниям:</a:t>
            </a:r>
          </a:p>
          <a:p>
            <a:pPr marL="342900" indent="-342900">
              <a:buFontTx/>
              <a:buAutoNum type="alphaUcParenR"/>
              <a:defRPr/>
            </a:pPr>
            <a:r>
              <a:rPr lang="ru-RU" sz="2600" b="1" dirty="0">
                <a:latin typeface="Times New Roman" pitchFamily="18" charset="0"/>
                <a:cs typeface="Times New Roman" pitchFamily="18" charset="0"/>
              </a:rPr>
              <a:t>Плановые и неотложные вмешательства в хирургической практике; </a:t>
            </a:r>
          </a:p>
          <a:p>
            <a:pPr marL="342900" indent="-342900">
              <a:defRPr/>
            </a:pPr>
            <a:r>
              <a:rPr lang="ru-RU" sz="2600" b="1" dirty="0">
                <a:latin typeface="Times New Roman" pitchFamily="18" charset="0"/>
                <a:cs typeface="Times New Roman" pitchFamily="18" charset="0"/>
              </a:rPr>
              <a:t>Б) Проникающие ранения черепа, груди, живота;</a:t>
            </a:r>
          </a:p>
          <a:p>
            <a:pPr>
              <a:defRPr/>
            </a:pPr>
            <a:r>
              <a:rPr lang="ru-RU" sz="2600" b="1" dirty="0">
                <a:latin typeface="Times New Roman" pitchFamily="18" charset="0"/>
                <a:cs typeface="Times New Roman" pitchFamily="18" charset="0"/>
              </a:rPr>
              <a:t>B) Профилактика сепсиса у ослабленных больных; </a:t>
            </a:r>
          </a:p>
          <a:p>
            <a:pPr>
              <a:defRPr/>
            </a:pPr>
            <a:r>
              <a:rPr lang="ru-RU" sz="2600" b="1" dirty="0">
                <a:latin typeface="Times New Roman" pitchFamily="18" charset="0"/>
                <a:cs typeface="Times New Roman" pitchFamily="18" charset="0"/>
              </a:rPr>
              <a:t>Г) Контакт с больными особо опасными инфекциями;</a:t>
            </a:r>
          </a:p>
          <a:p>
            <a:pPr>
              <a:defRPr/>
            </a:pPr>
            <a:r>
              <a:rPr lang="ru-RU" sz="2600" b="1" dirty="0">
                <a:latin typeface="Times New Roman" pitchFamily="18" charset="0"/>
                <a:cs typeface="Times New Roman" pitchFamily="18" charset="0"/>
              </a:rPr>
              <a:t>Д) Вспышка инфекционного заболевания в детском коллективе;</a:t>
            </a:r>
          </a:p>
          <a:p>
            <a:pPr>
              <a:defRPr/>
            </a:pPr>
            <a:r>
              <a:rPr lang="ru-RU" sz="2600" b="1" dirty="0">
                <a:latin typeface="Times New Roman" pitchFamily="18" charset="0"/>
                <a:cs typeface="Times New Roman" pitchFamily="18" charset="0"/>
              </a:rPr>
              <a:t>Е) Профилактика диареи путешественников.</a:t>
            </a:r>
          </a:p>
          <a:p>
            <a:pPr>
              <a:defRPr/>
            </a:pPr>
            <a:endParaRPr lang="ru-RU" sz="26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623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14400" y="313899"/>
            <a:ext cx="9376012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3. Перед началом лечения необходимо собрать </a:t>
            </a:r>
            <a:r>
              <a:rPr lang="ru-RU" sz="3200" b="1" dirty="0" err="1">
                <a:latin typeface="Times New Roman" pitchFamily="18" charset="0"/>
                <a:cs typeface="Times New Roman" pitchFamily="18" charset="0"/>
              </a:rPr>
              <a:t>аллергологический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 анамнез и провести диагностические </a:t>
            </a:r>
            <a:r>
              <a:rPr lang="ru-RU" sz="3200" b="1" dirty="0" err="1">
                <a:latin typeface="Times New Roman" pitchFamily="18" charset="0"/>
                <a:cs typeface="Times New Roman" pitchFamily="18" charset="0"/>
              </a:rPr>
              <a:t>аллергологические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 пробы (особенно, при парентеральном назначении группы пенициллина и стрептомицина). При пероральном назначении ХТП необходимо за 15-30 мин. до начала первого приема провести </a:t>
            </a:r>
            <a:r>
              <a:rPr lang="ru-RU" sz="3200" b="1" dirty="0" err="1">
                <a:latin typeface="Times New Roman" pitchFamily="18" charset="0"/>
                <a:cs typeface="Times New Roman" pitchFamily="18" charset="0"/>
              </a:rPr>
              <a:t>сублингвальную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 пробу. При отсутствии местной реакции в течении 30-60 мин., препарат можно применять в полной дозе.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81409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extBox 1"/>
          <p:cNvSpPr txBox="1">
            <a:spLocks noChangeArrowheads="1"/>
          </p:cNvSpPr>
          <p:nvPr/>
        </p:nvSpPr>
        <p:spPr bwMode="auto">
          <a:xfrm>
            <a:off x="1323833" y="260350"/>
            <a:ext cx="9164780" cy="6986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Химиотерапию нужно начинать в ранний период заболевания.</a:t>
            </a:r>
          </a:p>
          <a:p>
            <a:pPr eaLnBrk="1" hangingPunct="1"/>
            <a:endParaRPr lang="ru-RU" alt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ru-RU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Необходимо использовать ХТП, к которому высокочувствительна патогенная клетка (т.е. ее рост и размножение прекращаются при назначении </a:t>
            </a:r>
            <a:r>
              <a:rPr lang="ru-RU" alt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среднетерапевтических</a:t>
            </a:r>
            <a:r>
              <a:rPr lang="ru-RU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доз препарата) </a:t>
            </a:r>
            <a:r>
              <a:rPr lang="ru-RU" alt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отсутствие возможности быстрого проведения бактериологического исследования начинают эмпирическое лечение препаратами широкого спектра действия, основываясь на клинических проявлениях заболевания и предполагаемой микрофлоре. Позднее переходят на лечение более эффективными по отношению к выявленной микрофлоре препаратами или их комбинациям.</a:t>
            </a:r>
          </a:p>
          <a:p>
            <a:pPr eaLnBrk="1" hangingPunct="1"/>
            <a:endParaRPr lang="ru-RU" altLang="ru-RU" sz="2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ru-RU" alt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9941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68824" y="316639"/>
            <a:ext cx="9739952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6. Необходимо в возможно короткие сроки создать в тканях терапевтическую концентрацию ХТП препятствующую делению и росту микроорганизмов и поддерживать ее на заданном уровне определенное время.</a:t>
            </a:r>
          </a:p>
          <a:p>
            <a:endParaRPr lang="ru-RU" altLang="ru-RU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alt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7. С целью поддержания СТК следует правильно выбрать дозу ХТП и определить интервалы между последующими введениями. Наиболее верной считается дозировка из расчета на кг/массы. Дозу устанавливают исходя из возраста, состояния выделительной функции почек, особенностей действия препарата и др. В тяжелых случаях используют максимальные 'дозы, которые постепенно уменьшают до </a:t>
            </a:r>
            <a:r>
              <a:rPr lang="ru-RU" altLang="ru-RU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среднетерапевтических</a:t>
            </a:r>
            <a:r>
              <a:rPr lang="ru-RU" alt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При пероральных способах назначения больному необходимо строго указать на время применения препарата. Большая часть ХТП назначается за 30-60 мин. до еды или через 1 час - после, что связано с торможением их всасывания при взаимодействии с пищей.</a:t>
            </a:r>
            <a:endParaRPr lang="ru-RU" altLang="ru-RU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022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extBox 1"/>
          <p:cNvSpPr txBox="1">
            <a:spLocks noChangeArrowheads="1"/>
          </p:cNvSpPr>
          <p:nvPr/>
        </p:nvSpPr>
        <p:spPr bwMode="auto">
          <a:xfrm>
            <a:off x="1703389" y="260351"/>
            <a:ext cx="8713787" cy="5632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8. При выборе ХТП обязательно требуется учитывать его способность накапливаться в высоких концентрациях в определенных органах и тканях (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тропность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препарата).</a:t>
            </a:r>
          </a:p>
          <a:p>
            <a:pPr eaLnBrk="1" hangingPunct="1"/>
            <a:endParaRPr lang="ru-RU" alt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9. Следует учитывать характер (бактерицидный или бактериостатический) антимикробного действия ХТП. При острых тяжелых процессах, а также больным со сниженным иммунным ответом предпочтение отдают препаратам с бактерицидным действием. Средняя степень активности патологического процесса предполагает использование бактериостатических ХТП (не использовать у больных с ослабленной иммунной реактивностью).</a:t>
            </a:r>
          </a:p>
          <a:p>
            <a:pPr eaLnBrk="1" hangingPunct="1"/>
            <a:endParaRPr lang="ru-RU" alt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10. Начинать лечение нужно с более распространенных ХТП, а новые (часто дорогостоящие) оставлять в резерве</a:t>
            </a:r>
          </a:p>
        </p:txBody>
      </p:sp>
    </p:spTree>
    <p:extLst>
      <p:ext uri="{BB962C8B-B14F-4D97-AF65-F5344CB8AC3E}">
        <p14:creationId xmlns:p14="http://schemas.microsoft.com/office/powerpoint/2010/main" val="4114022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extBox 1"/>
          <p:cNvSpPr txBox="1">
            <a:spLocks noChangeArrowheads="1"/>
          </p:cNvSpPr>
          <p:nvPr/>
        </p:nvSpPr>
        <p:spPr bwMode="auto">
          <a:xfrm>
            <a:off x="1542813" y="615193"/>
            <a:ext cx="8713788" cy="52937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11. Важно избирать наиболее оптимальный способ применения ХТП. При необходимости быстро создавать высокие концентрации препарата в крови используют внутривенный способ введения. После клинического улучшения возможен переход на пероральное применение.</a:t>
            </a:r>
          </a:p>
          <a:p>
            <a:pPr eaLnBrk="1" hangingPunct="1"/>
            <a:endParaRPr lang="ru-RU" altLang="ru-RU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ru-RU" alt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12. Для обеспечения максимальной концентрации в очаге инфекции ХТП возможно одновременно использовать также местные способы применения (</a:t>
            </a:r>
            <a:r>
              <a:rPr lang="ru-RU" alt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субокципитальный</a:t>
            </a:r>
            <a:r>
              <a:rPr lang="ru-RU" alt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 абсцесс, </a:t>
            </a:r>
            <a:r>
              <a:rPr lang="ru-RU" alt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внутрикостно</a:t>
            </a:r>
            <a:r>
              <a:rPr lang="ru-RU" alt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на поверхность слизистых оболочек). В очаг воспаления ХТП нужно вводить на ранних стадиях заболевания после предварительного их промывания (до образования </a:t>
            </a:r>
            <a:r>
              <a:rPr lang="ru-RU" alt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перифокального</a:t>
            </a:r>
            <a:r>
              <a:rPr lang="ru-RU" alt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инфильтрата</a:t>
            </a:r>
            <a:r>
              <a:rPr lang="ru-RU" alt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ru-RU" altLang="ru-RU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7673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64608" y="213521"/>
            <a:ext cx="8648131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alt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13. Курс химиотерапии необходимо продолжать до прекращения основных симптомов заболевания, плюс 2-3 дня. При острых инфекциях курс лечения обычно не превышает 10 дней, при хронических - удлиняется до 2-3 недель.</a:t>
            </a:r>
          </a:p>
          <a:p>
            <a:endParaRPr lang="ru-RU" alt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14. Основанием для замены ХТП является отсутствие клинического эффекта (при остром инфекционном процессе более 3-4 дней, при хроническом - более 5-7 дней).</a:t>
            </a:r>
          </a:p>
          <a:p>
            <a:endParaRPr lang="ru-RU" alt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15. Во время беременности, особенно в первый триместр, ХТП лучше не назначать. Осторожно, по жизненным показаниям, применяют отдельные препараты из группы пенициллинов, </a:t>
            </a:r>
            <a:r>
              <a:rPr lang="ru-RU" alt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макролидов</a:t>
            </a:r>
            <a: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alt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135846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он">
  <a:themeElements>
    <a:clrScheme name="Ион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Ион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он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24</TotalTime>
  <Words>1287</Words>
  <Application>Microsoft Office PowerPoint</Application>
  <PresentationFormat>Широкоэкранный</PresentationFormat>
  <Paragraphs>93</Paragraphs>
  <Slides>19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4" baseType="lpstr">
      <vt:lpstr>Arial</vt:lpstr>
      <vt:lpstr>Century Gothic</vt:lpstr>
      <vt:lpstr>Times New Roman</vt:lpstr>
      <vt:lpstr>Wingdings 3</vt:lpstr>
      <vt:lpstr>Ион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Пользователь Windows</cp:lastModifiedBy>
  <cp:revision>3</cp:revision>
  <dcterms:created xsi:type="dcterms:W3CDTF">2020-02-28T08:47:28Z</dcterms:created>
  <dcterms:modified xsi:type="dcterms:W3CDTF">2020-02-28T09:11:37Z</dcterms:modified>
</cp:coreProperties>
</file>