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37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5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64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60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0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34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4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4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1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1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2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67C7FE-2C27-4699-8348-6D0B159AD633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D05CCF-4CDF-457E-9C32-4FDAA3FEC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18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1188" y="869406"/>
            <a:ext cx="8458200" cy="36464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Опухоли: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диагностика,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методы лечения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1188" y="1128713"/>
            <a:ext cx="84582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общей хирургии с уходом за больными </a:t>
            </a:r>
          </a:p>
        </p:txBody>
      </p:sp>
    </p:spTree>
    <p:extLst>
      <p:ext uri="{BB962C8B-B14F-4D97-AF65-F5344CB8AC3E}">
        <p14:creationId xmlns:p14="http://schemas.microsoft.com/office/powerpoint/2010/main" val="39730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063750" y="404813"/>
            <a:ext cx="81359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	Классификация предусматривает учет степени распространения опухоли по трем основным признакам: </a:t>
            </a:r>
          </a:p>
          <a:p>
            <a:pPr eaLnBrk="1" hangingPunct="1"/>
            <a:endParaRPr lang="ru-RU" altLang="ru-RU" sz="2800"/>
          </a:p>
          <a:p>
            <a:pPr eaLnBrk="1" hangingPunct="1"/>
            <a:r>
              <a:rPr lang="ru-RU" altLang="ru-RU" sz="2800"/>
              <a:t> - размеры опухоли (Т-tumor), </a:t>
            </a:r>
          </a:p>
          <a:p>
            <a:pPr eaLnBrk="1" hangingPunct="1"/>
            <a:r>
              <a:rPr lang="ru-RU" altLang="ru-RU" sz="2800"/>
              <a:t> - наличие поражения лимфатических узлов (Nmodulus, лимфатические узлы) </a:t>
            </a:r>
          </a:p>
          <a:p>
            <a:pPr eaLnBrk="1" hangingPunct="1"/>
            <a:r>
              <a:rPr lang="ru-RU" altLang="ru-RU" sz="2800"/>
              <a:t> - наличие метастазов (М metastasis). </a:t>
            </a:r>
          </a:p>
          <a:p>
            <a:pPr eaLnBrk="1" hangingPunct="1"/>
            <a:endParaRPr lang="ru-RU" altLang="ru-RU" sz="2800"/>
          </a:p>
          <a:p>
            <a:pPr eaLnBrk="1" hangingPunct="1"/>
            <a:r>
              <a:rPr lang="ru-RU" altLang="ru-RU" sz="2800"/>
              <a:t>Ее называют </a:t>
            </a:r>
            <a:r>
              <a:rPr lang="ru-RU" altLang="ru-RU" sz="2800">
                <a:solidFill>
                  <a:srgbClr val="FF0000"/>
                </a:solidFill>
              </a:rPr>
              <a:t>классификацией по системе ТNМ.</a:t>
            </a:r>
          </a:p>
        </p:txBody>
      </p:sp>
    </p:spTree>
    <p:extLst>
      <p:ext uri="{BB962C8B-B14F-4D97-AF65-F5344CB8AC3E}">
        <p14:creationId xmlns:p14="http://schemas.microsoft.com/office/powerpoint/2010/main" val="207491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552" y="476673"/>
            <a:ext cx="8351838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Arial" charset="0"/>
              </a:rPr>
              <a:t>	Символ Т характеризует наличие и размеры опухоли и имеет следующие стадии: </a:t>
            </a: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Т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0</a:t>
            </a:r>
            <a:r>
              <a:rPr lang="ru-RU" sz="2800" dirty="0">
                <a:latin typeface="Arial" charset="0"/>
              </a:rPr>
              <a:t> - первичная опухоль не определена; </a:t>
            </a: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Т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и Т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800" dirty="0">
                <a:latin typeface="Arial" charset="0"/>
              </a:rPr>
              <a:t>- опухоль небольших размеров диаметром до 5 см, возможна радикальная операция; </a:t>
            </a: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Т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  <a:r>
              <a:rPr lang="ru-RU" sz="2800" dirty="0">
                <a:latin typeface="Arial" charset="0"/>
              </a:rPr>
              <a:t> - опухоль диаметром от 5 до 10 см, в отдельных случаях возможна операция расширенного объема; </a:t>
            </a: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Т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  <a:r>
              <a:rPr lang="ru-RU" sz="2800" dirty="0">
                <a:latin typeface="Arial" charset="0"/>
              </a:rPr>
              <a:t> - опухоль прорастает в близко расположены органы и нарушает их функцию, возможно только симптоматическое лечение, при необходимости - паллиативная операция.</a:t>
            </a:r>
          </a:p>
          <a:p>
            <a:pPr>
              <a:defRPr/>
            </a:pPr>
            <a:endParaRPr lang="ru-RU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774826" y="404813"/>
            <a:ext cx="85693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	Символ N характеризует поражения регионарных лимфатических узлов: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N</a:t>
            </a:r>
            <a:r>
              <a:rPr lang="ru-RU" altLang="ru-RU" sz="1600">
                <a:solidFill>
                  <a:srgbClr val="FF0000"/>
                </a:solidFill>
              </a:rPr>
              <a:t>0</a:t>
            </a:r>
            <a:r>
              <a:rPr lang="ru-RU" altLang="ru-RU" sz="2400"/>
              <a:t> - лимфатические узлы не пальпируются;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N</a:t>
            </a:r>
            <a:r>
              <a:rPr lang="ru-RU" altLang="ru-RU" sz="1600">
                <a:solidFill>
                  <a:srgbClr val="FF0000"/>
                </a:solidFill>
              </a:rPr>
              <a:t>X</a:t>
            </a:r>
            <a:r>
              <a:rPr lang="ru-RU" altLang="ru-RU" sz="2400"/>
              <a:t> - нет достоверных данных о лимфатические узлы;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N</a:t>
            </a:r>
            <a:r>
              <a:rPr lang="ru-RU" altLang="ru-RU" sz="1600">
                <a:solidFill>
                  <a:srgbClr val="FF0000"/>
                </a:solidFill>
              </a:rPr>
              <a:t>1</a:t>
            </a:r>
            <a:r>
              <a:rPr lang="ru-RU" altLang="ru-RU" sz="2400"/>
              <a:t> - имеются метастазы в регионарные лимфатические узлы;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N</a:t>
            </a:r>
            <a:r>
              <a:rPr lang="ru-RU" altLang="ru-RU" sz="1600">
                <a:solidFill>
                  <a:srgbClr val="FF0000"/>
                </a:solidFill>
              </a:rPr>
              <a:t>2</a:t>
            </a:r>
            <a:r>
              <a:rPr lang="ru-RU" altLang="ru-RU" sz="2400"/>
              <a:t> - метастазы в лимфоузлы второго порядка;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N</a:t>
            </a:r>
            <a:r>
              <a:rPr lang="ru-RU" altLang="ru-RU" sz="1600">
                <a:solidFill>
                  <a:srgbClr val="FF0000"/>
                </a:solidFill>
              </a:rPr>
              <a:t>3</a:t>
            </a:r>
            <a:r>
              <a:rPr lang="ru-RU" altLang="ru-RU" sz="2400"/>
              <a:t> - поражение отдаленных лимфатических узлов.</a:t>
            </a:r>
          </a:p>
          <a:p>
            <a:pPr eaLnBrk="1" hangingPunct="1"/>
            <a:endParaRPr lang="ru-RU" altLang="ru-RU" sz="2400"/>
          </a:p>
          <a:p>
            <a:pPr eaLnBrk="1" hangingPunct="1"/>
            <a:r>
              <a:rPr lang="ru-RU" altLang="ru-RU" sz="2400"/>
              <a:t>	Символ М означает наличие отдаленных метастазов в других системах органов: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М</a:t>
            </a:r>
            <a:r>
              <a:rPr lang="ru-RU" altLang="ru-RU" sz="1400">
                <a:solidFill>
                  <a:srgbClr val="FF0000"/>
                </a:solidFill>
              </a:rPr>
              <a:t>0</a:t>
            </a:r>
            <a:r>
              <a:rPr lang="ru-RU" altLang="ru-RU" sz="2400"/>
              <a:t> - отсутствие признаков отдаленных метастазов;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М</a:t>
            </a:r>
            <a:r>
              <a:rPr lang="ru-RU" altLang="ru-RU" sz="1400">
                <a:solidFill>
                  <a:srgbClr val="FF0000"/>
                </a:solidFill>
              </a:rPr>
              <a:t>Х</a:t>
            </a:r>
            <a:r>
              <a:rPr lang="ru-RU" altLang="ru-RU" sz="2400"/>
              <a:t> - не хватает данных о наличии отдаленных метастазов; </a:t>
            </a:r>
          </a:p>
          <a:p>
            <a:pPr eaLnBrk="1" hangingPunct="1"/>
            <a:r>
              <a:rPr lang="ru-RU" altLang="ru-RU" sz="2400">
                <a:solidFill>
                  <a:srgbClr val="FF0000"/>
                </a:solidFill>
              </a:rPr>
              <a:t>	М</a:t>
            </a:r>
            <a:r>
              <a:rPr lang="ru-RU" altLang="ru-RU" sz="1400">
                <a:solidFill>
                  <a:srgbClr val="FF0000"/>
                </a:solidFill>
              </a:rPr>
              <a:t>1</a:t>
            </a:r>
            <a:r>
              <a:rPr lang="ru-RU" altLang="ru-RU" sz="2400"/>
              <a:t> - имеются отдаленные метастазы.</a:t>
            </a:r>
          </a:p>
        </p:txBody>
      </p:sp>
    </p:spTree>
    <p:extLst>
      <p:ext uri="{BB962C8B-B14F-4D97-AF65-F5344CB8AC3E}">
        <p14:creationId xmlns:p14="http://schemas.microsoft.com/office/powerpoint/2010/main" val="80619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9537" y="548680"/>
            <a:ext cx="8424863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Лечение опухолей</a:t>
            </a:r>
          </a:p>
          <a:p>
            <a:pPr algn="ctr">
              <a:defRPr/>
            </a:pPr>
            <a:endParaRPr lang="ru-RU" sz="2400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dirty="0">
                <a:latin typeface="Arial" charset="0"/>
              </a:rPr>
              <a:t>	Лечение 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доброкачественных опухолей </a:t>
            </a:r>
            <a:r>
              <a:rPr lang="ru-RU" sz="2400" dirty="0">
                <a:latin typeface="Arial" charset="0"/>
              </a:rPr>
              <a:t>- только оперативное.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	Опухоль удаляется хирургическим путем вместе с капсулой. Оставлять капсулу недопустимо, поскольку это может вызвать рецидив опухоли. Оперативное лечение доброкачественных опухолей является радикальным способом терапии, не дает рецидивов и обеспечивает полное выздоровление больных.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46875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616" y="1340768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Arial" charset="0"/>
              </a:rPr>
              <a:t>Удаление доброкачественных опухолей проводят в тех случаях, если опухоль нарушает функцию органа, влечет косметический дефект, является предраковым заболеванием или подозрения относительно ее превращения в злокачественную. </a:t>
            </a:r>
            <a:endParaRPr lang="ru-RU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6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1992313" y="620713"/>
            <a:ext cx="82804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	</a:t>
            </a:r>
            <a:r>
              <a:rPr lang="ru-RU" altLang="ru-RU" sz="2400">
                <a:solidFill>
                  <a:srgbClr val="FF0000"/>
                </a:solidFill>
              </a:rPr>
              <a:t>Больные со злокачественными опухолями </a:t>
            </a:r>
            <a:r>
              <a:rPr lang="ru-RU" altLang="ru-RU" sz="2400"/>
              <a:t>требуют срочного лечения. </a:t>
            </a:r>
          </a:p>
          <a:p>
            <a:pPr eaLnBrk="1" hangingPunct="1"/>
            <a:r>
              <a:rPr lang="ru-RU" altLang="ru-RU" sz="2400"/>
              <a:t>	Существуют следующие методы лечения злокачественных опухолей: </a:t>
            </a:r>
          </a:p>
          <a:p>
            <a:pPr eaLnBrk="1" hangingPunct="1"/>
            <a:r>
              <a:rPr lang="ru-RU" altLang="ru-RU" sz="2400"/>
              <a:t> - хирургический, </a:t>
            </a:r>
          </a:p>
          <a:p>
            <a:pPr eaLnBrk="1" hangingPunct="1"/>
            <a:r>
              <a:rPr lang="ru-RU" altLang="ru-RU" sz="2400"/>
              <a:t> - лучевой, </a:t>
            </a:r>
          </a:p>
          <a:p>
            <a:pPr eaLnBrk="1" hangingPunct="1"/>
            <a:r>
              <a:rPr lang="ru-RU" altLang="ru-RU" sz="2400"/>
              <a:t> - химиотерапевтический,</a:t>
            </a:r>
          </a:p>
          <a:p>
            <a:pPr eaLnBrk="1" hangingPunct="1"/>
            <a:r>
              <a:rPr lang="ru-RU" altLang="ru-RU" sz="2400"/>
              <a:t> - гормонально-терапевтический.</a:t>
            </a:r>
          </a:p>
          <a:p>
            <a:pPr eaLnBrk="1" hangingPunct="1"/>
            <a:endParaRPr lang="ru-RU" altLang="ru-RU" sz="2400"/>
          </a:p>
          <a:p>
            <a:pPr eaLnBrk="1" hangingPunct="1"/>
            <a:r>
              <a:rPr lang="ru-RU" altLang="ru-RU" sz="2400"/>
              <a:t>	</a:t>
            </a:r>
            <a:r>
              <a:rPr lang="ru-RU" altLang="ru-RU" sz="2400" i="1"/>
              <a:t>Основным методом лечения злокачественных опухолей является хирургический, который комбинируется с лучевой или химиотерапией. Такой вид комплексного лечения называют </a:t>
            </a:r>
            <a:r>
              <a:rPr lang="ru-RU" altLang="ru-RU" sz="2400" i="1">
                <a:solidFill>
                  <a:srgbClr val="FF0000"/>
                </a:solidFill>
              </a:rPr>
              <a:t>комбинированным.</a:t>
            </a:r>
          </a:p>
        </p:txBody>
      </p:sp>
    </p:spTree>
    <p:extLst>
      <p:ext uri="{BB962C8B-B14F-4D97-AF65-F5344CB8AC3E}">
        <p14:creationId xmlns:p14="http://schemas.microsoft.com/office/powerpoint/2010/main" val="2388341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847850" y="333376"/>
            <a:ext cx="849630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	Операции, применяемые для лечения злокачественных опухолей, принято разделять на </a:t>
            </a:r>
            <a:r>
              <a:rPr lang="ru-RU" altLang="ru-RU" sz="2800">
                <a:solidFill>
                  <a:srgbClr val="FF0000"/>
                </a:solidFill>
              </a:rPr>
              <a:t>радикальные и паллиативные.</a:t>
            </a:r>
          </a:p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/>
            <a:endParaRPr lang="ru-RU" altLang="ru-RU" sz="2800"/>
          </a:p>
          <a:p>
            <a:pPr algn="ctr" eaLnBrk="1" hangingPunct="1"/>
            <a:r>
              <a:rPr lang="ru-RU" altLang="ru-RU" sz="2800" u="sng"/>
              <a:t>При выполнении радикальной операции хирург должен соблюдать следующие требования: </a:t>
            </a:r>
          </a:p>
          <a:p>
            <a:pPr algn="ctr" eaLnBrk="1" hangingPunct="1"/>
            <a:endParaRPr lang="ru-RU" altLang="ru-RU" sz="2800" u="sng"/>
          </a:p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1. Абластичность операции </a:t>
            </a:r>
            <a:r>
              <a:rPr lang="ru-RU" altLang="ru-RU" sz="2800"/>
              <a:t>- злокачественную опухоль обязательно следует удалить в пределах здоровых тканей, максимально удалившись от видимых границ опухоли, единым блоком с регионарными лимфоузлами. </a:t>
            </a:r>
          </a:p>
        </p:txBody>
      </p:sp>
    </p:spTree>
    <p:extLst>
      <p:ext uri="{BB962C8B-B14F-4D97-AF65-F5344CB8AC3E}">
        <p14:creationId xmlns:p14="http://schemas.microsoft.com/office/powerpoint/2010/main" val="1090056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1919289" y="404813"/>
            <a:ext cx="83534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	</a:t>
            </a:r>
            <a:r>
              <a:rPr lang="ru-RU" altLang="ru-RU" sz="2800">
                <a:solidFill>
                  <a:srgbClr val="FF0000"/>
                </a:solidFill>
              </a:rPr>
              <a:t>Недопустимо травмировать опухоль</a:t>
            </a:r>
            <a:r>
              <a:rPr lang="ru-RU" altLang="ru-RU" sz="2800"/>
              <a:t>, чтобы предотвратить возможную имплантации опухолевых клеток в здоровые ткани. С этой целью во время операции надо менять перчатки и хирургический инструментарий. </a:t>
            </a:r>
          </a:p>
          <a:p>
            <a:pPr eaLnBrk="1" hangingPunct="1"/>
            <a:r>
              <a:rPr lang="ru-RU" altLang="ru-RU" sz="2800"/>
              <a:t>	</a:t>
            </a:r>
            <a:r>
              <a:rPr lang="ru-RU" altLang="ru-RU" sz="2800">
                <a:solidFill>
                  <a:srgbClr val="FF0000"/>
                </a:solidFill>
              </a:rPr>
              <a:t>Для соблюдения абластичности </a:t>
            </a:r>
            <a:r>
              <a:rPr lang="ru-RU" altLang="ru-RU" sz="2800"/>
              <a:t>операцию следует проводить в определенной последовательности. Начинают операцию вдали от опухоли и сразу же перевязывают кровеносные и лимфатические сосуды, чтобы прервать пути, которыми клетки опухоли могут быть занесены в другие ткани и органы. </a:t>
            </a:r>
          </a:p>
          <a:p>
            <a:pPr eaLnBrk="1" hangingPunct="1"/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3061732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919288" y="333376"/>
            <a:ext cx="8424862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0000"/>
                </a:solidFill>
              </a:rPr>
              <a:t>2. Антибластические мероприятия: </a:t>
            </a: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400" i="1"/>
              <a:t>а) физические антибластики </a:t>
            </a:r>
            <a:r>
              <a:rPr lang="ru-RU" altLang="ru-RU" sz="2400"/>
              <a:t>- во время операции пользуются электроножом применяют диатермию, криогенную терапию, лазер, ультразвук; </a:t>
            </a:r>
          </a:p>
          <a:p>
            <a:pPr eaLnBrk="1" hangingPunct="1"/>
            <a:endParaRPr lang="ru-RU" altLang="ru-RU" sz="2400"/>
          </a:p>
          <a:p>
            <a:pPr eaLnBrk="1" hangingPunct="1"/>
            <a:r>
              <a:rPr lang="ru-RU" altLang="ru-RU" sz="2400" i="1"/>
              <a:t>б) актинистическая антибластика </a:t>
            </a:r>
            <a:r>
              <a:rPr lang="ru-RU" altLang="ru-RU" sz="2400"/>
              <a:t>- облучение рентгеновскими лучами участка опухоли перед операцией и во время послеоперационного периода; </a:t>
            </a:r>
          </a:p>
          <a:p>
            <a:pPr eaLnBrk="1" hangingPunct="1"/>
            <a:endParaRPr lang="ru-RU" altLang="ru-RU" sz="2400"/>
          </a:p>
          <a:p>
            <a:pPr eaLnBrk="1" hangingPunct="1"/>
            <a:r>
              <a:rPr lang="ru-RU" altLang="ru-RU" sz="2400" i="1"/>
              <a:t>в) химическая антибластики </a:t>
            </a:r>
            <a:r>
              <a:rPr lang="ru-RU" altLang="ru-RU" sz="2400"/>
              <a:t>- дезорганизация и уничтожение клеток опухоли во время операции 96%-м этиловым спиртом, раствором формальдегида, регионарной перфузией и антибластических препаратов, которые вводятся </a:t>
            </a:r>
            <a:r>
              <a:rPr lang="ru-RU" altLang="ru-RU" sz="2400" i="1" u="sng">
                <a:solidFill>
                  <a:srgbClr val="FF0000"/>
                </a:solidFill>
              </a:rPr>
              <a:t>внутриартериально(!!!). </a:t>
            </a:r>
            <a:r>
              <a:rPr lang="ru-RU" altLang="ru-RU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1870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529" y="620689"/>
            <a:ext cx="8569325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Arial" charset="0"/>
              </a:rPr>
              <a:t>	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Лучевая терапия в лечении злокачественных опухолей</a:t>
            </a:r>
            <a:r>
              <a:rPr lang="ru-RU" sz="2400" dirty="0">
                <a:latin typeface="Arial" charset="0"/>
              </a:rPr>
              <a:t> применяется изолированно или в комбинации с хирургическим, химиотерапевтическим лечением и гормонотерапией.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	Лучевая терапия основывается на избирательно высокой чувствительности к радиации мало дифференцированных клеток опухоли, интенсивно делятся. Ионизирующая радиация вызывает радиолиз воды, что приводит к нарушению обмена веществ в опухолевых клетках.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	В результате лучевой терапии образуются ионы НО-, Н и Н</a:t>
            </a:r>
            <a:r>
              <a:rPr lang="ru-RU" sz="14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О</a:t>
            </a:r>
            <a:r>
              <a:rPr lang="ru-RU" sz="14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, которые разрушают хромосомы клеток опухоли, их клеточные мембраны и энергетические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30727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837650" y="1319583"/>
            <a:ext cx="8280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dirty="0"/>
              <a:t>	Наиболее широкое применение при ранней диагностики опухолей полых органов или полостей тела получили </a:t>
            </a:r>
            <a:r>
              <a:rPr lang="ru-RU" altLang="ru-RU" sz="2600" dirty="0" err="1">
                <a:solidFill>
                  <a:srgbClr val="FF0000"/>
                </a:solidFill>
              </a:rPr>
              <a:t>фиброэндоскопы</a:t>
            </a:r>
            <a:r>
              <a:rPr lang="ru-RU" altLang="ru-RU" sz="2600" dirty="0">
                <a:solidFill>
                  <a:srgbClr val="FF0000"/>
                </a:solidFill>
              </a:rPr>
              <a:t> </a:t>
            </a:r>
            <a:r>
              <a:rPr lang="ru-RU" altLang="ru-RU" sz="2600" dirty="0"/>
              <a:t>(</a:t>
            </a:r>
            <a:r>
              <a:rPr lang="ru-RU" altLang="ru-RU" sz="2600" dirty="0" err="1"/>
              <a:t>фибробронхоскоп</a:t>
            </a:r>
            <a:r>
              <a:rPr lang="ru-RU" altLang="ru-RU" sz="2600" dirty="0"/>
              <a:t>, </a:t>
            </a:r>
            <a:r>
              <a:rPr lang="ru-RU" altLang="ru-RU" sz="2600" dirty="0" err="1"/>
              <a:t>фиброгастродуоденоскоп</a:t>
            </a:r>
            <a:r>
              <a:rPr lang="ru-RU" altLang="ru-RU" sz="2600" dirty="0"/>
              <a:t>, </a:t>
            </a:r>
            <a:r>
              <a:rPr lang="ru-RU" altLang="ru-RU" sz="2600" dirty="0" err="1"/>
              <a:t>торакоскоп</a:t>
            </a:r>
            <a:r>
              <a:rPr lang="ru-RU" altLang="ru-RU" sz="2600" dirty="0"/>
              <a:t>, </a:t>
            </a:r>
            <a:r>
              <a:rPr lang="ru-RU" altLang="ru-RU" sz="2600" dirty="0" err="1"/>
              <a:t>фиброколоноскопа</a:t>
            </a:r>
            <a:r>
              <a:rPr lang="ru-RU" altLang="ru-RU" sz="2600" dirty="0"/>
              <a:t> т.д.). </a:t>
            </a:r>
          </a:p>
          <a:p>
            <a:pPr eaLnBrk="1" hangingPunct="1"/>
            <a:r>
              <a:rPr lang="ru-RU" altLang="ru-RU" sz="2600" dirty="0"/>
              <a:t>	Они позволяют не только обнаружить опухоль, но и взять </a:t>
            </a:r>
            <a:r>
              <a:rPr lang="ru-RU" altLang="ru-RU" sz="2600" i="1" dirty="0"/>
              <a:t>ткани</a:t>
            </a:r>
            <a:r>
              <a:rPr lang="ru-RU" altLang="ru-RU" sz="2600" dirty="0"/>
              <a:t> для последующего </a:t>
            </a:r>
            <a:r>
              <a:rPr lang="ru-RU" altLang="ru-RU" sz="2600" dirty="0">
                <a:solidFill>
                  <a:srgbClr val="FF0000"/>
                </a:solidFill>
              </a:rPr>
              <a:t>гистологического исследования,</a:t>
            </a:r>
            <a:r>
              <a:rPr lang="ru-RU" altLang="ru-RU" sz="2600" dirty="0"/>
              <a:t> забирать </a:t>
            </a:r>
            <a:r>
              <a:rPr lang="ru-RU" altLang="ru-RU" sz="2600" i="1" dirty="0"/>
              <a:t>мазки тканей(промывные воды, экссудат полостей, мокрота, выделения из влагалища или молочной железы, мазки выделений из язв и т.п..) </a:t>
            </a:r>
            <a:r>
              <a:rPr lang="ru-RU" altLang="ru-RU" sz="2600" dirty="0"/>
              <a:t>и проводить их цитологическое исследование.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32702" y="396253"/>
            <a:ext cx="3890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Диагностика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2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5" y="980729"/>
            <a:ext cx="84978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000" dirty="0">
                <a:latin typeface="Arial" charset="0"/>
              </a:rPr>
              <a:t>	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Химиотерапия злокачественных опухолей</a:t>
            </a:r>
            <a:r>
              <a:rPr lang="ru-RU" sz="3000" dirty="0">
                <a:latin typeface="Arial" charset="0"/>
              </a:rPr>
              <a:t> часто комбинируется с лучевой терапией, особенно в случае </a:t>
            </a:r>
            <a:r>
              <a:rPr lang="ru-RU" sz="3000" dirty="0" err="1">
                <a:latin typeface="Arial" charset="0"/>
              </a:rPr>
              <a:t>рецидивирования</a:t>
            </a:r>
            <a:r>
              <a:rPr lang="ru-RU" sz="3000" dirty="0">
                <a:latin typeface="Arial" charset="0"/>
              </a:rPr>
              <a:t> опухоли, а также на поздних клинических стадиях. Лекарственную терапию, которая применяется с целью создания противоопухолевого эффекта, по типу действия подразделяют на </a:t>
            </a:r>
            <a:r>
              <a:rPr lang="ru-RU" sz="3000" i="1" dirty="0">
                <a:latin typeface="Arial" charset="0"/>
              </a:rPr>
              <a:t>химиотерапию и гормонотерапию</a:t>
            </a:r>
            <a:r>
              <a:rPr lang="ru-RU" sz="3000" dirty="0">
                <a:latin typeface="Arial" charset="0"/>
              </a:rPr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1586089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3592" y="1052736"/>
            <a:ext cx="63367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dirty="0">
                <a:latin typeface="Arial" charset="0"/>
              </a:rPr>
              <a:t>Химиотерапия предусматривает преимущественно прямое цитотоксическое влияние на клетки опухоли. </a:t>
            </a:r>
          </a:p>
          <a:p>
            <a:pPr>
              <a:defRPr/>
            </a:pPr>
            <a:r>
              <a:rPr lang="ru-RU" sz="3000" dirty="0">
                <a:latin typeface="Arial" charset="0"/>
              </a:rPr>
              <a:t>	Гормональная терапия рассчитана главным образом на регрессию опухоли, которая достигается опосредованно через искусственно индуцированные сдвиги в гормональном балансе организма.</a:t>
            </a:r>
            <a:endParaRPr lang="ru-RU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20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847851" y="260350"/>
            <a:ext cx="856932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i="1" dirty="0">
                <a:solidFill>
                  <a:srgbClr val="FF0000"/>
                </a:solidFill>
              </a:rPr>
              <a:t>Применяемые в настоящее противоопухолевые препараты классифицируются следующим образом:</a:t>
            </a:r>
          </a:p>
          <a:p>
            <a:pPr eaLnBrk="1" hangingPunct="1"/>
            <a:endParaRPr lang="ru-RU" altLang="ru-RU" sz="2400" dirty="0"/>
          </a:p>
          <a:p>
            <a:pPr eaLnBrk="1" hangingPunct="1"/>
            <a:r>
              <a:rPr lang="ru-RU" altLang="ru-RU" sz="2400" dirty="0">
                <a:solidFill>
                  <a:srgbClr val="FF0000"/>
                </a:solidFill>
              </a:rPr>
              <a:t>1. </a:t>
            </a:r>
            <a:r>
              <a:rPr lang="ru-RU" altLang="ru-RU" sz="2400" dirty="0" err="1">
                <a:solidFill>
                  <a:srgbClr val="FF0000"/>
                </a:solidFill>
              </a:rPr>
              <a:t>Алкилирующие</a:t>
            </a:r>
            <a:r>
              <a:rPr lang="ru-RU" altLang="ru-RU" sz="2400" dirty="0">
                <a:solidFill>
                  <a:srgbClr val="FF0000"/>
                </a:solidFill>
              </a:rPr>
              <a:t> соединения:</a:t>
            </a:r>
          </a:p>
          <a:p>
            <a:pPr eaLnBrk="1" hangingPunct="1"/>
            <a:r>
              <a:rPr lang="ru-RU" altLang="ru-RU" sz="2400" dirty="0"/>
              <a:t>	а) </a:t>
            </a:r>
            <a:r>
              <a:rPr lang="ru-RU" altLang="ru-RU" sz="2400" dirty="0" err="1"/>
              <a:t>ипритоподибни</a:t>
            </a:r>
            <a:r>
              <a:rPr lang="ru-RU" altLang="ru-RU" sz="2400" dirty="0"/>
              <a:t> вещества (</a:t>
            </a:r>
            <a:r>
              <a:rPr lang="ru-RU" altLang="ru-RU" sz="2400" dirty="0" err="1"/>
              <a:t>хлоретиламины</a:t>
            </a:r>
            <a:r>
              <a:rPr lang="ru-RU" altLang="ru-RU" sz="2400" dirty="0"/>
              <a:t>): </a:t>
            </a:r>
            <a:r>
              <a:rPr lang="ru-RU" altLang="ru-RU" sz="2400" dirty="0" err="1"/>
              <a:t>эмбихин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новембихин</a:t>
            </a:r>
            <a:r>
              <a:rPr lang="ru-RU" altLang="ru-RU" sz="2400" dirty="0"/>
              <a:t>.</a:t>
            </a:r>
          </a:p>
          <a:p>
            <a:pPr eaLnBrk="1" hangingPunct="1"/>
            <a:r>
              <a:rPr lang="ru-RU" altLang="ru-RU" sz="2400" dirty="0"/>
              <a:t>	б) </a:t>
            </a:r>
            <a:r>
              <a:rPr lang="ru-RU" altLang="ru-RU" sz="2400" dirty="0" err="1"/>
              <a:t>этиленимин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тиофосфамид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тиоТЭФ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бензоТЕФ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дипин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тиодипин</a:t>
            </a:r>
            <a:r>
              <a:rPr lang="ru-RU" altLang="ru-RU" sz="2400" dirty="0"/>
              <a:t>)</a:t>
            </a:r>
          </a:p>
          <a:p>
            <a:pPr eaLnBrk="1" hangingPunct="1"/>
            <a:endParaRPr lang="ru-RU" altLang="ru-RU" sz="2400" dirty="0"/>
          </a:p>
          <a:p>
            <a:pPr eaLnBrk="1" hangingPunct="1"/>
            <a:r>
              <a:rPr lang="ru-RU" altLang="ru-RU" sz="2400" dirty="0">
                <a:solidFill>
                  <a:srgbClr val="FF0000"/>
                </a:solidFill>
              </a:rPr>
              <a:t>2. Эфиры </a:t>
            </a:r>
            <a:r>
              <a:rPr lang="ru-RU" altLang="ru-RU" sz="2400" dirty="0" err="1">
                <a:solidFill>
                  <a:srgbClr val="FF0000"/>
                </a:solidFill>
              </a:rPr>
              <a:t>дисульфонових</a:t>
            </a:r>
            <a:r>
              <a:rPr lang="ru-RU" altLang="ru-RU" sz="2400" dirty="0">
                <a:solidFill>
                  <a:srgbClr val="FF0000"/>
                </a:solidFill>
              </a:rPr>
              <a:t> кислот: </a:t>
            </a:r>
          </a:p>
          <a:p>
            <a:pPr eaLnBrk="1" hangingPunct="1"/>
            <a:r>
              <a:rPr lang="ru-RU" altLang="ru-RU" sz="2400" dirty="0" err="1"/>
              <a:t>Миелосан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Миелобромол</a:t>
            </a:r>
            <a:r>
              <a:rPr lang="ru-RU" altLang="ru-RU" sz="2400" dirty="0"/>
              <a:t>.</a:t>
            </a:r>
          </a:p>
          <a:p>
            <a:pPr eaLnBrk="1" hangingPunct="1"/>
            <a:endParaRPr lang="ru-RU" altLang="ru-RU" sz="2400" dirty="0"/>
          </a:p>
          <a:p>
            <a:pPr eaLnBrk="1" hangingPunct="1"/>
            <a:r>
              <a:rPr lang="ru-RU" altLang="ru-RU" sz="2400" dirty="0">
                <a:solidFill>
                  <a:srgbClr val="FF0000"/>
                </a:solidFill>
              </a:rPr>
              <a:t>3. антиметаболиты</a:t>
            </a:r>
            <a:r>
              <a:rPr lang="ru-RU" altLang="ru-RU" sz="2400" dirty="0"/>
              <a:t>:</a:t>
            </a:r>
          </a:p>
          <a:p>
            <a:pPr eaLnBrk="1" hangingPunct="1"/>
            <a:r>
              <a:rPr lang="ru-RU" altLang="ru-RU" sz="2400" dirty="0"/>
              <a:t> - </a:t>
            </a:r>
            <a:r>
              <a:rPr lang="ru-RU" altLang="ru-RU" sz="2400" dirty="0" err="1"/>
              <a:t>меркаптопурин</a:t>
            </a:r>
            <a:endParaRPr lang="ru-RU" altLang="ru-RU" sz="2400" dirty="0"/>
          </a:p>
          <a:p>
            <a:pPr eaLnBrk="1" hangingPunct="1"/>
            <a:r>
              <a:rPr lang="ru-RU" altLang="ru-RU" sz="2400" dirty="0"/>
              <a:t> - </a:t>
            </a:r>
            <a:r>
              <a:rPr lang="ru-RU" altLang="ru-RU" sz="2400" dirty="0" err="1"/>
              <a:t>метотрексат</a:t>
            </a:r>
            <a:endParaRPr lang="ru-RU" altLang="ru-RU" sz="2400" dirty="0"/>
          </a:p>
          <a:p>
            <a:pPr eaLnBrk="1" hangingPunct="1"/>
            <a:r>
              <a:rPr lang="ru-RU" altLang="ru-RU" sz="2400" dirty="0"/>
              <a:t> - </a:t>
            </a:r>
            <a:r>
              <a:rPr lang="ru-RU" altLang="ru-RU" sz="2400" dirty="0" err="1"/>
              <a:t>фторурацил</a:t>
            </a:r>
            <a:endParaRPr lang="ru-RU" altLang="ru-RU" sz="2400" dirty="0"/>
          </a:p>
          <a:p>
            <a:pPr eaLnBrk="1" hangingPunct="1"/>
            <a:r>
              <a:rPr lang="ru-RU" altLang="ru-RU" sz="2400" dirty="0"/>
              <a:t> - </a:t>
            </a:r>
            <a:r>
              <a:rPr lang="ru-RU" altLang="ru-RU" sz="2400" dirty="0" err="1"/>
              <a:t>фторафур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93206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991544" y="1124744"/>
            <a:ext cx="8280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dirty="0">
                <a:solidFill>
                  <a:srgbClr val="FF0000"/>
                </a:solidFill>
              </a:rPr>
              <a:t>4. противоопухолевые антибиотики</a:t>
            </a:r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дактиномицин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митомицин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оливомицин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рубомицин</a:t>
            </a:r>
            <a:r>
              <a:rPr lang="ru-RU" altLang="ru-RU" sz="2600" dirty="0"/>
              <a:t> гидрохлорид</a:t>
            </a:r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брунеомицин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адриамицин</a:t>
            </a:r>
            <a:endParaRPr lang="ru-RU" altLang="ru-RU" sz="2600" dirty="0"/>
          </a:p>
          <a:p>
            <a:pPr eaLnBrk="1" hangingPunct="1"/>
            <a:endParaRPr lang="ru-RU" altLang="ru-RU" sz="2600" dirty="0"/>
          </a:p>
          <a:p>
            <a:pPr eaLnBrk="1" hangingPunct="1"/>
            <a:r>
              <a:rPr lang="ru-RU" altLang="ru-RU" sz="2600" dirty="0">
                <a:solidFill>
                  <a:srgbClr val="FF0000"/>
                </a:solidFill>
              </a:rPr>
              <a:t>5. алкалоиды</a:t>
            </a:r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винбластин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винкристин</a:t>
            </a:r>
            <a:endParaRPr lang="ru-RU" altLang="ru-RU" sz="2600" dirty="0"/>
          </a:p>
          <a:p>
            <a:pPr eaLnBrk="1" hangingPunct="1"/>
            <a:r>
              <a:rPr lang="ru-RU" altLang="ru-RU" sz="2600" dirty="0"/>
              <a:t> - </a:t>
            </a:r>
            <a:r>
              <a:rPr lang="ru-RU" altLang="ru-RU" sz="2600" dirty="0" err="1"/>
              <a:t>колхамин</a:t>
            </a:r>
            <a:endParaRPr lang="ru-RU" altLang="ru-RU" sz="2600" dirty="0"/>
          </a:p>
          <a:p>
            <a:pPr eaLnBrk="1" hangingPunct="1"/>
            <a:endParaRPr lang="ru-RU" altLang="ru-RU" sz="2600" dirty="0"/>
          </a:p>
          <a:p>
            <a:pPr eaLnBrk="1" hangingPunct="1"/>
            <a:r>
              <a:rPr lang="ru-RU" altLang="ru-RU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3734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2135560" y="1268760"/>
            <a:ext cx="82809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000" dirty="0">
                <a:solidFill>
                  <a:srgbClr val="FF0000"/>
                </a:solidFill>
              </a:rPr>
              <a:t>	Гормональная терапия </a:t>
            </a:r>
            <a:r>
              <a:rPr lang="ru-RU" altLang="ru-RU" sz="3000" dirty="0"/>
              <a:t>часто применяется при опухолях гормонозависимых органов, например, при раке молочной или предстательной желез. Применяемые при этом половые гормоны замедляют рост злокачественной опухоли.</a:t>
            </a:r>
          </a:p>
          <a:p>
            <a:pPr eaLnBrk="1" hangingPunct="1"/>
            <a:endParaRPr lang="ru-RU" altLang="ru-RU" sz="3000" dirty="0"/>
          </a:p>
          <a:p>
            <a:pPr eaLnBrk="1" hangingPunct="1"/>
            <a:r>
              <a:rPr lang="ru-RU" altLang="ru-RU" sz="3000" dirty="0">
                <a:solidFill>
                  <a:srgbClr val="FF0000"/>
                </a:solidFill>
              </a:rPr>
              <a:t>	</a:t>
            </a:r>
            <a:endParaRPr lang="ru-RU" altLang="ru-RU" sz="3000" dirty="0"/>
          </a:p>
        </p:txBody>
      </p:sp>
    </p:spTree>
    <p:extLst>
      <p:ext uri="{BB962C8B-B14F-4D97-AF65-F5344CB8AC3E}">
        <p14:creationId xmlns:p14="http://schemas.microsoft.com/office/powerpoint/2010/main" val="3823304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568" y="1124745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600" dirty="0">
                <a:solidFill>
                  <a:srgbClr val="FF0000"/>
                </a:solidFill>
              </a:rPr>
              <a:t>Иммунотерапия применяется </a:t>
            </a:r>
            <a:r>
              <a:rPr lang="ru-RU" altLang="ru-RU" sz="2600" dirty="0"/>
              <a:t>для активизации </a:t>
            </a:r>
            <a:r>
              <a:rPr lang="ru-RU" altLang="ru-RU" sz="2600" dirty="0" err="1"/>
              <a:t>иммунозащитных</a:t>
            </a:r>
            <a:r>
              <a:rPr lang="ru-RU" altLang="ru-RU" sz="2600" dirty="0"/>
              <a:t> механизмов организма во время послеоперационного периода, а также после лучевой и химиотерапии. Для повышения специфического иммунитета применяют </a:t>
            </a:r>
            <a:r>
              <a:rPr lang="ru-RU" altLang="ru-RU" sz="2600" dirty="0" err="1"/>
              <a:t>левамизол</a:t>
            </a:r>
            <a:r>
              <a:rPr lang="ru-RU" altLang="ru-RU" sz="2600" dirty="0"/>
              <a:t>, </a:t>
            </a:r>
            <a:r>
              <a:rPr lang="ru-RU" altLang="ru-RU" sz="2600" dirty="0" err="1"/>
              <a:t>зимозан</a:t>
            </a:r>
            <a:r>
              <a:rPr lang="ru-RU" altLang="ru-RU" sz="2600" dirty="0"/>
              <a:t>, </a:t>
            </a:r>
            <a:r>
              <a:rPr lang="ru-RU" altLang="ru-RU" sz="2600" dirty="0" err="1"/>
              <a:t>продигиозан</a:t>
            </a:r>
            <a:r>
              <a:rPr lang="ru-RU" altLang="ru-RU" sz="2600" dirty="0"/>
              <a:t>, интерферон. Пассивная иммунизация осуществляется антилимфоцитарной сывороткой, иммуноглобулинами, изолированными антителами, комплементом.</a:t>
            </a:r>
            <a:endParaRPr lang="ru-RU" altLang="ru-RU" sz="2600" dirty="0"/>
          </a:p>
        </p:txBody>
      </p:sp>
    </p:spTree>
    <p:extLst>
      <p:ext uri="{BB962C8B-B14F-4D97-AF65-F5344CB8AC3E}">
        <p14:creationId xmlns:p14="http://schemas.microsoft.com/office/powerpoint/2010/main" val="2526810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6096" y="2644755"/>
            <a:ext cx="8475259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6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  <a:endParaRPr lang="ru-RU" sz="6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66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броэндоско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528" y="1052737"/>
            <a:ext cx="8456554" cy="5555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249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847850" y="1"/>
            <a:ext cx="84963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	Ведущее место в диагностике опухолей занимают также </a:t>
            </a:r>
            <a:r>
              <a:rPr lang="ru-RU" altLang="ru-RU" sz="2800">
                <a:solidFill>
                  <a:srgbClr val="FF0000"/>
                </a:solidFill>
              </a:rPr>
              <a:t>рентгенологические исследования</a:t>
            </a:r>
            <a:r>
              <a:rPr lang="ru-RU" altLang="ru-RU" sz="2800"/>
              <a:t>, которые позволяют определить не только наличие опухоли, но и ее локализацию и распространенность, опухолевую деформацию полых органов и изменения их моторной функции. 	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71664" y="4992687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640636" y="626922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8184232" y="4992687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76640" y="2810575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765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2464" y="3882564"/>
            <a:ext cx="3240360" cy="2220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94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775520" y="1128714"/>
            <a:ext cx="381635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Кроме обычной </a:t>
            </a:r>
            <a:r>
              <a:rPr lang="ru-RU" altLang="ru-RU" sz="2400" i="1" dirty="0"/>
              <a:t>рентгеноскопии и рентгенографии</a:t>
            </a:r>
            <a:r>
              <a:rPr lang="ru-RU" altLang="ru-RU" sz="2400" dirty="0"/>
              <a:t>, сегодня для диагностики опухолей применяются </a:t>
            </a:r>
            <a:r>
              <a:rPr lang="ru-RU" altLang="ru-RU" sz="2400" i="1" dirty="0"/>
              <a:t>томография и </a:t>
            </a:r>
            <a:r>
              <a:rPr lang="ru-RU" altLang="ru-RU" sz="2400" i="1" dirty="0" err="1"/>
              <a:t>кимография</a:t>
            </a:r>
            <a:r>
              <a:rPr lang="ru-RU" altLang="ru-RU" sz="2400" i="1" dirty="0"/>
              <a:t> </a:t>
            </a:r>
            <a:r>
              <a:rPr lang="ru-RU" altLang="ru-RU" sz="2400" dirty="0"/>
              <a:t>органов и тканей, а также </a:t>
            </a:r>
            <a:r>
              <a:rPr lang="ru-RU" altLang="ru-RU" sz="2400" i="1" dirty="0">
                <a:solidFill>
                  <a:srgbClr val="FF0000"/>
                </a:solidFill>
              </a:rPr>
              <a:t>контрастное исследование сосудов </a:t>
            </a:r>
            <a:r>
              <a:rPr lang="ru-RU" altLang="ru-RU" sz="2400" dirty="0">
                <a:solidFill>
                  <a:srgbClr val="FF0000"/>
                </a:solidFill>
              </a:rPr>
              <a:t>(каво-и </a:t>
            </a:r>
            <a:r>
              <a:rPr lang="ru-RU" altLang="ru-RU" sz="2400" dirty="0" err="1">
                <a:solidFill>
                  <a:srgbClr val="FF0000"/>
                </a:solidFill>
              </a:rPr>
              <a:t>аортография</a:t>
            </a:r>
            <a:r>
              <a:rPr lang="ru-RU" altLang="ru-RU" sz="2400" dirty="0">
                <a:solidFill>
                  <a:srgbClr val="FF0000"/>
                </a:solidFill>
              </a:rPr>
              <a:t>, селективная ангиография).</a:t>
            </a:r>
          </a:p>
        </p:txBody>
      </p:sp>
      <p:pic>
        <p:nvPicPr>
          <p:cNvPr id="3" name="Рисунок 2" descr="27512625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7969" y="980728"/>
            <a:ext cx="4464495" cy="5191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4440238" y="6021389"/>
            <a:ext cx="6119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Почечная флебограмма при опухоли правой почки</a:t>
            </a:r>
          </a:p>
        </p:txBody>
      </p:sp>
    </p:spTree>
    <p:extLst>
      <p:ext uri="{BB962C8B-B14F-4D97-AF65-F5344CB8AC3E}">
        <p14:creationId xmlns:p14="http://schemas.microsoft.com/office/powerpoint/2010/main" val="13425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779982" y="1151068"/>
            <a:ext cx="38163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	В последнее время для диагностики опухолей широко применяют новейшие методы исследования, как: </a:t>
            </a:r>
            <a:r>
              <a:rPr lang="ru-RU" altLang="ru-RU" sz="2400" dirty="0">
                <a:solidFill>
                  <a:srgbClr val="FF0000"/>
                </a:solidFill>
              </a:rPr>
              <a:t>КТ, МРТ, УЗИ.</a:t>
            </a:r>
            <a:endParaRPr lang="ru-RU" altLang="ru-RU" sz="2400" dirty="0"/>
          </a:p>
          <a:p>
            <a:pPr eaLnBrk="1" hangingPunct="1"/>
            <a:r>
              <a:rPr lang="ru-RU" altLang="ru-RU" sz="2400" dirty="0"/>
              <a:t>	Эти методы являются особенно ценными для выявления опухолей паренхиматозных органов, головного мозга и сердца.	</a:t>
            </a:r>
          </a:p>
        </p:txBody>
      </p:sp>
      <p:pic>
        <p:nvPicPr>
          <p:cNvPr id="4" name="Рисунок 3" descr="TUM01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79694" y="898897"/>
            <a:ext cx="4953093" cy="5492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6636606" y="6332352"/>
            <a:ext cx="3743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/>
              <a:t>МРТ опухоли головного мозга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9048328" y="3356992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256240" y="232886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9768408" y="19888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8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847528" y="908721"/>
            <a:ext cx="849788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/>
              <a:t>	Сейчас также разрабатывают и совершенствуют </a:t>
            </a:r>
            <a:r>
              <a:rPr lang="ru-RU" altLang="ru-RU" sz="3200" dirty="0">
                <a:solidFill>
                  <a:srgbClr val="FF0000"/>
                </a:solidFill>
              </a:rPr>
              <a:t>иммунологические методы диагностики опухолей</a:t>
            </a:r>
            <a:r>
              <a:rPr lang="ru-RU" altLang="ru-RU" sz="3200" dirty="0"/>
              <a:t>. Они направлены на определение макромолекул антигенов, связанных с опухолью (альфа-</a:t>
            </a:r>
            <a:r>
              <a:rPr lang="ru-RU" altLang="ru-RU" sz="3200" dirty="0" err="1"/>
              <a:t>фетопротеин</a:t>
            </a:r>
            <a:r>
              <a:rPr lang="ru-RU" altLang="ru-RU" sz="3200" dirty="0"/>
              <a:t>, альфа 2,4-фетопротеин, эмбрионального антиген), изоферментов, эктопических гормонов и </a:t>
            </a:r>
            <a:r>
              <a:rPr lang="ru-RU" altLang="ru-RU" sz="3200" dirty="0" err="1"/>
              <a:t>моноклональных</a:t>
            </a:r>
            <a:r>
              <a:rPr lang="ru-RU" altLang="ru-RU" sz="3200" dirty="0"/>
              <a:t> иммуноглобулинов (М-белок) как </a:t>
            </a:r>
            <a:r>
              <a:rPr lang="ru-RU" altLang="ru-RU" sz="3200" dirty="0" err="1"/>
              <a:t>внутриклеточно</a:t>
            </a:r>
            <a:r>
              <a:rPr lang="ru-RU" altLang="ru-RU" sz="3200" dirty="0"/>
              <a:t>, так и на поверхности клеток или в жидких средах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4479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9537" y="476672"/>
            <a:ext cx="8353425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spc="600" dirty="0">
                <a:solidFill>
                  <a:srgbClr val="FF0000"/>
                </a:solidFill>
                <a:latin typeface="Arial" charset="0"/>
              </a:rPr>
              <a:t> Классификация (М. М. Петров):</a:t>
            </a:r>
          </a:p>
          <a:p>
            <a:pPr algn="ctr">
              <a:defRPr/>
            </a:pPr>
            <a:endParaRPr lang="ru-RU" sz="2800" spc="600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Arial" charset="0"/>
              </a:rPr>
              <a:t>I стадия </a:t>
            </a:r>
            <a:r>
              <a:rPr lang="ru-RU" sz="2800" dirty="0">
                <a:latin typeface="Arial" charset="0"/>
              </a:rPr>
              <a:t>- опухоль локализирована, диаметром до 2 см, расположенная только в том слое органа, где она возникла, не прорастает в соседние слои органа. Лимфатические узлы не поражены, метастазов нет.</a:t>
            </a:r>
          </a:p>
          <a:p>
            <a:pPr>
              <a:defRPr/>
            </a:pPr>
            <a:endParaRPr lang="ru-RU" sz="2800" dirty="0">
              <a:latin typeface="Arial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Arial" charset="0"/>
              </a:rPr>
              <a:t>II стадия </a:t>
            </a:r>
            <a:r>
              <a:rPr lang="ru-RU" sz="2800" dirty="0">
                <a:latin typeface="Arial" charset="0"/>
              </a:rPr>
              <a:t>- опухоль диаметром от 2 до 5 см, прорастает в соседние слои органа, но не выходит за его пределы, поражаются близлежащие регионарные лимфоузлы, нет метастазов в другие системы органов.</a:t>
            </a:r>
          </a:p>
          <a:p>
            <a:pPr>
              <a:defRPr/>
            </a:pPr>
            <a:endParaRPr lang="ru-RU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552" y="980729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Arial" charset="0"/>
              </a:rPr>
              <a:t>III стадия </a:t>
            </a:r>
            <a:r>
              <a:rPr lang="ru-RU" sz="2800" dirty="0">
                <a:latin typeface="Arial" charset="0"/>
              </a:rPr>
              <a:t>- опухоль диаметром от 5 до 10 см, прорастает во все слои органа, включая серозную оболочку, может наблюдаться распад опухоли, поражаются как регионарные, так и отдаленные лимфоузлы, есть отдельные метастазы в другие системы органов.</a:t>
            </a:r>
          </a:p>
          <a:p>
            <a:pPr>
              <a:defRPr/>
            </a:pPr>
            <a:endParaRPr lang="ru-RU" sz="2800" dirty="0">
              <a:latin typeface="Arial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Arial" charset="0"/>
              </a:rPr>
              <a:t>IV стадии </a:t>
            </a:r>
            <a:r>
              <a:rPr lang="ru-RU" sz="2800" dirty="0">
                <a:latin typeface="Arial" charset="0"/>
              </a:rPr>
              <a:t>- опухоль значительных размеров, прорастает в соседние органы, имеются множественные метастазы в отдельные органы и лимфатических узлах.</a:t>
            </a:r>
            <a:endParaRPr lang="ru-RU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81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4</TotalTime>
  <Words>415</Words>
  <Application>Microsoft Office PowerPoint</Application>
  <PresentationFormat>Широкоэкранный</PresentationFormat>
  <Paragraphs>111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Небеса</vt:lpstr>
      <vt:lpstr>Опухоли: диагностика, методы лечения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Опухоли: диагностика, методы лечения</dc:title>
  <dc:creator>Пользователь Windows</dc:creator>
  <cp:lastModifiedBy>Пользователь Windows</cp:lastModifiedBy>
  <cp:revision>2</cp:revision>
  <dcterms:created xsi:type="dcterms:W3CDTF">2020-02-28T09:27:00Z</dcterms:created>
  <dcterms:modified xsi:type="dcterms:W3CDTF">2020-02-28T09:31:38Z</dcterms:modified>
</cp:coreProperties>
</file>