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71563-0941-4BA8-B533-E92DD0F24D26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5DA33-D136-4131-A58F-5742722AC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42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6481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18865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62862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83345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47763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81851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70976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6097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65669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4026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75446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0134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64377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27180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0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01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67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1008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429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535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212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570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2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34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6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07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5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60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58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DBBF180-F55B-478E-A306-10B77D307A05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9003D-6205-4F97-A5B6-20A4DABD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196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2900" y="339038"/>
            <a:ext cx="85693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КАФЕДРА ОБЩЕЙ ХИРУРГИИ С УХОДОМ ЗА БОЛЬНЫМИ 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endParaRPr lang="ru-RU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00" y="3212977"/>
            <a:ext cx="8893175" cy="12541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defRPr/>
            </a:pPr>
            <a:r>
              <a:rPr lang="ru-RU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Асептика </a:t>
            </a:r>
          </a:p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872.JPG"/>
          <p:cNvPicPr>
            <a:picLocks noChangeAspect="1"/>
          </p:cNvPicPr>
          <p:nvPr/>
        </p:nvPicPr>
        <p:blipFill>
          <a:blip r:embed="rId3" cstate="print"/>
          <a:srcRect l="27550" r="2807" b="8571"/>
          <a:stretch>
            <a:fillRect/>
          </a:stretch>
        </p:blipFill>
        <p:spPr>
          <a:xfrm rot="16200000">
            <a:off x="2731778" y="51857"/>
            <a:ext cx="6741369" cy="6637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5452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88913"/>
            <a:ext cx="9144000" cy="5662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Основные режимы стерилизации в автоклаве:</a:t>
            </a:r>
          </a:p>
          <a:p>
            <a:pPr>
              <a:defRPr/>
            </a:pPr>
            <a:endParaRPr lang="ru-RU" sz="2800" dirty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2600" dirty="0">
                <a:latin typeface="Arial" charset="0"/>
                <a:cs typeface="Arial" charset="0"/>
              </a:rPr>
              <a:t>1. Давление 1,1 </a:t>
            </a:r>
            <a:r>
              <a:rPr lang="ru-RU" sz="2600" dirty="0" err="1">
                <a:latin typeface="Arial" charset="0"/>
                <a:cs typeface="Arial" charset="0"/>
              </a:rPr>
              <a:t>атм</a:t>
            </a:r>
            <a:r>
              <a:rPr lang="ru-RU" sz="2600" dirty="0">
                <a:latin typeface="Arial" charset="0"/>
                <a:cs typeface="Arial" charset="0"/>
              </a:rPr>
              <a:t>, температура 119,6°С, длительность 1 час.,</a:t>
            </a:r>
          </a:p>
          <a:p>
            <a:pPr algn="ctr">
              <a:defRPr/>
            </a:pPr>
            <a:endParaRPr lang="ru-RU" sz="2600" dirty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2600" dirty="0">
                <a:latin typeface="Arial" charset="0"/>
                <a:cs typeface="Arial" charset="0"/>
              </a:rPr>
              <a:t>2. Давление 1,5 </a:t>
            </a:r>
            <a:r>
              <a:rPr lang="ru-RU" sz="2600" dirty="0" err="1">
                <a:latin typeface="Arial" charset="0"/>
                <a:cs typeface="Arial" charset="0"/>
              </a:rPr>
              <a:t>атм</a:t>
            </a:r>
            <a:r>
              <a:rPr lang="ru-RU" sz="2600" dirty="0">
                <a:latin typeface="Arial" charset="0"/>
                <a:cs typeface="Arial" charset="0"/>
              </a:rPr>
              <a:t>, температура 126,8°С, длительность 45 мин.</a:t>
            </a:r>
          </a:p>
          <a:p>
            <a:pPr algn="ctr">
              <a:defRPr/>
            </a:pPr>
            <a:endParaRPr lang="ru-RU" sz="2600" dirty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2600" dirty="0">
                <a:latin typeface="Arial" charset="0"/>
                <a:cs typeface="Arial" charset="0"/>
              </a:rPr>
              <a:t>3. Давление 2 </a:t>
            </a:r>
            <a:r>
              <a:rPr lang="ru-RU" sz="2600" dirty="0" err="1">
                <a:latin typeface="Arial" charset="0"/>
                <a:cs typeface="Arial" charset="0"/>
              </a:rPr>
              <a:t>атм</a:t>
            </a:r>
            <a:r>
              <a:rPr lang="ru-RU" sz="2600" dirty="0">
                <a:latin typeface="Arial" charset="0"/>
                <a:cs typeface="Arial" charset="0"/>
              </a:rPr>
              <a:t>, температура 132,9°С, длительность 30 мин.</a:t>
            </a:r>
          </a:p>
          <a:p>
            <a:pPr>
              <a:defRPr/>
            </a:pPr>
            <a:endParaRPr lang="ru-RU" sz="2600" dirty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Закрытый бикс сохраняет стерильность на протяжении 72 часов!!!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0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389" y="188914"/>
            <a:ext cx="6840537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Стерилизация в сухожаровом шкафу: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1" y="1557338"/>
            <a:ext cx="7019925" cy="4678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Высушиваем инструменты в шкафу после предстерилизационной обработки на протяжении 30 мин при температуре 80°С.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Стерилизация при температуре 180°С на протяжении 1 часа.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При завершении стерилизации и уменьшении температуры до 60-70°С, инструменты выкладывают на стерильный операционный столик. </a:t>
            </a:r>
          </a:p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  <p:pic>
        <p:nvPicPr>
          <p:cNvPr id="19460" name="Рисунок 3" descr="IMG_48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0237" r="41600" b="3926"/>
          <a:stretch>
            <a:fillRect/>
          </a:stretch>
        </p:blipFill>
        <p:spPr bwMode="auto">
          <a:xfrm>
            <a:off x="8543926" y="0"/>
            <a:ext cx="1636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200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866.JPG"/>
          <p:cNvPicPr>
            <a:picLocks noChangeAspect="1"/>
          </p:cNvPicPr>
          <p:nvPr/>
        </p:nvPicPr>
        <p:blipFill>
          <a:blip r:embed="rId3" cstate="print"/>
          <a:srcRect l="10626" t="2751" r="15350" b="5901"/>
          <a:stretch>
            <a:fillRect/>
          </a:stretch>
        </p:blipFill>
        <p:spPr>
          <a:xfrm rot="5400000">
            <a:off x="2819636" y="341276"/>
            <a:ext cx="6768752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337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8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0976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869.JPG"/>
          <p:cNvPicPr>
            <a:picLocks noChangeAspect="1"/>
          </p:cNvPicPr>
          <p:nvPr/>
        </p:nvPicPr>
        <p:blipFill>
          <a:blip r:embed="rId2" cstate="print"/>
          <a:srcRect l="17713" r="6688"/>
          <a:stretch>
            <a:fillRect/>
          </a:stretch>
        </p:blipFill>
        <p:spPr>
          <a:xfrm rot="16200000">
            <a:off x="2639616" y="0"/>
            <a:ext cx="69127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7732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4825" y="188913"/>
            <a:ext cx="8713788" cy="1784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Лучевая стерилизация:</a:t>
            </a:r>
          </a:p>
          <a:p>
            <a:pPr>
              <a:defRPr/>
            </a:pP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1196976"/>
            <a:ext cx="8604250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4000" dirty="0">
                <a:latin typeface="Arial" charset="0"/>
                <a:cs typeface="Arial" charset="0"/>
              </a:rPr>
              <a:t>Стерилизация в герметических упаковках.</a:t>
            </a:r>
          </a:p>
          <a:p>
            <a:pPr marL="342900" indent="-342900">
              <a:buFontTx/>
              <a:buAutoNum type="arabicPeriod"/>
              <a:defRPr/>
            </a:pPr>
            <a:endParaRPr lang="ru-RU" sz="400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4000" dirty="0">
                <a:latin typeface="Arial" charset="0"/>
                <a:cs typeface="Arial" charset="0"/>
              </a:rPr>
              <a:t>Стерильность сохраняется на протяжении 5 лет, при условии целостности упаковки.</a:t>
            </a:r>
          </a:p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879.JPG"/>
          <p:cNvPicPr>
            <a:picLocks noChangeAspect="1"/>
          </p:cNvPicPr>
          <p:nvPr/>
        </p:nvPicPr>
        <p:blipFill>
          <a:blip r:embed="rId2" cstate="print"/>
          <a:srcRect l="5465" t="11658" r="6004" b="3818"/>
          <a:stretch>
            <a:fillRect/>
          </a:stretch>
        </p:blipFill>
        <p:spPr>
          <a:xfrm>
            <a:off x="1524000" y="130324"/>
            <a:ext cx="9213543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94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88914"/>
            <a:ext cx="914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Химические методы стерилизации: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7851" y="1125538"/>
            <a:ext cx="8569325" cy="5630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Arial" charset="0"/>
                <a:cs typeface="Arial" charset="0"/>
              </a:rPr>
              <a:t>	1.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Газовая стерилизация</a:t>
            </a:r>
            <a:r>
              <a:rPr lang="ru-RU" sz="2400" dirty="0">
                <a:latin typeface="Arial" charset="0"/>
                <a:cs typeface="Arial" charset="0"/>
              </a:rPr>
              <a:t>(в стационарных условиях) - осуществляется в специальных герметических камерах парами формалина или окисью этилена, бактерицидное действие которых осуществляется за счет </a:t>
            </a:r>
            <a:r>
              <a:rPr lang="ru-RU" sz="2400" dirty="0" err="1">
                <a:latin typeface="Arial" charset="0"/>
                <a:cs typeface="Arial" charset="0"/>
              </a:rPr>
              <a:t>алкилирования</a:t>
            </a:r>
            <a:r>
              <a:rPr lang="ru-RU" sz="2400" dirty="0">
                <a:latin typeface="Arial" charset="0"/>
                <a:cs typeface="Arial" charset="0"/>
              </a:rPr>
              <a:t> протеинов бактерий. </a:t>
            </a:r>
          </a:p>
          <a:p>
            <a:pPr>
              <a:defRPr/>
            </a:pPr>
            <a:r>
              <a:rPr lang="ru-RU" sz="2400" dirty="0">
                <a:latin typeface="Arial" charset="0"/>
                <a:cs typeface="Arial" charset="0"/>
              </a:rPr>
              <a:t>	С помощью газовой стерилизации следует обрабатывать те объекты, которые не выдерживают стерилизацию в автоклаве или сухожаровом шкафу, это чаще всего: катетеры, трубки для эндоскопических установок, протезы, эндоскопы, кардиостимуляторы, узлы аппаратов для искусственного кровообращения, наркозную и дыхательную аппаратуру.</a:t>
            </a:r>
          </a:p>
          <a:p>
            <a:pPr>
              <a:defRPr/>
            </a:pPr>
            <a:r>
              <a:rPr lang="ru-RU" sz="2400" dirty="0">
                <a:latin typeface="Arial" charset="0"/>
                <a:cs typeface="Arial" charset="0"/>
              </a:rPr>
              <a:t>	Стерилизация осуществляется на протяжении 6-48 часов, не вызывает ухудшения качества инструментов(в том числе и оптических).</a:t>
            </a:r>
          </a:p>
        </p:txBody>
      </p:sp>
    </p:spTree>
    <p:extLst>
      <p:ext uri="{BB962C8B-B14F-4D97-AF65-F5344CB8AC3E}">
        <p14:creationId xmlns:p14="http://schemas.microsoft.com/office/powerpoint/2010/main" val="273520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8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741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389" y="1125539"/>
            <a:ext cx="8713787" cy="4522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Асептика</a:t>
            </a:r>
            <a:r>
              <a:rPr lang="ru-RU" sz="4800" dirty="0">
                <a:solidFill>
                  <a:schemeClr val="tx2">
                    <a:satMod val="200000"/>
                  </a:schemeClr>
                </a:solidFill>
                <a:latin typeface="Arial" charset="0"/>
                <a:cs typeface="Arial" charset="0"/>
              </a:rPr>
              <a:t> – это комплекс лечебно-профилактических мероприятий направленных на предупреждение попадания микроорганизма в рану</a:t>
            </a:r>
            <a:endParaRPr lang="ru-RU" sz="4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4825" y="333376"/>
            <a:ext cx="8713788" cy="55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2.Стерилизация растворами антисептиков(ПАВ или детергенты):</a:t>
            </a:r>
          </a:p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  <a:p>
            <a:pPr>
              <a:buFontTx/>
              <a:buChar char="-"/>
              <a:defRPr/>
            </a:pPr>
            <a:r>
              <a:rPr lang="ru-RU" sz="3600" dirty="0">
                <a:latin typeface="Arial" charset="0"/>
                <a:cs typeface="Arial" charset="0"/>
              </a:rPr>
              <a:t>инструменты полностью погружаются в раствор;</a:t>
            </a:r>
          </a:p>
          <a:p>
            <a:pPr>
              <a:buFontTx/>
              <a:buChar char="-"/>
              <a:defRPr/>
            </a:pPr>
            <a:r>
              <a:rPr lang="ru-RU" sz="3600" dirty="0">
                <a:latin typeface="Arial" charset="0"/>
                <a:cs typeface="Arial" charset="0"/>
              </a:rPr>
              <a:t>не способствуют притуплению инструментов;</a:t>
            </a:r>
          </a:p>
          <a:p>
            <a:pPr>
              <a:buFontTx/>
              <a:buChar char="-"/>
              <a:defRPr/>
            </a:pPr>
            <a:r>
              <a:rPr lang="ru-RU" sz="3600" dirty="0">
                <a:latin typeface="Arial" charset="0"/>
                <a:cs typeface="Arial" charset="0"/>
              </a:rPr>
              <a:t>длительность стерилизации(экспозиция) зависит от вида антисептика;</a:t>
            </a:r>
          </a:p>
          <a:p>
            <a:pPr>
              <a:buFontTx/>
              <a:buChar char="-"/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41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870.JPG"/>
          <p:cNvPicPr>
            <a:picLocks noChangeAspect="1"/>
          </p:cNvPicPr>
          <p:nvPr/>
        </p:nvPicPr>
        <p:blipFill>
          <a:blip r:embed="rId2" cstate="print"/>
          <a:srcRect t="13251" b="14300"/>
          <a:stretch>
            <a:fillRect/>
          </a:stretch>
        </p:blipFill>
        <p:spPr>
          <a:xfrm rot="16200000">
            <a:off x="2517920" y="1579098"/>
            <a:ext cx="6840759" cy="3717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824788" y="4652964"/>
            <a:ext cx="2735262" cy="1385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Антисептик для инструментов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1524001" y="4437063"/>
            <a:ext cx="2555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/>
              <a:t>Антисептик для рук персонала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792539" y="5229225"/>
            <a:ext cx="1366837" cy="503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 flipV="1">
            <a:off x="6600825" y="4868863"/>
            <a:ext cx="1582738" cy="576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1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8173" y="188914"/>
            <a:ext cx="9481877" cy="2770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Подтверждение стерилизации:</a:t>
            </a:r>
          </a:p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800" dirty="0">
                <a:latin typeface="Arial" charset="0"/>
                <a:cs typeface="Arial" charset="0"/>
              </a:rPr>
              <a:t>Вещества и предметы считаются стерильными если они в упакованном виде обработаны термическим путем и эффект стерилизации подтвержден индикатором стерильности.</a:t>
            </a:r>
          </a:p>
        </p:txBody>
      </p:sp>
      <p:pic>
        <p:nvPicPr>
          <p:cNvPr id="3" name="Рисунок 2" descr="IMG_4874.JPG"/>
          <p:cNvPicPr>
            <a:picLocks noChangeAspect="1"/>
          </p:cNvPicPr>
          <p:nvPr/>
        </p:nvPicPr>
        <p:blipFill>
          <a:blip r:embed="rId2" cstate="print"/>
          <a:srcRect l="56300" t="6951" r="22438" b="44750"/>
          <a:stretch>
            <a:fillRect/>
          </a:stretch>
        </p:blipFill>
        <p:spPr>
          <a:xfrm rot="16200000">
            <a:off x="3811498" y="543226"/>
            <a:ext cx="4015228" cy="8614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8744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389" y="188913"/>
            <a:ext cx="8785225" cy="538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Предстерилизационная обработка инструментов:</a:t>
            </a: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1847850" y="836613"/>
            <a:ext cx="882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400"/>
              <a:t>Обеззараживание - инструмент погружают в емкости с дезинфицирующими веществами(славин, дезактин, лизоформин и т.д.).</a:t>
            </a: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7032626" y="2060576"/>
            <a:ext cx="363537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800"/>
              <a:t>Промывание под проточной водой, полоскание дистиллированной водой.</a:t>
            </a:r>
          </a:p>
          <a:p>
            <a:pPr eaLnBrk="1" hangingPunct="1">
              <a:buFontTx/>
              <a:buChar char="-"/>
            </a:pPr>
            <a:r>
              <a:rPr lang="ru-RU" altLang="ru-RU" sz="2800"/>
              <a:t>Высушивание(в перевязочной, операционной естественным путем или в сухожаровом шкафу).</a:t>
            </a:r>
          </a:p>
          <a:p>
            <a:pPr eaLnBrk="1" hangingPunct="1"/>
            <a:endParaRPr lang="ru-RU" altLang="ru-RU"/>
          </a:p>
        </p:txBody>
      </p:sp>
      <p:pic>
        <p:nvPicPr>
          <p:cNvPr id="6" name="Рисунок 5" descr="IMG_4882.JPG"/>
          <p:cNvPicPr>
            <a:picLocks noChangeAspect="1"/>
          </p:cNvPicPr>
          <p:nvPr/>
        </p:nvPicPr>
        <p:blipFill>
          <a:blip r:embed="rId2" cstate="print"/>
          <a:srcRect l="4440" r="2763"/>
          <a:stretch>
            <a:fillRect/>
          </a:stretch>
        </p:blipFill>
        <p:spPr>
          <a:xfrm>
            <a:off x="1524000" y="1988840"/>
            <a:ext cx="5523868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3211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389" y="188913"/>
            <a:ext cx="878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Контроль предстерилизационной обработки: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9289" y="1484312"/>
            <a:ext cx="85693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Бензидиновая проба на остатки крови.</a:t>
            </a:r>
          </a:p>
          <a:p>
            <a:pPr marL="342900" indent="-342900">
              <a:buFontTx/>
              <a:buAutoNum type="arabicPeriod"/>
              <a:defRPr/>
            </a:pP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Фенолфталеиновая проба на остатки моющих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1285994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413" y="1"/>
            <a:ext cx="9270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Стерилизация </a:t>
            </a: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1501254" y="646114"/>
            <a:ext cx="8987359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800" dirty="0" err="1"/>
              <a:t>Нережущие</a:t>
            </a:r>
            <a:r>
              <a:rPr lang="ru-RU" altLang="ru-RU" sz="2800" dirty="0"/>
              <a:t> инструменты(пинцеты, зажимы, крючки, иглодержатели и др.) – автоклав или сухожаровой шкаф.</a:t>
            </a:r>
          </a:p>
          <a:p>
            <a:pPr eaLnBrk="1" hangingPunct="1">
              <a:buFontTx/>
              <a:buChar char="-"/>
            </a:pPr>
            <a:r>
              <a:rPr lang="ru-RU" altLang="ru-RU" sz="2800" dirty="0"/>
              <a:t>Режущие инструменты(скальпеля, ножницы, пилы и др.) - растворами антисептиков(замачивание), газовая или лучевая стерилизация в заводских условиях.</a:t>
            </a:r>
          </a:p>
          <a:p>
            <a:pPr eaLnBrk="1" hangingPunct="1">
              <a:buFontTx/>
              <a:buChar char="-"/>
            </a:pPr>
            <a:r>
              <a:rPr lang="ru-RU" altLang="ru-RU" sz="2800" dirty="0"/>
              <a:t>Резиновые и пластмассовые изделия – </a:t>
            </a:r>
            <a:r>
              <a:rPr lang="ru-RU" altLang="ru-RU" sz="2800" dirty="0" err="1"/>
              <a:t>автоклавирование</a:t>
            </a:r>
            <a:r>
              <a:rPr lang="ru-RU" altLang="ru-RU" sz="2800" dirty="0"/>
              <a:t>(1,1 </a:t>
            </a:r>
            <a:r>
              <a:rPr lang="ru-RU" altLang="ru-RU" sz="2800" dirty="0" err="1"/>
              <a:t>атм</a:t>
            </a:r>
            <a:r>
              <a:rPr lang="ru-RU" altLang="ru-RU" sz="2800" dirty="0"/>
              <a:t>, 1 час), лучевая стерилизация.</a:t>
            </a:r>
          </a:p>
          <a:p>
            <a:pPr eaLnBrk="1" hangingPunct="1">
              <a:buFontTx/>
              <a:buChar char="-"/>
            </a:pPr>
            <a:r>
              <a:rPr lang="ru-RU" altLang="ru-RU" sz="2800" dirty="0"/>
              <a:t>Оптические инструменты(газовая и химическая стерилизация).</a:t>
            </a:r>
          </a:p>
          <a:p>
            <a:pPr eaLnBrk="1" hangingPunct="1">
              <a:buFontTx/>
              <a:buChar char="-"/>
            </a:pPr>
            <a:r>
              <a:rPr lang="ru-RU" altLang="ru-RU" sz="2800" dirty="0"/>
              <a:t>Хирургическое белье и перевязочный материал – </a:t>
            </a:r>
            <a:r>
              <a:rPr lang="ru-RU" altLang="ru-RU" sz="2800" dirty="0" err="1"/>
              <a:t>автоклавирование</a:t>
            </a:r>
            <a:r>
              <a:rPr lang="ru-RU" altLang="ru-RU" sz="2800" dirty="0"/>
              <a:t> в биксах.</a:t>
            </a:r>
          </a:p>
        </p:txBody>
      </p:sp>
    </p:spTree>
    <p:extLst>
      <p:ext uri="{BB962C8B-B14F-4D97-AF65-F5344CB8AC3E}">
        <p14:creationId xmlns:p14="http://schemas.microsoft.com/office/powerpoint/2010/main" val="649958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388" y="188913"/>
            <a:ext cx="46799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Укладка биксов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996287" y="908051"/>
            <a:ext cx="4812376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2800" dirty="0"/>
              <a:t>Универсальная(бикс делится на секторы: салфетки, шарики, тампоны)</a:t>
            </a:r>
          </a:p>
          <a:p>
            <a:pPr eaLnBrk="1" hangingPunct="1">
              <a:buFontTx/>
              <a:buAutoNum type="arabicPeriod"/>
            </a:pPr>
            <a:r>
              <a:rPr lang="ru-RU" altLang="ru-RU" sz="2800" dirty="0"/>
              <a:t>Целенаправленная(предназначена для типичных операций: </a:t>
            </a:r>
            <a:r>
              <a:rPr lang="ru-RU" altLang="ru-RU" sz="2800" dirty="0" err="1"/>
              <a:t>трахеостомия</a:t>
            </a:r>
            <a:r>
              <a:rPr lang="ru-RU" altLang="ru-RU" sz="2800" dirty="0"/>
              <a:t>, катетеризация подключичной вены)</a:t>
            </a:r>
          </a:p>
          <a:p>
            <a:pPr eaLnBrk="1" hangingPunct="1">
              <a:buFontTx/>
              <a:buAutoNum type="arabicPeriod"/>
            </a:pPr>
            <a:r>
              <a:rPr lang="ru-RU" altLang="ru-RU" sz="2800" dirty="0"/>
              <a:t>Видовая(отдельно халаты, простыни и т.д.)</a:t>
            </a:r>
          </a:p>
        </p:txBody>
      </p:sp>
      <p:pic>
        <p:nvPicPr>
          <p:cNvPr id="4" name="Рисунок 3" descr="IMG_48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948436" y="1048172"/>
            <a:ext cx="630019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2238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389" y="188913"/>
            <a:ext cx="87137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Обработка рук хирурга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3388" y="908050"/>
            <a:ext cx="8640762" cy="538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300" dirty="0">
                <a:latin typeface="Arial" charset="0"/>
                <a:cs typeface="Arial" charset="0"/>
              </a:rPr>
              <a:t>Цель дезинфекции рук хирурга заключается в надежном освобождении их от микроорганизмов на необходимый  срок.</a:t>
            </a:r>
          </a:p>
          <a:p>
            <a:pPr algn="ctr">
              <a:defRPr/>
            </a:pPr>
            <a:endParaRPr lang="ru-RU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этап: </a:t>
            </a:r>
            <a:r>
              <a:rPr lang="ru-RU" sz="2400" dirty="0">
                <a:latin typeface="Arial" charset="0"/>
                <a:cs typeface="Arial" charset="0"/>
              </a:rPr>
              <a:t>механическая очистка – это мытьё рук с мылом и щеткой под проточной водой в течении 3-5 минут. Особое внимание обращаем на обработку ногтевых лож, складок кожи и межпальцевых промежутков.</a:t>
            </a:r>
          </a:p>
          <a:p>
            <a:pPr>
              <a:defRPr/>
            </a:pP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II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этап: </a:t>
            </a:r>
            <a:r>
              <a:rPr lang="ru-RU" sz="2400" dirty="0">
                <a:latin typeface="Arial" charset="0"/>
                <a:cs typeface="Arial" charset="0"/>
              </a:rPr>
              <a:t>вытирание сухим стерильным полотенцем.</a:t>
            </a:r>
          </a:p>
          <a:p>
            <a:pPr>
              <a:defRPr/>
            </a:pP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III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этап: </a:t>
            </a:r>
            <a:r>
              <a:rPr lang="ru-RU" sz="2400" dirty="0">
                <a:latin typeface="Arial" charset="0"/>
                <a:cs typeface="Arial" charset="0"/>
              </a:rPr>
              <a:t>обработка растворами антисептиков:</a:t>
            </a:r>
          </a:p>
          <a:p>
            <a:pPr>
              <a:defRPr/>
            </a:pPr>
            <a:r>
              <a:rPr lang="ru-RU" sz="2400" dirty="0">
                <a:latin typeface="Arial" charset="0"/>
                <a:cs typeface="Arial" charset="0"/>
              </a:rPr>
              <a:t>	</a:t>
            </a:r>
            <a:r>
              <a:rPr lang="ru-RU" sz="2200" dirty="0">
                <a:latin typeface="Arial" charset="0"/>
                <a:cs typeface="Arial" charset="0"/>
              </a:rPr>
              <a:t>- раствор </a:t>
            </a:r>
            <a:r>
              <a:rPr lang="ru-RU" sz="2200" dirty="0" err="1">
                <a:latin typeface="Arial" charset="0"/>
                <a:cs typeface="Arial" charset="0"/>
              </a:rPr>
              <a:t>хлоргексидина</a:t>
            </a:r>
            <a:r>
              <a:rPr lang="ru-RU" sz="2200" dirty="0">
                <a:latin typeface="Arial" charset="0"/>
                <a:cs typeface="Arial" charset="0"/>
              </a:rPr>
              <a:t> спиртовой  0,5-10% в течении 3 минут;</a:t>
            </a:r>
          </a:p>
          <a:p>
            <a:pPr>
              <a:defRPr/>
            </a:pPr>
            <a:r>
              <a:rPr lang="ru-RU" sz="2200" dirty="0">
                <a:latin typeface="Arial" charset="0"/>
                <a:cs typeface="Arial" charset="0"/>
              </a:rPr>
              <a:t>	- раствор </a:t>
            </a:r>
            <a:r>
              <a:rPr lang="ru-RU" sz="2200" dirty="0" err="1">
                <a:latin typeface="Arial" charset="0"/>
                <a:cs typeface="Arial" charset="0"/>
              </a:rPr>
              <a:t>стерилиум</a:t>
            </a:r>
            <a:r>
              <a:rPr lang="ru-RU" sz="2200" dirty="0">
                <a:latin typeface="Arial" charset="0"/>
                <a:cs typeface="Arial" charset="0"/>
              </a:rPr>
              <a:t>  по 10 мл на протяжении 5 минут;</a:t>
            </a:r>
          </a:p>
          <a:p>
            <a:pPr>
              <a:defRPr/>
            </a:pPr>
            <a:r>
              <a:rPr lang="ru-RU" sz="2200" dirty="0">
                <a:latin typeface="Arial" charset="0"/>
                <a:cs typeface="Arial" charset="0"/>
              </a:rPr>
              <a:t>	- раствор </a:t>
            </a:r>
            <a:r>
              <a:rPr lang="ru-RU" sz="2200" dirty="0" err="1">
                <a:latin typeface="Arial" charset="0"/>
                <a:cs typeface="Arial" charset="0"/>
              </a:rPr>
              <a:t>мирамидез</a:t>
            </a:r>
            <a:r>
              <a:rPr lang="ru-RU" sz="2200" dirty="0">
                <a:latin typeface="Arial" charset="0"/>
                <a:cs typeface="Arial" charset="0"/>
              </a:rPr>
              <a:t>(0,5 % спиртовой раствор </a:t>
            </a:r>
            <a:r>
              <a:rPr lang="ru-RU" sz="2200" dirty="0" err="1">
                <a:latin typeface="Arial" charset="0"/>
                <a:cs typeface="Arial" charset="0"/>
              </a:rPr>
              <a:t>мирамистина</a:t>
            </a:r>
            <a:r>
              <a:rPr lang="ru-RU" sz="2200" dirty="0">
                <a:latin typeface="Arial" charset="0"/>
                <a:cs typeface="Arial" charset="0"/>
              </a:rPr>
              <a:t>).</a:t>
            </a:r>
          </a:p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258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48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5635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4750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1255" y="188913"/>
            <a:ext cx="89159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Обработка операционного поля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1254" y="908051"/>
            <a:ext cx="88428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</a:t>
            </a:r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этап: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3200" dirty="0">
                <a:latin typeface="Arial" charset="0"/>
                <a:cs typeface="Arial" charset="0"/>
              </a:rPr>
              <a:t>санитарно-гигиеническая обработка(душ или ванна), смена нательного белья.</a:t>
            </a:r>
            <a:endParaRPr lang="en-US" sz="32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II</a:t>
            </a:r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этап: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3200" dirty="0">
                <a:latin typeface="Arial" charset="0"/>
                <a:cs typeface="Arial" charset="0"/>
              </a:rPr>
              <a:t>бритье операционного поля за 6 часов до операции.</a:t>
            </a:r>
            <a:endParaRPr lang="en-US" sz="32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III</a:t>
            </a:r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этап: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3200" dirty="0">
                <a:latin typeface="Arial" charset="0"/>
                <a:cs typeface="Arial" charset="0"/>
              </a:rPr>
              <a:t>обработка химическими антисептиками(ПАВ или детергенты).</a:t>
            </a:r>
          </a:p>
        </p:txBody>
      </p:sp>
    </p:spTree>
    <p:extLst>
      <p:ext uri="{BB962C8B-B14F-4D97-AF65-F5344CB8AC3E}">
        <p14:creationId xmlns:p14="http://schemas.microsoft.com/office/powerpoint/2010/main" val="120428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288" y="404813"/>
            <a:ext cx="8280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Основные пути проникновения инфекции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313" y="2133600"/>
            <a:ext cx="3382962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Экзогенный</a:t>
            </a:r>
            <a:r>
              <a:rPr lang="ru-RU" sz="2400" dirty="0">
                <a:latin typeface="Arial" charset="0"/>
                <a:cs typeface="Arial" charset="0"/>
              </a:rPr>
              <a:t> - попадание микробной флоры с окружающей среды:</a:t>
            </a:r>
          </a:p>
          <a:p>
            <a:pPr>
              <a:defRPr/>
            </a:pPr>
            <a:endParaRPr lang="ru-RU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400" dirty="0">
                <a:latin typeface="Arial" charset="0"/>
                <a:cs typeface="Arial" charset="0"/>
              </a:rPr>
              <a:t>а) воздушно-капельный</a:t>
            </a:r>
          </a:p>
          <a:p>
            <a:pPr>
              <a:defRPr/>
            </a:pPr>
            <a:endParaRPr lang="ru-RU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400" dirty="0">
                <a:latin typeface="Arial" charset="0"/>
                <a:cs typeface="Arial" charset="0"/>
              </a:rPr>
              <a:t>б) контактный</a:t>
            </a:r>
          </a:p>
          <a:p>
            <a:pPr>
              <a:defRPr/>
            </a:pPr>
            <a:endParaRPr lang="ru-RU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400" dirty="0">
                <a:latin typeface="Arial" charset="0"/>
                <a:cs typeface="Arial" charset="0"/>
              </a:rPr>
              <a:t>в) имплантационный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6456363" y="2133600"/>
            <a:ext cx="39608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olidFill>
                  <a:srgbClr val="FF0000"/>
                </a:solidFill>
              </a:rPr>
              <a:t>Эндогенный</a:t>
            </a:r>
            <a:r>
              <a:rPr lang="ru-RU" altLang="ru-RU" sz="2400"/>
              <a:t> – попадание микробной флоры в стерильные ткани или органы с организма больного:</a:t>
            </a:r>
          </a:p>
          <a:p>
            <a:pPr eaLnBrk="1" hangingPunct="1"/>
            <a:endParaRPr lang="ru-RU" altLang="ru-RU" sz="2400"/>
          </a:p>
          <a:p>
            <a:pPr eaLnBrk="1" hangingPunct="1"/>
            <a:r>
              <a:rPr lang="ru-RU" altLang="ru-RU" sz="2400"/>
              <a:t>а) инфекция кожи больного</a:t>
            </a:r>
          </a:p>
          <a:p>
            <a:pPr eaLnBrk="1" hangingPunct="1"/>
            <a:endParaRPr lang="ru-RU" altLang="ru-RU" sz="2400"/>
          </a:p>
          <a:p>
            <a:pPr eaLnBrk="1" hangingPunct="1"/>
            <a:r>
              <a:rPr lang="ru-RU" altLang="ru-RU" sz="2400"/>
              <a:t>б) инфекция внутренних органов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3791744" y="1556792"/>
            <a:ext cx="108012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888088" y="1556792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38456" y="2388358"/>
            <a:ext cx="89388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</a:t>
            </a:r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</a:t>
            </a:r>
            <a:r>
              <a:rPr lang="uk-UA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внимание</a:t>
            </a:r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546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851" y="260351"/>
            <a:ext cx="8424863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Стерилизация</a:t>
            </a:r>
            <a:r>
              <a:rPr lang="ru-RU" sz="3200" dirty="0">
                <a:latin typeface="Arial" charset="0"/>
                <a:cs typeface="Arial" charset="0"/>
              </a:rPr>
              <a:t> – это полное уничтожение микроорганизмов, которое достигается физическими и химическими методами.</a:t>
            </a:r>
          </a:p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751" y="2133601"/>
            <a:ext cx="8208963" cy="3908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Основной принцип асептики:</a:t>
            </a:r>
          </a:p>
          <a:p>
            <a:pPr algn="ctr">
              <a:defRPr/>
            </a:pPr>
            <a:r>
              <a:rPr lang="ru-RU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«ВСЕ ЧТО КАСАЕТСЯ РАНЫ ДОЛЖНО БЫТЬ СТЕРИЛЬНЫМ»</a:t>
            </a:r>
          </a:p>
          <a:p>
            <a:pPr>
              <a:defRPr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- хирургические инструменты</a:t>
            </a: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- перевязочный материал и бельё</a:t>
            </a: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- руки хирурга</a:t>
            </a: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- операционное поле</a:t>
            </a:r>
            <a:endParaRPr lang="ru-RU" sz="2800" dirty="0">
              <a:latin typeface="Arial" charset="0"/>
              <a:cs typeface="Arial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448300" y="3789363"/>
            <a:ext cx="935038" cy="57626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8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851" y="260350"/>
            <a:ext cx="856932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Наиболее надежными способами стерилизации считаются: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4826" y="1773238"/>
            <a:ext cx="4105275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Термические </a:t>
            </a:r>
          </a:p>
          <a:p>
            <a:pPr>
              <a:buFontTx/>
              <a:buChar char="-"/>
              <a:defRPr/>
            </a:pPr>
            <a:r>
              <a:rPr lang="ru-RU" sz="2400" dirty="0">
                <a:latin typeface="Arial" charset="0"/>
                <a:cs typeface="Arial" charset="0"/>
              </a:rPr>
              <a:t>Кипячение и обжигание</a:t>
            </a:r>
          </a:p>
          <a:p>
            <a:pPr>
              <a:buFontTx/>
              <a:buChar char="-"/>
              <a:defRPr/>
            </a:pPr>
            <a:r>
              <a:rPr lang="ru-RU" sz="2400" dirty="0">
                <a:latin typeface="Arial" charset="0"/>
                <a:cs typeface="Arial" charset="0"/>
              </a:rPr>
              <a:t>Стерилизация паром (автоклавирование)</a:t>
            </a:r>
          </a:p>
          <a:p>
            <a:pPr>
              <a:buFontTx/>
              <a:buChar char="-"/>
              <a:defRPr/>
            </a:pPr>
            <a:r>
              <a:rPr lang="ru-RU" sz="2400" dirty="0">
                <a:latin typeface="Arial" charset="0"/>
                <a:cs typeface="Arial" charset="0"/>
              </a:rPr>
              <a:t>Сухожаровая стерилизация</a:t>
            </a:r>
          </a:p>
          <a:p>
            <a:pPr>
              <a:buFontTx/>
              <a:buChar char="-"/>
              <a:defRPr/>
            </a:pPr>
            <a:r>
              <a:rPr lang="ru-RU" sz="2400" dirty="0">
                <a:latin typeface="Arial" charset="0"/>
                <a:cs typeface="Arial" charset="0"/>
              </a:rPr>
              <a:t>Лучевая (заводской метод) с помощью ионизирующего </a:t>
            </a:r>
            <a:r>
              <a:rPr lang="el-GR" sz="2400" dirty="0">
                <a:latin typeface="Arial" charset="0"/>
                <a:cs typeface="Arial" charset="0"/>
              </a:rPr>
              <a:t>ϒ</a:t>
            </a:r>
            <a:r>
              <a:rPr lang="ru-RU" sz="2400" dirty="0">
                <a:latin typeface="Arial" charset="0"/>
                <a:cs typeface="Arial" charset="0"/>
              </a:rPr>
              <a:t>-излучения, ультрафиолета и ультразвука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1" y="1773238"/>
            <a:ext cx="4321175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Химические</a:t>
            </a:r>
          </a:p>
          <a:p>
            <a:pPr>
              <a:defRPr/>
            </a:pPr>
            <a:r>
              <a:rPr lang="ru-RU" sz="2800" dirty="0">
                <a:latin typeface="Arial" charset="0"/>
                <a:cs typeface="Arial" charset="0"/>
              </a:rPr>
              <a:t> - </a:t>
            </a:r>
            <a:r>
              <a:rPr lang="ru-RU" sz="2800" i="1" dirty="0">
                <a:latin typeface="Arial" charset="0"/>
                <a:cs typeface="Arial" charset="0"/>
              </a:rPr>
              <a:t>парами формалина или окиси этилена</a:t>
            </a:r>
            <a:r>
              <a:rPr lang="ru-RU" sz="2800" dirty="0">
                <a:latin typeface="Arial" charset="0"/>
                <a:cs typeface="Arial" charset="0"/>
              </a:rPr>
              <a:t>(в специальных герметических камерах)</a:t>
            </a:r>
          </a:p>
          <a:p>
            <a:pPr>
              <a:defRPr/>
            </a:pPr>
            <a:r>
              <a:rPr lang="ru-RU" sz="2800" dirty="0">
                <a:latin typeface="Arial" charset="0"/>
                <a:cs typeface="Arial" charset="0"/>
              </a:rPr>
              <a:t> - </a:t>
            </a:r>
            <a:r>
              <a:rPr lang="ru-RU" sz="2800" i="1" dirty="0">
                <a:latin typeface="Arial" charset="0"/>
                <a:cs typeface="Arial" charset="0"/>
              </a:rPr>
              <a:t>растворами антисептиков </a:t>
            </a:r>
            <a:r>
              <a:rPr lang="ru-RU" sz="2800" dirty="0">
                <a:latin typeface="Arial" charset="0"/>
                <a:cs typeface="Arial" charset="0"/>
              </a:rPr>
              <a:t>(длительность стерилизации зависит от вида раствора)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4008438" y="1268413"/>
            <a:ext cx="1439862" cy="576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0800000" flipV="1">
            <a:off x="4151784" y="1196752"/>
            <a:ext cx="115212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528048" y="1196752"/>
            <a:ext cx="108012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31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188913"/>
            <a:ext cx="87852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Рабочие фазы автоклава: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4826" y="981076"/>
            <a:ext cx="8569325" cy="5478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1.Время нагревания </a:t>
            </a:r>
            <a:r>
              <a:rPr lang="ru-RU" sz="2500" dirty="0">
                <a:latin typeface="Arial" charset="0"/>
                <a:cs typeface="Arial" charset="0"/>
              </a:rPr>
              <a:t>- разогревание и  момент достижения температуры стерилизации</a:t>
            </a:r>
          </a:p>
          <a:p>
            <a:pPr>
              <a:defRPr/>
            </a:pPr>
            <a:endParaRPr lang="ru-RU" sz="25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2. Время уравновешивания </a:t>
            </a:r>
            <a:r>
              <a:rPr lang="ru-RU" sz="2500" dirty="0">
                <a:latin typeface="Arial" charset="0"/>
                <a:cs typeface="Arial" charset="0"/>
              </a:rPr>
              <a:t>- от температуры стерилизации до момента выравнивания температуры во всем стерилизуемом материале)</a:t>
            </a:r>
          </a:p>
          <a:p>
            <a:pPr>
              <a:defRPr/>
            </a:pPr>
            <a:endParaRPr lang="ru-RU" sz="25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3. Время уничтожения микроорганизмов </a:t>
            </a:r>
            <a:r>
              <a:rPr lang="ru-RU" sz="2500" dirty="0">
                <a:latin typeface="Arial" charset="0"/>
                <a:cs typeface="Arial" charset="0"/>
              </a:rPr>
              <a:t>- продолжение стерилизации согласно предписаниям инструкции</a:t>
            </a:r>
          </a:p>
          <a:p>
            <a:pPr>
              <a:defRPr/>
            </a:pPr>
            <a:endParaRPr lang="ru-RU" sz="25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4. Время охлаждения </a:t>
            </a:r>
            <a:r>
              <a:rPr lang="ru-RU" sz="2500" dirty="0">
                <a:latin typeface="Arial" charset="0"/>
                <a:cs typeface="Arial" charset="0"/>
              </a:rPr>
              <a:t>- от момента прекращения нагревания до момента снижения температуры до 80°С(при стерилизации сухим паром) и 60°С(при стерилизации в автоклаве)</a:t>
            </a:r>
          </a:p>
        </p:txBody>
      </p:sp>
    </p:spTree>
    <p:extLst>
      <p:ext uri="{BB962C8B-B14F-4D97-AF65-F5344CB8AC3E}">
        <p14:creationId xmlns:p14="http://schemas.microsoft.com/office/powerpoint/2010/main" val="40202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851" y="117476"/>
            <a:ext cx="8569325" cy="5946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Прерывание стерилизации в одну из рабочих фаз или недостижение необходимых температурных параметров - требует проведения повторной стерилизации!!! </a:t>
            </a:r>
          </a:p>
        </p:txBody>
      </p:sp>
    </p:spTree>
    <p:extLst>
      <p:ext uri="{BB962C8B-B14F-4D97-AF65-F5344CB8AC3E}">
        <p14:creationId xmlns:p14="http://schemas.microsoft.com/office/powerpoint/2010/main" val="5451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8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507602" y="872716"/>
            <a:ext cx="6816759" cy="511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7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8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653181" y="850531"/>
            <a:ext cx="6804248" cy="510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50417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</TotalTime>
  <Words>694</Words>
  <Application>Microsoft Office PowerPoint</Application>
  <PresentationFormat>Широкоэкранный</PresentationFormat>
  <Paragraphs>105</Paragraphs>
  <Slides>30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</cp:revision>
  <dcterms:created xsi:type="dcterms:W3CDTF">2020-02-28T08:36:10Z</dcterms:created>
  <dcterms:modified xsi:type="dcterms:W3CDTF">2020-02-28T08:46:24Z</dcterms:modified>
</cp:coreProperties>
</file>