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07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2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5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0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7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1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4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2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8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FA77-F85F-4B3C-A4BE-9A775CE9863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9E2D3-299A-40E3-A97F-360B71D77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1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342" y="2512681"/>
            <a:ext cx="70580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Антисептика</a:t>
            </a:r>
            <a:endParaRPr lang="ru-RU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813" y="376282"/>
            <a:ext cx="7301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КАФЕДРА ОБЩЕЙ ХИРУРГИИ С УХОДОМ ЗА БОЛЬНЫМИ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7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675" y="1773239"/>
            <a:ext cx="3168650" cy="13223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Физическая антисептика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774825" y="260350"/>
            <a:ext cx="25923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u="sng"/>
              <a:t>Гигроскопический перевязочный материал: </a:t>
            </a:r>
          </a:p>
          <a:p>
            <a:pPr eaLnBrk="1" hangingPunct="1"/>
            <a:r>
              <a:rPr lang="ru-RU" altLang="ru-RU" sz="2000"/>
              <a:t>-</a:t>
            </a:r>
            <a:r>
              <a:rPr lang="ru-RU" altLang="ru-RU"/>
              <a:t>марля, </a:t>
            </a:r>
          </a:p>
          <a:p>
            <a:pPr eaLnBrk="1" hangingPunct="1"/>
            <a:r>
              <a:rPr lang="ru-RU" altLang="ru-RU"/>
              <a:t>-бинты, </a:t>
            </a:r>
          </a:p>
          <a:p>
            <a:pPr eaLnBrk="1" hangingPunct="1"/>
            <a:r>
              <a:rPr lang="ru-RU" altLang="ru-RU"/>
              <a:t>-салфетки,</a:t>
            </a:r>
          </a:p>
          <a:p>
            <a:pPr eaLnBrk="1" hangingPunct="1"/>
            <a:r>
              <a:rPr lang="ru-RU" altLang="ru-RU"/>
              <a:t>-тампоны,</a:t>
            </a:r>
          </a:p>
          <a:p>
            <a:pPr eaLnBrk="1" hangingPunct="1"/>
            <a:r>
              <a:rPr lang="ru-RU" altLang="ru-RU"/>
              <a:t>-вата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063750" y="4005264"/>
            <a:ext cx="29527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u="sng"/>
              <a:t>Гипертонические растворы</a:t>
            </a:r>
          </a:p>
          <a:p>
            <a:pPr algn="ctr" eaLnBrk="1" hangingPunct="1"/>
            <a:endParaRPr lang="ru-RU" altLang="ru-RU" sz="2000" u="sng"/>
          </a:p>
          <a:p>
            <a:pPr algn="ctr" eaLnBrk="1" hangingPunct="1"/>
            <a:r>
              <a:rPr lang="ru-RU" altLang="ru-RU"/>
              <a:t>-раствор </a:t>
            </a:r>
            <a:r>
              <a:rPr lang="en-US" altLang="ru-RU"/>
              <a:t>NaCl</a:t>
            </a:r>
            <a:r>
              <a:rPr lang="ru-RU" altLang="ru-RU"/>
              <a:t> 5-10%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159375" y="3933825"/>
            <a:ext cx="28082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u="sng"/>
              <a:t>Дренирование</a:t>
            </a:r>
          </a:p>
          <a:p>
            <a:pPr algn="ctr" eaLnBrk="1" hangingPunct="1"/>
            <a:endParaRPr lang="ru-RU" altLang="ru-RU" sz="2000" u="sng"/>
          </a:p>
          <a:p>
            <a:pPr eaLnBrk="1" hangingPunct="1"/>
            <a:r>
              <a:rPr lang="ru-RU" altLang="ru-RU" sz="2000"/>
              <a:t>-активное</a:t>
            </a:r>
          </a:p>
          <a:p>
            <a:pPr eaLnBrk="1" hangingPunct="1"/>
            <a:r>
              <a:rPr lang="ru-RU" altLang="ru-RU" sz="2000"/>
              <a:t>-проточно-промывное</a:t>
            </a:r>
            <a:endParaRPr lang="ru-RU" altLang="ru-RU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8183564" y="3933826"/>
            <a:ext cx="21605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u="sng"/>
              <a:t>Сорбенты</a:t>
            </a:r>
          </a:p>
          <a:p>
            <a:pPr algn="ctr" eaLnBrk="1" hangingPunct="1"/>
            <a:endParaRPr lang="ru-RU" altLang="ru-RU" sz="2000" u="sng"/>
          </a:p>
          <a:p>
            <a:pPr eaLnBrk="1" hangingPunct="1"/>
            <a:r>
              <a:rPr lang="ru-RU" altLang="ru-RU" sz="2000"/>
              <a:t>-порошки содержащие угрерод</a:t>
            </a:r>
            <a:endParaRPr lang="ru-RU" altLang="ru-RU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7715250" y="476251"/>
            <a:ext cx="29527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u="sng"/>
              <a:t>Технические средства:</a:t>
            </a:r>
          </a:p>
          <a:p>
            <a:pPr eaLnBrk="1" hangingPunct="1"/>
            <a:r>
              <a:rPr lang="ru-RU" altLang="ru-RU"/>
              <a:t>	-ультразвук</a:t>
            </a:r>
          </a:p>
          <a:p>
            <a:pPr eaLnBrk="1" hangingPunct="1"/>
            <a:r>
              <a:rPr lang="ru-RU" altLang="ru-RU"/>
              <a:t>	-Лазер</a:t>
            </a:r>
          </a:p>
          <a:p>
            <a:pPr eaLnBrk="1" hangingPunct="1"/>
            <a:r>
              <a:rPr lang="ru-RU" altLang="ru-RU"/>
              <a:t>	-УФО</a:t>
            </a:r>
          </a:p>
          <a:p>
            <a:pPr eaLnBrk="1" hangingPunct="1"/>
            <a:r>
              <a:rPr lang="ru-RU" altLang="ru-RU"/>
              <a:t>              -рентгенотерапия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3611563" y="1017588"/>
            <a:ext cx="1008063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7284244" y="1088232"/>
            <a:ext cx="100806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791745" y="3140870"/>
            <a:ext cx="1008063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808663" y="3500438"/>
            <a:ext cx="1008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680326" y="2997201"/>
            <a:ext cx="1223963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5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1725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124744"/>
            <a:ext cx="596637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76195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0"/>
            <a:ext cx="3200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66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55670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476672"/>
            <a:ext cx="4211960" cy="582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255174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040" y="476673"/>
            <a:ext cx="4067944" cy="58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48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882" y="364334"/>
            <a:ext cx="799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Химическая антисептика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703389" y="2133601"/>
            <a:ext cx="2879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Дезинфицирующие средства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-обработка инструментов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-для всех видов уборки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4367214" y="2133601"/>
            <a:ext cx="302418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Антисептические средства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sz="2000"/>
              <a:t>-для лечения ран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-обработки рук хирурга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-операционного поля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175501" y="2205038"/>
            <a:ext cx="32416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Химиотерапевтические средства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-вводятся внутрь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035301" y="944563"/>
            <a:ext cx="1439862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448301" y="1555751"/>
            <a:ext cx="1295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8133" idx="0"/>
          </p:cNvCxnSpPr>
          <p:nvPr/>
        </p:nvCxnSpPr>
        <p:spPr>
          <a:xfrm rot="16200000" flipH="1">
            <a:off x="7518401" y="927101"/>
            <a:ext cx="1368425" cy="1187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7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89" y="188913"/>
            <a:ext cx="8713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Группы химических антисептиков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774825" y="1196975"/>
            <a:ext cx="871378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1. Галоиды – как правило для наружного применения</a:t>
            </a:r>
          </a:p>
          <a:p>
            <a:pPr eaLnBrk="1" hangingPunct="1"/>
            <a:r>
              <a:rPr lang="ru-RU" altLang="ru-RU" sz="2800"/>
              <a:t>   - препараты йода</a:t>
            </a:r>
          </a:p>
          <a:p>
            <a:pPr eaLnBrk="1" hangingPunct="1"/>
            <a:r>
              <a:rPr lang="ru-RU" altLang="ru-RU" sz="2800"/>
              <a:t>   - препараты хлора</a:t>
            </a:r>
          </a:p>
          <a:p>
            <a:pPr eaLnBrk="1" hangingPunct="1"/>
            <a:r>
              <a:rPr lang="ru-RU" altLang="ru-RU" sz="2800"/>
              <a:t>2. Окислители</a:t>
            </a:r>
          </a:p>
          <a:p>
            <a:pPr eaLnBrk="1" hangingPunct="1"/>
            <a:r>
              <a:rPr lang="ru-RU" altLang="ru-RU" sz="2800"/>
              <a:t>   - перекись водорода 3% и 6%</a:t>
            </a:r>
          </a:p>
          <a:p>
            <a:pPr eaLnBrk="1" hangingPunct="1"/>
            <a:r>
              <a:rPr lang="ru-RU" altLang="ru-RU" sz="2800"/>
              <a:t>   - перманганат калия</a:t>
            </a:r>
          </a:p>
          <a:p>
            <a:pPr eaLnBrk="1" hangingPunct="1"/>
            <a:r>
              <a:rPr lang="ru-RU" altLang="ru-RU" sz="2800"/>
              <a:t>3. Спирты</a:t>
            </a:r>
          </a:p>
          <a:p>
            <a:pPr eaLnBrk="1" hangingPunct="1"/>
            <a:r>
              <a:rPr lang="ru-RU" altLang="ru-RU" sz="2800"/>
              <a:t>   - этиловый спирт 70% и 96%</a:t>
            </a:r>
          </a:p>
          <a:p>
            <a:pPr eaLnBrk="1" hangingPunct="1"/>
            <a:r>
              <a:rPr lang="ru-RU" altLang="ru-RU" sz="2800"/>
              <a:t>4. Альдегиды</a:t>
            </a:r>
          </a:p>
          <a:p>
            <a:pPr eaLnBrk="1" hangingPunct="1"/>
            <a:r>
              <a:rPr lang="ru-RU" altLang="ru-RU" sz="2800"/>
              <a:t>   - формалин в сухом виде для стерилизации инструментов в специальных камерах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24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288" y="260351"/>
            <a:ext cx="8424862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5. Красители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-бриллиантовый зелёный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-метиленовый синий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-Риванол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5. Соли тяжелых металлов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-Нитрат серебра 0,1-20%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-Протаргол, колларгол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-Окись цинка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6. Детергенты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хлоргексидин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стерилиум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кутасепт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дегмин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3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235" y="1100850"/>
            <a:ext cx="91433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7. Производные </a:t>
            </a:r>
            <a:r>
              <a:rPr lang="ru-RU" sz="3200" dirty="0" err="1">
                <a:latin typeface="Arial" charset="0"/>
                <a:cs typeface="Arial" charset="0"/>
              </a:rPr>
              <a:t>мирамистина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мирамистин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мирамидез</a:t>
            </a:r>
            <a:r>
              <a:rPr lang="ru-RU" sz="3200" dirty="0">
                <a:latin typeface="Arial" charset="0"/>
                <a:cs typeface="Arial" charset="0"/>
              </a:rPr>
              <a:t>(используют для обработки ран, рук хирурга, лечения гнойных ран)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8. Производные </a:t>
            </a:r>
            <a:r>
              <a:rPr lang="ru-RU" sz="3200" dirty="0" err="1">
                <a:latin typeface="Arial" charset="0"/>
                <a:cs typeface="Arial" charset="0"/>
              </a:rPr>
              <a:t>нитрофуранов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</a:t>
            </a:r>
            <a:r>
              <a:rPr lang="ru-RU" sz="3200" dirty="0" err="1">
                <a:latin typeface="Arial" charset="0"/>
                <a:cs typeface="Arial" charset="0"/>
              </a:rPr>
              <a:t>фурозалидон</a:t>
            </a:r>
            <a:r>
              <a:rPr lang="ru-RU" sz="3200" dirty="0">
                <a:latin typeface="Arial" charset="0"/>
                <a:cs typeface="Arial" charset="0"/>
              </a:rPr>
              <a:t>, </a:t>
            </a:r>
            <a:r>
              <a:rPr lang="ru-RU" sz="3200" dirty="0" err="1">
                <a:latin typeface="Arial" charset="0"/>
                <a:cs typeface="Arial" charset="0"/>
              </a:rPr>
              <a:t>фуразамидон</a:t>
            </a: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фурацилин, </a:t>
            </a:r>
            <a:r>
              <a:rPr lang="ru-RU" sz="3200" dirty="0" err="1" smtClean="0">
                <a:latin typeface="Arial" charset="0"/>
                <a:cs typeface="Arial" charset="0"/>
              </a:rPr>
              <a:t>лифузоль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1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735" y="611834"/>
            <a:ext cx="76518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9. Производные 8-оксихинолона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- 5 </a:t>
            </a:r>
            <a:r>
              <a:rPr lang="ru-RU" sz="3200" dirty="0" err="1">
                <a:latin typeface="Arial" charset="0"/>
                <a:cs typeface="Arial" charset="0"/>
              </a:rPr>
              <a:t>нитроксолин</a:t>
            </a:r>
            <a:endParaRPr lang="ru-RU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10. Антисептики растительного происхождения</a:t>
            </a:r>
          </a:p>
          <a:p>
            <a:pPr>
              <a:buFontTx/>
              <a:buChar char="-"/>
              <a:defRPr/>
            </a:pPr>
            <a:r>
              <a:rPr lang="ru-RU" sz="3200" dirty="0">
                <a:latin typeface="Arial" charset="0"/>
                <a:cs typeface="Arial" charset="0"/>
              </a:rPr>
              <a:t> </a:t>
            </a:r>
            <a:r>
              <a:rPr lang="ru-RU" sz="3200" dirty="0" err="1">
                <a:latin typeface="Arial" charset="0"/>
                <a:cs typeface="Arial" charset="0"/>
              </a:rPr>
              <a:t>хлорофиллипт</a:t>
            </a:r>
            <a:r>
              <a:rPr lang="ru-RU" sz="3200" dirty="0">
                <a:latin typeface="Arial" charset="0"/>
                <a:cs typeface="Arial" charset="0"/>
              </a:rPr>
              <a:t>, настойки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11. Сульфаниламидные препараты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 </a:t>
            </a:r>
            <a:r>
              <a:rPr lang="ru-RU" sz="3200" dirty="0" err="1">
                <a:latin typeface="Arial" charset="0"/>
                <a:cs typeface="Arial" charset="0"/>
              </a:rPr>
              <a:t>сульфален</a:t>
            </a:r>
            <a:r>
              <a:rPr lang="ru-RU" sz="3200" dirty="0">
                <a:latin typeface="Arial" charset="0"/>
                <a:cs typeface="Arial" charset="0"/>
              </a:rPr>
              <a:t>, </a:t>
            </a:r>
            <a:r>
              <a:rPr lang="ru-RU" sz="3200" dirty="0" err="1">
                <a:latin typeface="Arial" charset="0"/>
                <a:cs typeface="Arial" charset="0"/>
              </a:rPr>
              <a:t>этазол</a:t>
            </a:r>
            <a:endParaRPr lang="ru-RU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3200" dirty="0">
                <a:latin typeface="Arial" charset="0"/>
                <a:cs typeface="Arial" charset="0"/>
              </a:rPr>
              <a:t>   - бисептол, </a:t>
            </a:r>
            <a:r>
              <a:rPr lang="ru-RU" sz="3200" dirty="0" err="1">
                <a:latin typeface="Arial" charset="0"/>
                <a:cs typeface="Arial" charset="0"/>
              </a:rPr>
              <a:t>бактрим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0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399" y="2729552"/>
            <a:ext cx="89388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внимание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11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89" y="1052514"/>
            <a:ext cx="87137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Антисептика</a:t>
            </a:r>
            <a:r>
              <a:rPr lang="ru-RU" sz="4800" dirty="0">
                <a:latin typeface="Arial" charset="0"/>
                <a:cs typeface="Arial" charset="0"/>
              </a:rPr>
              <a:t> – это комплекс лечебно-профилактических мероприятий направленных на уничтожение микроорганизмов в ране и в окружающих тканях.</a:t>
            </a:r>
          </a:p>
        </p:txBody>
      </p:sp>
    </p:spTree>
    <p:extLst>
      <p:ext uri="{BB962C8B-B14F-4D97-AF65-F5344CB8AC3E}">
        <p14:creationId xmlns:p14="http://schemas.microsoft.com/office/powerpoint/2010/main" val="27492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5" y="188913"/>
            <a:ext cx="8642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Источники антисептических веществ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774825" y="835025"/>
            <a:ext cx="8424863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/>
              <a:t>I</a:t>
            </a:r>
            <a:r>
              <a:rPr lang="ru-RU" altLang="ru-RU" sz="3200" dirty="0"/>
              <a:t>. Химические элементы и неорганические производные – галогены, Н</a:t>
            </a:r>
            <a:r>
              <a:rPr lang="ru-RU" altLang="ru-RU" sz="3200" baseline="-25000" dirty="0"/>
              <a:t>2</a:t>
            </a:r>
            <a:r>
              <a:rPr lang="ru-RU" altLang="ru-RU" sz="3200" dirty="0"/>
              <a:t>О</a:t>
            </a:r>
            <a:r>
              <a:rPr lang="ru-RU" altLang="ru-RU" sz="3200" baseline="-25000" dirty="0"/>
              <a:t>2</a:t>
            </a:r>
            <a:r>
              <a:rPr lang="ru-RU" altLang="ru-RU" sz="3200" dirty="0"/>
              <a:t>, перманганат калия, йод, борная кислота и др..</a:t>
            </a:r>
          </a:p>
          <a:p>
            <a:pPr eaLnBrk="1" hangingPunct="1"/>
            <a:endParaRPr lang="ru-RU" altLang="ru-RU" sz="3200" dirty="0"/>
          </a:p>
          <a:p>
            <a:pPr eaLnBrk="1" hangingPunct="1"/>
            <a:r>
              <a:rPr lang="en-US" altLang="ru-RU" sz="3200" dirty="0"/>
              <a:t>II</a:t>
            </a:r>
            <a:r>
              <a:rPr lang="ru-RU" altLang="ru-RU" sz="3200" dirty="0"/>
              <a:t>. Биоорганические соединения</a:t>
            </a:r>
          </a:p>
          <a:p>
            <a:pPr eaLnBrk="1" hangingPunct="1">
              <a:buFontTx/>
              <a:buChar char="-"/>
            </a:pPr>
            <a:r>
              <a:rPr lang="ru-RU" altLang="ru-RU" sz="3200" dirty="0"/>
              <a:t>антибиотики</a:t>
            </a:r>
          </a:p>
          <a:p>
            <a:pPr eaLnBrk="1" hangingPunct="1">
              <a:buFontTx/>
              <a:buChar char="-"/>
            </a:pPr>
            <a:r>
              <a:rPr lang="ru-RU" altLang="ru-RU" sz="3200" dirty="0"/>
              <a:t>продукты растительного (настойки, экстракты, масла и др.) и животного(сыворотки, вакцины)происхождения.</a:t>
            </a:r>
          </a:p>
          <a:p>
            <a:pPr eaLnBrk="1" hangingPunct="1"/>
            <a:endParaRPr lang="ru-RU" altLang="ru-RU" sz="3200" dirty="0"/>
          </a:p>
          <a:p>
            <a:pPr eaLnBrk="1" hangingPunct="1"/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66946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832513"/>
            <a:ext cx="92668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dirty="0"/>
              <a:t>III</a:t>
            </a:r>
            <a:r>
              <a:rPr lang="ru-RU" altLang="ru-RU" sz="3200" dirty="0"/>
              <a:t>. Органические соединения</a:t>
            </a:r>
          </a:p>
          <a:p>
            <a:pPr>
              <a:buFontTx/>
              <a:buChar char="-"/>
            </a:pPr>
            <a:r>
              <a:rPr lang="ru-RU" altLang="ru-RU" sz="3200" dirty="0"/>
              <a:t>органические кислоты</a:t>
            </a:r>
          </a:p>
          <a:p>
            <a:pPr>
              <a:buFontTx/>
              <a:buChar char="-"/>
            </a:pPr>
            <a:r>
              <a:rPr lang="ru-RU" altLang="ru-RU" sz="3200" dirty="0"/>
              <a:t>спирты</a:t>
            </a:r>
          </a:p>
          <a:p>
            <a:pPr>
              <a:buFontTx/>
              <a:buChar char="-"/>
            </a:pPr>
            <a:r>
              <a:rPr lang="ru-RU" altLang="ru-RU" sz="3200" dirty="0"/>
              <a:t>красители</a:t>
            </a:r>
          </a:p>
          <a:p>
            <a:pPr>
              <a:buFontTx/>
              <a:buChar char="-"/>
            </a:pPr>
            <a:r>
              <a:rPr lang="ru-RU" altLang="ru-RU" sz="3200" dirty="0"/>
              <a:t>альдегиды</a:t>
            </a:r>
          </a:p>
          <a:p>
            <a:pPr>
              <a:buFontTx/>
              <a:buChar char="-"/>
            </a:pPr>
            <a:r>
              <a:rPr lang="ru-RU" altLang="ru-RU" sz="3200" dirty="0"/>
              <a:t>ПАВ(детергенты)</a:t>
            </a:r>
          </a:p>
          <a:p>
            <a:pPr>
              <a:buFontTx/>
              <a:buChar char="-"/>
            </a:pPr>
            <a:r>
              <a:rPr lang="ru-RU" altLang="ru-RU" sz="3200" dirty="0"/>
              <a:t>сульфаниламидные препараты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401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703389" y="188914"/>
            <a:ext cx="8785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FF0000"/>
                </a:solidFill>
              </a:rPr>
              <a:t>Требования к антисептикам медицинского назначения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774825" y="1700214"/>
            <a:ext cx="86423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3600"/>
              <a:t>Не должны быть токсичными, аллергенными, онкогенными</a:t>
            </a:r>
          </a:p>
          <a:p>
            <a:pPr eaLnBrk="1" hangingPunct="1">
              <a:buFontTx/>
              <a:buChar char="-"/>
            </a:pPr>
            <a:r>
              <a:rPr lang="ru-RU" altLang="ru-RU" sz="3600"/>
              <a:t>Не обладать раздражающим действием</a:t>
            </a:r>
          </a:p>
          <a:p>
            <a:pPr eaLnBrk="1" hangingPunct="1">
              <a:buFontTx/>
              <a:buChar char="-"/>
            </a:pPr>
            <a:r>
              <a:rPr lang="ru-RU" altLang="ru-RU" sz="3600"/>
              <a:t>Обладать высок противомикробной активностью</a:t>
            </a:r>
          </a:p>
          <a:p>
            <a:pPr eaLnBrk="1" hangingPunct="1">
              <a:buFontTx/>
              <a:buChar char="-"/>
            </a:pPr>
            <a:r>
              <a:rPr lang="ru-RU" altLang="ru-RU" sz="3600"/>
              <a:t>Хорошо растворяться в липидах</a:t>
            </a:r>
          </a:p>
        </p:txBody>
      </p:sp>
    </p:spTree>
    <p:extLst>
      <p:ext uri="{BB962C8B-B14F-4D97-AF65-F5344CB8AC3E}">
        <p14:creationId xmlns:p14="http://schemas.microsoft.com/office/powerpoint/2010/main" val="282992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6" y="260351"/>
            <a:ext cx="85693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Механизмы действия антисептиков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851" y="917576"/>
            <a:ext cx="856932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latin typeface="Arial" charset="0"/>
                <a:cs typeface="Arial" charset="0"/>
              </a:rPr>
              <a:t>Механизм действия – изменение в структуре и обмене веществ и энергии микроорганизма которые ведут к его гибели, приостановке роста и размножения к снижению численности микробной популяции.</a:t>
            </a:r>
          </a:p>
          <a:p>
            <a:pPr>
              <a:defRPr/>
            </a:pPr>
            <a:endParaRPr lang="ru-RU" sz="2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Деструктивный механизм </a:t>
            </a:r>
            <a:r>
              <a:rPr lang="ru-RU" sz="2600" dirty="0">
                <a:latin typeface="Arial" charset="0"/>
                <a:cs typeface="Arial" charset="0"/>
              </a:rPr>
              <a:t>– разрушение органелл и макромолекул микроорганизмов. Этот механизм имеют химические вещества(спирты, детергенты) и физические факторы(высокая температура, ультразвук, лазерное излучение и т.д.).</a:t>
            </a:r>
          </a:p>
          <a:p>
            <a:pPr>
              <a:defRPr/>
            </a:pPr>
            <a:endParaRPr lang="ru-RU" sz="2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9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927" y="629018"/>
            <a:ext cx="80749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Окислительный механизм </a:t>
            </a:r>
            <a:r>
              <a:rPr lang="ru-RU" sz="2400" dirty="0">
                <a:latin typeface="Arial" charset="0"/>
                <a:cs typeface="Arial" charset="0"/>
              </a:rPr>
              <a:t>– окисление органических веществ микробной клетки(Н</a:t>
            </a:r>
            <a:r>
              <a:rPr lang="ru-RU" sz="2400" baseline="-25000" dirty="0">
                <a:latin typeface="Arial" charset="0"/>
                <a:cs typeface="Arial" charset="0"/>
              </a:rPr>
              <a:t>2</a:t>
            </a:r>
            <a:r>
              <a:rPr lang="ru-RU" sz="2400" dirty="0">
                <a:latin typeface="Arial" charset="0"/>
                <a:cs typeface="Arial" charset="0"/>
              </a:rPr>
              <a:t>О</a:t>
            </a:r>
            <a:r>
              <a:rPr lang="ru-RU" sz="2400" baseline="-25000" dirty="0">
                <a:latin typeface="Arial" charset="0"/>
                <a:cs typeface="Arial" charset="0"/>
              </a:rPr>
              <a:t>2</a:t>
            </a:r>
            <a:r>
              <a:rPr lang="ru-RU" sz="2400" dirty="0">
                <a:latin typeface="Arial" charset="0"/>
                <a:cs typeface="Arial" charset="0"/>
              </a:rPr>
              <a:t>, перманганат калия, галоиды).</a:t>
            </a:r>
          </a:p>
          <a:p>
            <a:pPr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Мембраноатакующий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механизм </a:t>
            </a:r>
            <a:r>
              <a:rPr lang="ru-RU" sz="2400" dirty="0">
                <a:latin typeface="Arial" charset="0"/>
                <a:cs typeface="Arial" charset="0"/>
              </a:rPr>
              <a:t>– препараты </a:t>
            </a:r>
            <a:r>
              <a:rPr lang="ru-RU" sz="2400" dirty="0" err="1">
                <a:latin typeface="Arial" charset="0"/>
                <a:cs typeface="Arial" charset="0"/>
              </a:rPr>
              <a:t>етого</a:t>
            </a:r>
            <a:r>
              <a:rPr lang="ru-RU" sz="2400" dirty="0">
                <a:latin typeface="Arial" charset="0"/>
                <a:cs typeface="Arial" charset="0"/>
              </a:rPr>
              <a:t> действия разрушают мембрану, что ведет к лизису микроорганизма(ПАВ, антибиотики, спирты).</a:t>
            </a:r>
          </a:p>
          <a:p>
            <a:pPr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dirty="0" err="1">
                <a:latin typeface="Arial" charset="0"/>
                <a:cs typeface="Arial" charset="0"/>
              </a:rPr>
              <a:t>Антиметаболический</a:t>
            </a:r>
            <a:r>
              <a:rPr lang="ru-RU" sz="2400" dirty="0">
                <a:latin typeface="Arial" charset="0"/>
                <a:cs typeface="Arial" charset="0"/>
              </a:rPr>
              <a:t> и антиферментный механизмы – основаны на дефиците в микробной клетке тех или иных соединений вредных для микроорганизма(сульфаниламиды, ферменты и др.)</a:t>
            </a:r>
          </a:p>
        </p:txBody>
      </p:sp>
    </p:spTree>
    <p:extLst>
      <p:ext uri="{BB962C8B-B14F-4D97-AF65-F5344CB8AC3E}">
        <p14:creationId xmlns:p14="http://schemas.microsoft.com/office/powerpoint/2010/main" val="106157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850" y="188914"/>
            <a:ext cx="84963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Виды антисептики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432175" y="2492376"/>
            <a:ext cx="7056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4800"/>
              <a:t>Механическая</a:t>
            </a:r>
          </a:p>
          <a:p>
            <a:pPr eaLnBrk="1" hangingPunct="1">
              <a:buFontTx/>
              <a:buAutoNum type="arabicPeriod"/>
            </a:pPr>
            <a:r>
              <a:rPr lang="ru-RU" altLang="ru-RU" sz="4800"/>
              <a:t>Физическая</a:t>
            </a:r>
          </a:p>
          <a:p>
            <a:pPr eaLnBrk="1" hangingPunct="1">
              <a:buFontTx/>
              <a:buAutoNum type="arabicPeriod"/>
            </a:pPr>
            <a:r>
              <a:rPr lang="ru-RU" altLang="ru-RU" sz="4800"/>
              <a:t>Химическая</a:t>
            </a:r>
          </a:p>
        </p:txBody>
      </p:sp>
    </p:spTree>
    <p:extLst>
      <p:ext uri="{BB962C8B-B14F-4D97-AF65-F5344CB8AC3E}">
        <p14:creationId xmlns:p14="http://schemas.microsoft.com/office/powerpoint/2010/main" val="312740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5" y="188913"/>
            <a:ext cx="87137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Механическая антисептика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703388" y="1052514"/>
            <a:ext cx="20891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Туалет раны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1.Удаление гнойного экссудата</a:t>
            </a:r>
          </a:p>
          <a:p>
            <a:pPr eaLnBrk="1" hangingPunct="1"/>
            <a:r>
              <a:rPr lang="ru-RU" altLang="ru-RU" sz="2400"/>
              <a:t>2. Удаление сгустков</a:t>
            </a:r>
          </a:p>
          <a:p>
            <a:pPr eaLnBrk="1" hangingPunct="1"/>
            <a:r>
              <a:rPr lang="ru-RU" altLang="ru-RU" sz="2400"/>
              <a:t>3. Очищение кожи и раневой поверхности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719514" y="1125538"/>
            <a:ext cx="24479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ПХО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1.Рассечение краев раны</a:t>
            </a:r>
          </a:p>
          <a:p>
            <a:pPr eaLnBrk="1" hangingPunct="1"/>
            <a:r>
              <a:rPr lang="ru-RU" altLang="ru-RU" sz="2400"/>
              <a:t>2.Ревизия раны</a:t>
            </a:r>
          </a:p>
          <a:p>
            <a:pPr eaLnBrk="1" hangingPunct="1"/>
            <a:r>
              <a:rPr lang="ru-RU" altLang="ru-RU" sz="2400"/>
              <a:t>3.Некрэктомия</a:t>
            </a:r>
          </a:p>
          <a:p>
            <a:pPr eaLnBrk="1" hangingPunct="1"/>
            <a:r>
              <a:rPr lang="ru-RU" altLang="ru-RU" sz="2400"/>
              <a:t>4.Обновление краёв раны</a:t>
            </a:r>
          </a:p>
          <a:p>
            <a:pPr eaLnBrk="1" hangingPunct="1"/>
            <a:r>
              <a:rPr lang="ru-RU" altLang="ru-RU" sz="2400"/>
              <a:t>5.Наложение швов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6240463" y="1125538"/>
            <a:ext cx="20875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ВХО</a:t>
            </a:r>
          </a:p>
          <a:p>
            <a:pPr eaLnBrk="1" hangingPunct="1"/>
            <a:endParaRPr lang="ru-RU" altLang="ru-RU" sz="2400"/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1.Удаление не живых тканей, инородных тел, гематом</a:t>
            </a:r>
          </a:p>
          <a:p>
            <a:pPr eaLnBrk="1" hangingPunct="1"/>
            <a:r>
              <a:rPr lang="ru-RU" altLang="ru-RU" sz="2400"/>
              <a:t>2. Ревизия затёков «карманов», их санация</a:t>
            </a:r>
          </a:p>
          <a:p>
            <a:pPr eaLnBrk="1" hangingPunct="1"/>
            <a:r>
              <a:rPr lang="ru-RU" altLang="ru-RU" sz="2400"/>
              <a:t>3.Дренирование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8399463" y="765175"/>
            <a:ext cx="20891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u="sng"/>
              <a:t>Другие операции и манипуляции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1.Вскрытие гнойников</a:t>
            </a:r>
          </a:p>
          <a:p>
            <a:pPr eaLnBrk="1" hangingPunct="1"/>
            <a:r>
              <a:rPr lang="ru-RU" altLang="ru-RU" sz="2400"/>
              <a:t>2.Вскрытие затеков «карманов»</a:t>
            </a:r>
          </a:p>
          <a:p>
            <a:pPr eaLnBrk="1" hangingPunct="1"/>
            <a:r>
              <a:rPr lang="ru-RU" altLang="ru-RU" sz="2400"/>
              <a:t>3. Пункция гнойника</a:t>
            </a:r>
          </a:p>
        </p:txBody>
      </p:sp>
    </p:spTree>
    <p:extLst>
      <p:ext uri="{BB962C8B-B14F-4D97-AF65-F5344CB8AC3E}">
        <p14:creationId xmlns:p14="http://schemas.microsoft.com/office/powerpoint/2010/main" val="869226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8</TotalTime>
  <Words>547</Words>
  <Application>Microsoft Office PowerPoint</Application>
  <PresentationFormat>Широкоэкранный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2020-02-28T08:41:55Z</dcterms:created>
  <dcterms:modified xsi:type="dcterms:W3CDTF">2020-02-28T09:05:44Z</dcterms:modified>
</cp:coreProperties>
</file>