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902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93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17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329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756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41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339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26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036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46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82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25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31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852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27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062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EE3DD96-F8C7-4A90-8635-0409D07F5635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9BEB74-251E-4494-BC8C-7D8443A556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172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4018" y="916533"/>
            <a:ext cx="8458200" cy="3646488"/>
          </a:xfrm>
        </p:spPr>
        <p:txBody>
          <a:bodyPr/>
          <a:lstStyle/>
          <a:p>
            <a:pPr algn="ctr">
              <a:defRPr/>
            </a:pP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Опухоли: этиология,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патогенез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72006" y="657225"/>
            <a:ext cx="8458200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Кафедра общей хирургии с уходом за больными </a:t>
            </a:r>
          </a:p>
        </p:txBody>
      </p:sp>
    </p:spTree>
    <p:extLst>
      <p:ext uri="{BB962C8B-B14F-4D97-AF65-F5344CB8AC3E}">
        <p14:creationId xmlns:p14="http://schemas.microsoft.com/office/powerpoint/2010/main" val="130877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2279576" y="1196753"/>
            <a:ext cx="8280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dirty="0"/>
              <a:t>4. В последнее время наибольшее признание получила </a:t>
            </a:r>
            <a:r>
              <a:rPr lang="ru-RU" altLang="ru-RU" sz="3000" dirty="0" err="1">
                <a:solidFill>
                  <a:srgbClr val="FF0000"/>
                </a:solidFill>
              </a:rPr>
              <a:t>полиэтиологическая</a:t>
            </a:r>
            <a:r>
              <a:rPr lang="ru-RU" altLang="ru-RU" sz="3000" dirty="0">
                <a:solidFill>
                  <a:srgbClr val="FF0000"/>
                </a:solidFill>
              </a:rPr>
              <a:t> теория злокачественных опухолей, </a:t>
            </a:r>
            <a:r>
              <a:rPr lang="ru-RU" altLang="ru-RU" sz="3000" dirty="0"/>
              <a:t>которая признает </a:t>
            </a:r>
            <a:r>
              <a:rPr lang="ru-RU" altLang="ru-RU" sz="3000" dirty="0" err="1"/>
              <a:t>багатопричинность</a:t>
            </a:r>
            <a:r>
              <a:rPr lang="ru-RU" altLang="ru-RU" sz="3000" dirty="0"/>
              <a:t> возникновения и развития новообразований: </a:t>
            </a:r>
          </a:p>
          <a:p>
            <a:pPr eaLnBrk="1" hangingPunct="1"/>
            <a:r>
              <a:rPr lang="ru-RU" altLang="ru-RU" sz="3000" dirty="0"/>
              <a:t> - действие канцерогенных веществ,</a:t>
            </a:r>
          </a:p>
          <a:p>
            <a:pPr eaLnBrk="1" hangingPunct="1"/>
            <a:r>
              <a:rPr lang="ru-RU" altLang="ru-RU" sz="3000" dirty="0"/>
              <a:t> - длительное воздействие физических и химических раздражителей, </a:t>
            </a:r>
          </a:p>
          <a:p>
            <a:pPr eaLnBrk="1" hangingPunct="1"/>
            <a:r>
              <a:rPr lang="ru-RU" altLang="ru-RU" sz="3000" dirty="0"/>
              <a:t> - генетические факторы, </a:t>
            </a:r>
          </a:p>
          <a:p>
            <a:pPr eaLnBrk="1" hangingPunct="1"/>
            <a:r>
              <a:rPr lang="ru-RU" altLang="ru-RU" sz="3000" dirty="0"/>
              <a:t> - влияние опухолевых вирусов.</a:t>
            </a:r>
          </a:p>
        </p:txBody>
      </p:sp>
    </p:spTree>
    <p:extLst>
      <p:ext uri="{BB962C8B-B14F-4D97-AF65-F5344CB8AC3E}">
        <p14:creationId xmlns:p14="http://schemas.microsoft.com/office/powerpoint/2010/main" val="59780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775521" y="1340768"/>
            <a:ext cx="856932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dirty="0"/>
              <a:t>	В зависимости от ткани, где развивается опухоль, различают опухоли </a:t>
            </a:r>
            <a:r>
              <a:rPr lang="ru-RU" altLang="ru-RU" sz="3000" i="1" dirty="0">
                <a:solidFill>
                  <a:srgbClr val="FF0000"/>
                </a:solidFill>
              </a:rPr>
              <a:t>эпителиальные, соединительнотканные, мышечные, сосудистые, нервные, костные, хрящевые и смешанные</a:t>
            </a:r>
            <a:r>
              <a:rPr lang="ru-RU" altLang="ru-RU" sz="3000" dirty="0"/>
              <a:t>. </a:t>
            </a:r>
          </a:p>
          <a:p>
            <a:pPr eaLnBrk="1" hangingPunct="1"/>
            <a:r>
              <a:rPr lang="ru-RU" altLang="ru-RU" sz="3000" dirty="0"/>
              <a:t>	По морфологическим особенностям и опухолевого роста в организме опухоли делят на </a:t>
            </a:r>
            <a:r>
              <a:rPr lang="ru-RU" altLang="ru-RU" sz="3000" i="1" dirty="0">
                <a:solidFill>
                  <a:srgbClr val="FF0000"/>
                </a:solidFill>
              </a:rPr>
              <a:t>доброкачественные и злокачественные.</a:t>
            </a:r>
          </a:p>
        </p:txBody>
      </p:sp>
    </p:spTree>
    <p:extLst>
      <p:ext uri="{BB962C8B-B14F-4D97-AF65-F5344CB8AC3E}">
        <p14:creationId xmlns:p14="http://schemas.microsoft.com/office/powerpoint/2010/main" val="2318301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775520" y="1052737"/>
            <a:ext cx="871378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300" dirty="0"/>
              <a:t>	Доброкачественные опухоли характеризуются:</a:t>
            </a:r>
          </a:p>
          <a:p>
            <a:pPr eaLnBrk="1" hangingPunct="1"/>
            <a:r>
              <a:rPr lang="ru-RU" altLang="ru-RU" sz="2300" dirty="0">
                <a:solidFill>
                  <a:srgbClr val="FF0000"/>
                </a:solidFill>
              </a:rPr>
              <a:t> </a:t>
            </a:r>
            <a:r>
              <a:rPr lang="ru-RU" altLang="ru-RU" sz="2300" dirty="0"/>
              <a:t>- </a:t>
            </a:r>
            <a:r>
              <a:rPr lang="ru-RU" altLang="ru-RU" sz="2300" dirty="0">
                <a:solidFill>
                  <a:srgbClr val="FF0000"/>
                </a:solidFill>
              </a:rPr>
              <a:t>наличием</a:t>
            </a:r>
            <a:r>
              <a:rPr lang="ru-RU" altLang="ru-RU" sz="2300" dirty="0"/>
              <a:t> </a:t>
            </a:r>
            <a:r>
              <a:rPr lang="ru-RU" altLang="ru-RU" sz="2300" dirty="0">
                <a:solidFill>
                  <a:srgbClr val="FF0000"/>
                </a:solidFill>
              </a:rPr>
              <a:t>капсулы</a:t>
            </a:r>
            <a:r>
              <a:rPr lang="ru-RU" altLang="ru-RU" sz="2300" dirty="0"/>
              <a:t>, отделяющую их от окружающих тканей,</a:t>
            </a:r>
          </a:p>
          <a:p>
            <a:pPr eaLnBrk="1" hangingPunct="1"/>
            <a:r>
              <a:rPr lang="ru-RU" altLang="ru-RU" sz="2300" dirty="0"/>
              <a:t> - </a:t>
            </a:r>
            <a:r>
              <a:rPr lang="ru-RU" altLang="ru-RU" sz="2300" dirty="0">
                <a:solidFill>
                  <a:srgbClr val="FF0000"/>
                </a:solidFill>
              </a:rPr>
              <a:t>не вызывают особых жалоб,</a:t>
            </a:r>
          </a:p>
          <a:p>
            <a:pPr eaLnBrk="1" hangingPunct="1"/>
            <a:r>
              <a:rPr lang="ru-RU" altLang="ru-RU" sz="2300" dirty="0"/>
              <a:t> -  </a:t>
            </a:r>
            <a:r>
              <a:rPr lang="ru-RU" altLang="ru-RU" sz="2300" dirty="0">
                <a:solidFill>
                  <a:srgbClr val="FF0000"/>
                </a:solidFill>
              </a:rPr>
              <a:t>растут медленно, не прорастают в окружающие ткани.</a:t>
            </a:r>
            <a:endParaRPr lang="ru-RU" altLang="ru-RU" sz="2300" dirty="0"/>
          </a:p>
          <a:p>
            <a:pPr eaLnBrk="1" hangingPunct="1"/>
            <a:r>
              <a:rPr lang="ru-RU" altLang="ru-RU" sz="2300" dirty="0"/>
              <a:t> </a:t>
            </a:r>
          </a:p>
          <a:p>
            <a:pPr eaLnBrk="1" hangingPunct="1"/>
            <a:r>
              <a:rPr lang="ru-RU" altLang="ru-RU" sz="2300" dirty="0"/>
              <a:t>	При локализации во внутренних органах </a:t>
            </a:r>
            <a:r>
              <a:rPr lang="ru-RU" altLang="ru-RU" sz="2300" dirty="0">
                <a:solidFill>
                  <a:srgbClr val="FF0000"/>
                </a:solidFill>
              </a:rPr>
              <a:t>наблюдается клиника механического сдавливания</a:t>
            </a:r>
            <a:r>
              <a:rPr lang="ru-RU" altLang="ru-RU" sz="2300" dirty="0"/>
              <a:t> этих органов. </a:t>
            </a:r>
          </a:p>
          <a:p>
            <a:pPr eaLnBrk="1" hangingPunct="1"/>
            <a:r>
              <a:rPr lang="ru-RU" altLang="ru-RU" sz="2300" dirty="0"/>
              <a:t>	Поверхностно расположенные доброкачественные опухоли при пальпации </a:t>
            </a:r>
            <a:r>
              <a:rPr lang="ru-RU" altLang="ru-RU" sz="2300" dirty="0">
                <a:solidFill>
                  <a:srgbClr val="FF0000"/>
                </a:solidFill>
              </a:rPr>
              <a:t>подвижны, не связанные с окружающими тканями, безболезненные</a:t>
            </a:r>
            <a:r>
              <a:rPr lang="ru-RU" altLang="ru-RU" sz="2300" dirty="0"/>
              <a:t>, обычно </a:t>
            </a:r>
            <a:r>
              <a:rPr lang="ru-RU" altLang="ru-RU" sz="2300" dirty="0">
                <a:solidFill>
                  <a:srgbClr val="FF0000"/>
                </a:solidFill>
              </a:rPr>
              <a:t>плотноэластической консистенции</a:t>
            </a:r>
            <a:r>
              <a:rPr lang="ru-RU" altLang="ru-RU" sz="2300" dirty="0"/>
              <a:t>. Контуры легко определяются, регионарные лимфоузлы не увеличены. </a:t>
            </a:r>
          </a:p>
          <a:p>
            <a:pPr eaLnBrk="1" hangingPunct="1"/>
            <a:r>
              <a:rPr lang="ru-RU" altLang="ru-RU" sz="2300" dirty="0"/>
              <a:t>	Эти опухоли </a:t>
            </a:r>
            <a:r>
              <a:rPr lang="ru-RU" altLang="ru-RU" sz="2300" dirty="0">
                <a:solidFill>
                  <a:srgbClr val="FF0000"/>
                </a:solidFill>
              </a:rPr>
              <a:t>не рецидивируют</a:t>
            </a:r>
            <a:r>
              <a:rPr lang="ru-RU" altLang="ru-RU" sz="2300" dirty="0"/>
              <a:t> после радикального удаления и не дают метастазов. По гистологической структуре мало отличаются от тканей, из которых происходят. </a:t>
            </a:r>
          </a:p>
        </p:txBody>
      </p:sp>
    </p:spTree>
    <p:extLst>
      <p:ext uri="{BB962C8B-B14F-4D97-AF65-F5344CB8AC3E}">
        <p14:creationId xmlns:p14="http://schemas.microsoft.com/office/powerpoint/2010/main" val="3097582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991545" y="1124744"/>
            <a:ext cx="8353425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/>
              <a:t>К доброкачественным относятся опухоли из:</a:t>
            </a:r>
          </a:p>
          <a:p>
            <a:pPr eaLnBrk="1" hangingPunct="1"/>
            <a:r>
              <a:rPr lang="ru-RU" altLang="ru-RU" sz="2800" dirty="0"/>
              <a:t> </a:t>
            </a:r>
          </a:p>
          <a:p>
            <a:pPr eaLnBrk="1" hangingPunct="1"/>
            <a:r>
              <a:rPr lang="ru-RU" altLang="ru-RU" sz="2800" dirty="0"/>
              <a:t> - эпителиальной ткани - аденомы, </a:t>
            </a:r>
          </a:p>
          <a:p>
            <a:pPr eaLnBrk="1" hangingPunct="1"/>
            <a:r>
              <a:rPr lang="ru-RU" altLang="ru-RU" sz="2800" dirty="0"/>
              <a:t> - мышечной ткани - миомы, </a:t>
            </a:r>
          </a:p>
          <a:p>
            <a:pPr eaLnBrk="1" hangingPunct="1"/>
            <a:r>
              <a:rPr lang="ru-RU" altLang="ru-RU" sz="2800" dirty="0"/>
              <a:t> - соединительной ткани - фибромы,</a:t>
            </a:r>
          </a:p>
          <a:p>
            <a:pPr eaLnBrk="1" hangingPunct="1"/>
            <a:r>
              <a:rPr lang="ru-RU" altLang="ru-RU" sz="2800" dirty="0"/>
              <a:t> - нервной ткани - невриномы,</a:t>
            </a:r>
          </a:p>
          <a:p>
            <a:pPr eaLnBrk="1" hangingPunct="1"/>
            <a:r>
              <a:rPr lang="ru-RU" altLang="ru-RU" sz="2800" dirty="0"/>
              <a:t> - жировой ткани – липомы,</a:t>
            </a:r>
          </a:p>
          <a:p>
            <a:pPr eaLnBrk="1" hangingPunct="1"/>
            <a:r>
              <a:rPr lang="ru-RU" altLang="ru-RU" sz="2800" dirty="0"/>
              <a:t> - сосудистой ткани – ангиомы,</a:t>
            </a:r>
          </a:p>
          <a:p>
            <a:pPr eaLnBrk="1" hangingPunct="1"/>
            <a:r>
              <a:rPr lang="ru-RU" altLang="ru-RU" sz="2800" dirty="0"/>
              <a:t> - хряща – хондромы,</a:t>
            </a:r>
          </a:p>
          <a:p>
            <a:pPr eaLnBrk="1" hangingPunct="1"/>
            <a:r>
              <a:rPr lang="ru-RU" altLang="ru-RU" sz="2800" dirty="0"/>
              <a:t> - костной ткани - остеомы.</a:t>
            </a:r>
          </a:p>
        </p:txBody>
      </p:sp>
    </p:spTree>
    <p:extLst>
      <p:ext uri="{BB962C8B-B14F-4D97-AF65-F5344CB8AC3E}">
        <p14:creationId xmlns:p14="http://schemas.microsoft.com/office/powerpoint/2010/main" val="4241384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919537" y="1124745"/>
            <a:ext cx="8569325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	Для злокачественных опухолей характерны </a:t>
            </a:r>
            <a:r>
              <a:rPr lang="ru-RU" altLang="ru-RU" sz="2400" dirty="0">
                <a:solidFill>
                  <a:srgbClr val="FF0000"/>
                </a:solidFill>
              </a:rPr>
              <a:t>тканевый и клеточный </a:t>
            </a:r>
            <a:r>
              <a:rPr lang="ru-RU" altLang="ru-RU" sz="2400" dirty="0" err="1">
                <a:solidFill>
                  <a:srgbClr val="FF0000"/>
                </a:solidFill>
              </a:rPr>
              <a:t>атипизм</a:t>
            </a:r>
            <a:r>
              <a:rPr lang="ru-RU" altLang="ru-RU" sz="2400" dirty="0">
                <a:solidFill>
                  <a:srgbClr val="FF0000"/>
                </a:solidFill>
              </a:rPr>
              <a:t>. </a:t>
            </a:r>
          </a:p>
          <a:p>
            <a:pPr eaLnBrk="1" hangingPunct="1"/>
            <a:r>
              <a:rPr lang="ru-RU" altLang="ru-RU" sz="2400" dirty="0">
                <a:solidFill>
                  <a:srgbClr val="FF0000"/>
                </a:solidFill>
              </a:rPr>
              <a:t>	</a:t>
            </a:r>
            <a:r>
              <a:rPr lang="ru-RU" altLang="ru-RU" sz="2400" dirty="0"/>
              <a:t>Они полностью отличаются от исходной ткани по строению и функции. Их клетки являются незрелыми со </a:t>
            </a:r>
            <a:r>
              <a:rPr lang="ru-RU" altLang="ru-RU" sz="2400" dirty="0">
                <a:solidFill>
                  <a:srgbClr val="FF0000"/>
                </a:solidFill>
              </a:rPr>
              <a:t>многими митозами</a:t>
            </a:r>
            <a:r>
              <a:rPr lang="ru-RU" altLang="ru-RU" sz="2400" dirty="0"/>
              <a:t>, </a:t>
            </a:r>
            <a:r>
              <a:rPr lang="ru-RU" altLang="ru-RU" sz="2400" dirty="0">
                <a:solidFill>
                  <a:srgbClr val="FF0000"/>
                </a:solidFill>
              </a:rPr>
              <a:t>бурно размножаются</a:t>
            </a:r>
            <a:r>
              <a:rPr lang="ru-RU" altLang="ru-RU" sz="2400" dirty="0"/>
              <a:t>. </a:t>
            </a:r>
          </a:p>
          <a:p>
            <a:pPr eaLnBrk="1" hangingPunct="1"/>
            <a:r>
              <a:rPr lang="ru-RU" altLang="ru-RU" sz="2400" dirty="0"/>
              <a:t>	Важной особенностью является биохимический </a:t>
            </a:r>
            <a:r>
              <a:rPr lang="ru-RU" altLang="ru-RU" sz="2400" dirty="0" err="1"/>
              <a:t>атипизм</a:t>
            </a:r>
            <a:r>
              <a:rPr lang="ru-RU" altLang="ru-RU" sz="2400" dirty="0"/>
              <a:t>. Если в здоровых тканях обмен веществ происходит по типу тканевого дыхания с конечными продуктами СО</a:t>
            </a:r>
            <a:r>
              <a:rPr lang="ru-RU" altLang="ru-RU" sz="1200" dirty="0"/>
              <a:t>2</a:t>
            </a:r>
            <a:r>
              <a:rPr lang="ru-RU" altLang="ru-RU" sz="2400" dirty="0"/>
              <a:t> и водой, то в злокачественных опухолях - по типу анаэробного или аэробного гликолиза с накоплением в организме кислот цикла Кребса. Это неэкономный путь обмена веществ, который приводит к похудению больного, интоксикации и кахексии.</a:t>
            </a:r>
          </a:p>
        </p:txBody>
      </p:sp>
    </p:spTree>
    <p:extLst>
      <p:ext uri="{BB962C8B-B14F-4D97-AF65-F5344CB8AC3E}">
        <p14:creationId xmlns:p14="http://schemas.microsoft.com/office/powerpoint/2010/main" val="231222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919288" y="1"/>
            <a:ext cx="8424862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На ранних стадиях заболевания:</a:t>
            </a:r>
          </a:p>
          <a:p>
            <a:pPr eaLnBrk="1" hangingPunct="1"/>
            <a:r>
              <a:rPr lang="ru-RU" altLang="ru-RU" sz="2800"/>
              <a:t> - больные почти никогда не жалуются на боли, </a:t>
            </a:r>
          </a:p>
          <a:p>
            <a:pPr eaLnBrk="1" hangingPunct="1"/>
            <a:r>
              <a:rPr lang="ru-RU" altLang="ru-RU" sz="2800"/>
              <a:t> - может возникнуть чувство тяжести, наличия инородного тела, </a:t>
            </a:r>
          </a:p>
          <a:p>
            <a:pPr eaLnBrk="1" hangingPunct="1"/>
            <a:r>
              <a:rPr lang="ru-RU" altLang="ru-RU" sz="2800"/>
              <a:t> - нет удовольствия от физиологических отправлений. </a:t>
            </a:r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Для онкологического анамнеза характерно</a:t>
            </a:r>
            <a:r>
              <a:rPr lang="ru-RU" altLang="ru-RU" sz="2800"/>
              <a:t>:</a:t>
            </a:r>
          </a:p>
          <a:p>
            <a:pPr eaLnBrk="1" hangingPunct="1"/>
            <a:r>
              <a:rPr lang="ru-RU" altLang="ru-RU" sz="2800"/>
              <a:t> - непрерывное наращивание симптомов. </a:t>
            </a:r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Анамнез заболевания </a:t>
            </a:r>
            <a:r>
              <a:rPr lang="ru-RU" altLang="ru-RU" sz="2800"/>
              <a:t>при злокачественных опухолях - как правило, бывает коротким(</a:t>
            </a:r>
            <a:r>
              <a:rPr lang="ru-RU" altLang="ru-RU" sz="2800" i="1"/>
              <a:t>но если опухоль возникает на фоне хронического воспалительного процесса, то анамнез может быть многолетним</a:t>
            </a:r>
            <a:r>
              <a:rPr lang="ru-RU" altLang="ru-RU" sz="280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941489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991544" y="980729"/>
            <a:ext cx="8424862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FF0000"/>
                </a:solidFill>
              </a:rPr>
              <a:t>Объективное обследование: </a:t>
            </a:r>
            <a:r>
              <a:rPr lang="ru-RU" altLang="ru-RU" sz="2800" dirty="0"/>
              <a:t>осмотре, пальпации, перкуссии и аускультации.</a:t>
            </a:r>
          </a:p>
          <a:p>
            <a:pPr eaLnBrk="1" hangingPunct="1"/>
            <a:endParaRPr lang="ru-RU" altLang="ru-RU" sz="2800" dirty="0"/>
          </a:p>
          <a:p>
            <a:pPr eaLnBrk="1" hangingPunct="1"/>
            <a:r>
              <a:rPr lang="ru-RU" altLang="ru-RU" sz="2800" dirty="0"/>
              <a:t>	Большое значение имеет выявление симптомов, характерных для опухолевого роста:</a:t>
            </a:r>
          </a:p>
          <a:p>
            <a:pPr eaLnBrk="1" hangingPunct="1"/>
            <a:endParaRPr lang="ru-RU" altLang="ru-RU" sz="2800" dirty="0"/>
          </a:p>
          <a:p>
            <a:pPr eaLnBrk="1" hangingPunct="1"/>
            <a:r>
              <a:rPr lang="ru-RU" altLang="ru-RU" sz="2800" dirty="0">
                <a:solidFill>
                  <a:srgbClr val="FF0000"/>
                </a:solidFill>
              </a:rPr>
              <a:t>Метастазы</a:t>
            </a:r>
            <a:r>
              <a:rPr lang="ru-RU" altLang="ru-RU" sz="2800" dirty="0"/>
              <a:t> - это распространение злокачественных клеток опухоли по лимфатическим и кровеносным сосудам в разные органы человеческого тела. </a:t>
            </a:r>
            <a:r>
              <a:rPr lang="ru-RU" altLang="ru-RU" sz="2800" i="1" dirty="0"/>
              <a:t>После удаления злокачественных опухолей они могут рецидивировать.</a:t>
            </a:r>
          </a:p>
          <a:p>
            <a:pPr eaLnBrk="1" hangingPunct="1"/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2156682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991545" y="1124744"/>
            <a:ext cx="8353425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600" dirty="0"/>
              <a:t>	Особенностями злокачественных опухолей, в отличие от доброкачественных, является их свойство влиять на общее состояние организма, </a:t>
            </a:r>
            <a:r>
              <a:rPr lang="ru-RU" altLang="ru-RU" sz="2600" dirty="0">
                <a:solidFill>
                  <a:srgbClr val="FF0000"/>
                </a:solidFill>
              </a:rPr>
              <a:t>вызывать раковую интоксикацию</a:t>
            </a:r>
            <a:r>
              <a:rPr lang="ru-RU" altLang="ru-RU" sz="2600" dirty="0"/>
              <a:t>, которая проявляется:</a:t>
            </a:r>
          </a:p>
          <a:p>
            <a:pPr eaLnBrk="1" hangingPunct="1"/>
            <a:r>
              <a:rPr lang="ru-RU" altLang="ru-RU" sz="2600" dirty="0"/>
              <a:t> - анемией, </a:t>
            </a:r>
          </a:p>
          <a:p>
            <a:pPr eaLnBrk="1" hangingPunct="1"/>
            <a:r>
              <a:rPr lang="ru-RU" altLang="ru-RU" sz="2600" dirty="0"/>
              <a:t> - потерей массы тела, </a:t>
            </a:r>
          </a:p>
          <a:p>
            <a:pPr eaLnBrk="1" hangingPunct="1"/>
            <a:r>
              <a:rPr lang="ru-RU" altLang="ru-RU" sz="2600" dirty="0"/>
              <a:t> - истощением. </a:t>
            </a:r>
          </a:p>
          <a:p>
            <a:pPr eaLnBrk="1" hangingPunct="1"/>
            <a:r>
              <a:rPr lang="ru-RU" altLang="ru-RU" sz="2600" dirty="0"/>
              <a:t>	Злокачественные опухоли из эпителиальной ткани называются </a:t>
            </a:r>
            <a:r>
              <a:rPr lang="ru-RU" altLang="ru-RU" sz="2600" dirty="0">
                <a:solidFill>
                  <a:srgbClr val="FF0000"/>
                </a:solidFill>
              </a:rPr>
              <a:t>раком (</a:t>
            </a:r>
            <a:r>
              <a:rPr lang="ru-RU" altLang="ru-RU" sz="2600" dirty="0" err="1">
                <a:solidFill>
                  <a:srgbClr val="FF0000"/>
                </a:solidFill>
              </a:rPr>
              <a:t>cancer</a:t>
            </a:r>
            <a:r>
              <a:rPr lang="ru-RU" altLang="ru-RU" sz="2600" dirty="0">
                <a:solidFill>
                  <a:srgbClr val="FF0000"/>
                </a:solidFill>
              </a:rPr>
              <a:t>)</a:t>
            </a:r>
            <a:r>
              <a:rPr lang="ru-RU" altLang="ru-RU" sz="2600" dirty="0"/>
              <a:t>, из соединительной ткани - </a:t>
            </a:r>
            <a:r>
              <a:rPr lang="ru-RU" altLang="ru-RU" sz="2600" dirty="0">
                <a:solidFill>
                  <a:srgbClr val="FF0000"/>
                </a:solidFill>
              </a:rPr>
              <a:t>саркомой (</a:t>
            </a:r>
            <a:r>
              <a:rPr lang="ru-RU" altLang="ru-RU" sz="2600" dirty="0" err="1">
                <a:solidFill>
                  <a:srgbClr val="FF0000"/>
                </a:solidFill>
              </a:rPr>
              <a:t>sarcoma</a:t>
            </a:r>
            <a:r>
              <a:rPr lang="ru-RU" altLang="ru-RU" sz="2600" dirty="0">
                <a:solidFill>
                  <a:srgbClr val="FF0000"/>
                </a:solidFill>
              </a:rPr>
              <a:t>).</a:t>
            </a:r>
            <a:r>
              <a:rPr lang="ru-RU" altLang="ru-RU" sz="26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420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7608" y="980729"/>
            <a:ext cx="75608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000" dirty="0"/>
              <a:t>Из общего количества больных злокачественными опухолями 95% составляют больные раком и 5% - больные саркому. </a:t>
            </a:r>
          </a:p>
          <a:p>
            <a:pPr eaLnBrk="1" hangingPunct="1"/>
            <a:r>
              <a:rPr lang="ru-RU" altLang="ru-RU" sz="3000" dirty="0"/>
              <a:t>	</a:t>
            </a:r>
            <a:r>
              <a:rPr lang="ru-RU" altLang="ru-RU" sz="3000" i="1" dirty="0"/>
              <a:t>Саркомы более злокачественными чем рак, потому предпочтителен путь метастазирования при саркоме - гематогенный. При этом рано появляются отдаленные метастазы, которые приводят к гибели больного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329954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919537" y="980729"/>
            <a:ext cx="856932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dirty="0"/>
              <a:t>	Особое внимание следует обращать на так называемые </a:t>
            </a:r>
            <a:r>
              <a:rPr lang="ru-RU" altLang="ru-RU" sz="2400" dirty="0">
                <a:solidFill>
                  <a:srgbClr val="FF0000"/>
                </a:solidFill>
              </a:rPr>
              <a:t>предраковые заболевания.</a:t>
            </a:r>
            <a:r>
              <a:rPr lang="ru-RU" altLang="ru-RU" sz="2400" dirty="0"/>
              <a:t> Общеизвестно, что развитие злокачественных новообразований могут предшествовать хронические заболевания, длительная и повторная </a:t>
            </a:r>
            <a:r>
              <a:rPr lang="ru-RU" altLang="ru-RU" sz="2400" dirty="0" err="1"/>
              <a:t>травматизация</a:t>
            </a:r>
            <a:r>
              <a:rPr lang="ru-RU" altLang="ru-RU" sz="2400" dirty="0"/>
              <a:t> тканей. К таким заболеваниям относятся: </a:t>
            </a:r>
          </a:p>
          <a:p>
            <a:pPr eaLnBrk="1" hangingPunct="1"/>
            <a:r>
              <a:rPr lang="ru-RU" altLang="ru-RU" sz="2400" dirty="0"/>
              <a:t>	- трофические язвы и свищи,</a:t>
            </a:r>
          </a:p>
          <a:p>
            <a:pPr eaLnBrk="1" hangingPunct="1"/>
            <a:r>
              <a:rPr lang="ru-RU" altLang="ru-RU" sz="2400" dirty="0"/>
              <a:t>	- хроническая каллезная язва желудка, </a:t>
            </a:r>
          </a:p>
          <a:p>
            <a:pPr eaLnBrk="1" hangingPunct="1"/>
            <a:r>
              <a:rPr lang="ru-RU" altLang="ru-RU" sz="2400" dirty="0"/>
              <a:t>	- </a:t>
            </a:r>
            <a:r>
              <a:rPr lang="ru-RU" altLang="ru-RU" sz="2400" dirty="0" err="1"/>
              <a:t>гипоацидный</a:t>
            </a:r>
            <a:r>
              <a:rPr lang="ru-RU" altLang="ru-RU" sz="2400" dirty="0"/>
              <a:t> гастрит, </a:t>
            </a:r>
          </a:p>
          <a:p>
            <a:pPr eaLnBrk="1" hangingPunct="1"/>
            <a:r>
              <a:rPr lang="ru-RU" altLang="ru-RU" sz="2400" dirty="0"/>
              <a:t>	- полипы желудочно-кишечного тракта, </a:t>
            </a:r>
          </a:p>
          <a:p>
            <a:pPr eaLnBrk="1" hangingPunct="1"/>
            <a:r>
              <a:rPr lang="ru-RU" altLang="ru-RU" sz="2400" dirty="0"/>
              <a:t>	- мастопатия, </a:t>
            </a:r>
          </a:p>
          <a:p>
            <a:pPr eaLnBrk="1" hangingPunct="1"/>
            <a:r>
              <a:rPr lang="ru-RU" altLang="ru-RU" sz="2400" dirty="0"/>
              <a:t>	- эрозия шейки матки, </a:t>
            </a:r>
          </a:p>
          <a:p>
            <a:pPr eaLnBrk="1" hangingPunct="1"/>
            <a:r>
              <a:rPr lang="ru-RU" altLang="ru-RU" sz="2400" dirty="0"/>
              <a:t>	- папилломы, </a:t>
            </a:r>
          </a:p>
          <a:p>
            <a:pPr eaLnBrk="1" hangingPunct="1"/>
            <a:r>
              <a:rPr lang="ru-RU" altLang="ru-RU" sz="2400" dirty="0"/>
              <a:t>	- врожденные пигментные пятна и т.д.. </a:t>
            </a:r>
          </a:p>
        </p:txBody>
      </p:sp>
    </p:spTree>
    <p:extLst>
      <p:ext uri="{BB962C8B-B14F-4D97-AF65-F5344CB8AC3E}">
        <p14:creationId xmlns:p14="http://schemas.microsoft.com/office/powerpoint/2010/main" val="126560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774825" y="333376"/>
            <a:ext cx="8713788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800">
                <a:solidFill>
                  <a:srgbClr val="FF0000"/>
                </a:solidFill>
              </a:rPr>
              <a:t>Онкология</a:t>
            </a:r>
            <a:r>
              <a:rPr lang="ru-RU" altLang="ru-RU" sz="2800"/>
              <a:t> (от греч. Oncоs - опухоль) - наука, изучающая этиологию, патогенез, клинику, диагностику и лечение опухолей(бластома, тумор, неоплазма, новообразования).</a:t>
            </a:r>
          </a:p>
          <a:p>
            <a:pPr algn="just" eaLnBrk="1" hangingPunct="1"/>
            <a:endParaRPr lang="ru-RU" altLang="ru-RU" sz="2800"/>
          </a:p>
          <a:p>
            <a:pPr algn="just" eaLnBrk="1" hangingPunct="1"/>
            <a:r>
              <a:rPr lang="ru-RU" altLang="ru-RU" sz="2800">
                <a:solidFill>
                  <a:srgbClr val="FF0000"/>
                </a:solidFill>
              </a:rPr>
              <a:t>Опухоль</a:t>
            </a:r>
            <a:r>
              <a:rPr lang="ru-RU" altLang="ru-RU" sz="2800"/>
              <a:t> - это патологическое образование, что спонтанно возникает в разных тканях и органах и отличается полиморфизмом строения, прогрессивным неограниченным ростом. Опухоли относятся к группе наиболее распространенных заболеваний.</a:t>
            </a:r>
          </a:p>
        </p:txBody>
      </p:sp>
    </p:spTree>
    <p:extLst>
      <p:ext uri="{BB962C8B-B14F-4D97-AF65-F5344CB8AC3E}">
        <p14:creationId xmlns:p14="http://schemas.microsoft.com/office/powerpoint/2010/main" val="283513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024" y="2876767"/>
            <a:ext cx="7412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9469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2207568" y="1484784"/>
            <a:ext cx="8064896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800" dirty="0">
                <a:solidFill>
                  <a:srgbClr val="FF0000"/>
                </a:solidFill>
              </a:rPr>
              <a:t>По данным ВОЗ</a:t>
            </a:r>
            <a:r>
              <a:rPr lang="ru-RU" altLang="ru-RU" sz="2800" dirty="0"/>
              <a:t>, ежегодно на земном шаре более 5 млн человек умирают от злокачественных опухолей, из них 1,4 млн - в индустриально развитых европейских странах. Количество заболеваний на злокачественные опухоли в мире </a:t>
            </a:r>
            <a:r>
              <a:rPr lang="ru-RU" altLang="ru-RU" sz="2800" i="1" dirty="0">
                <a:solidFill>
                  <a:srgbClr val="FF0000"/>
                </a:solidFill>
              </a:rPr>
              <a:t>превышает 6 млн</a:t>
            </a:r>
            <a:r>
              <a:rPr lang="ru-RU" altLang="ru-RU" sz="2800" dirty="0"/>
              <a:t>. </a:t>
            </a:r>
          </a:p>
          <a:p>
            <a:pPr algn="just" eaLnBrk="1" hangingPunct="1"/>
            <a:endParaRPr lang="ru-RU" altLang="ru-RU" sz="2800" dirty="0"/>
          </a:p>
          <a:p>
            <a:pPr algn="just" eaLnBrk="1" hangingPunct="1"/>
            <a:r>
              <a:rPr lang="ru-RU" alt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49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7608" y="1268761"/>
            <a:ext cx="73448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altLang="ru-RU" sz="2800" dirty="0"/>
              <a:t>Сегодня злокачественные опухоли среди причин смерти </a:t>
            </a:r>
            <a:r>
              <a:rPr lang="ru-RU" altLang="ru-RU" sz="2800" i="1" dirty="0"/>
              <a:t>занимают второе место после сердечнососудистых заболеваний</a:t>
            </a:r>
            <a:r>
              <a:rPr lang="ru-RU" altLang="ru-RU" sz="2800" dirty="0"/>
              <a:t>, а среди опухолей, рак составляет 65%. </a:t>
            </a:r>
          </a:p>
          <a:p>
            <a:pPr algn="just" eaLnBrk="1" hangingPunct="1"/>
            <a:endParaRPr lang="ru-RU" altLang="ru-RU" sz="2800" dirty="0"/>
          </a:p>
          <a:p>
            <a:pPr algn="just" eaLnBrk="1" hangingPunct="1"/>
            <a:r>
              <a:rPr lang="ru-RU" altLang="ru-RU" sz="2800" dirty="0"/>
              <a:t>По частоте выявления у мужчин преобладают рак легких (42,6%), рак желудка (29,9%). У женщин среди причин смерти от злокачественных опухолей </a:t>
            </a:r>
          </a:p>
          <a:p>
            <a:pPr algn="just" eaLnBrk="1" hangingPunct="1"/>
            <a:r>
              <a:rPr lang="ru-RU" altLang="ru-RU" sz="2800" dirty="0"/>
              <a:t>лидирует рак молочных желез и гениталий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93278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847851" y="260350"/>
            <a:ext cx="8569325" cy="575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rgbClr val="FF0000"/>
                </a:solidFill>
              </a:rPr>
              <a:t>Этиология и патогенез</a:t>
            </a:r>
            <a:endParaRPr lang="ru-RU" altLang="ru-RU" sz="280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2800"/>
              <a:t>Сегодня нет единой теории происхождения опухолей. Среди существующих теорий внимание медиков привлекают следующие:</a:t>
            </a:r>
          </a:p>
          <a:p>
            <a:pPr eaLnBrk="1" hangingPunct="1"/>
            <a:endParaRPr lang="ru-RU" altLang="ru-RU" sz="2800"/>
          </a:p>
          <a:p>
            <a:pPr eaLnBrk="1" hangingPunct="1"/>
            <a:r>
              <a:rPr lang="ru-RU" altLang="ru-RU" sz="2800">
                <a:solidFill>
                  <a:srgbClr val="FF0000"/>
                </a:solidFill>
              </a:rPr>
              <a:t>1. Теория раздражения</a:t>
            </a:r>
            <a:r>
              <a:rPr lang="ru-RU" altLang="ru-RU" sz="2800"/>
              <a:t>, предложенная Р.Вирховым.</a:t>
            </a:r>
          </a:p>
          <a:p>
            <a:pPr eaLnBrk="1" hangingPunct="1"/>
            <a:r>
              <a:rPr lang="ru-RU" altLang="ru-RU" sz="2800"/>
              <a:t>Согласно этой теории, причиной возникновения опухолей является длительное воздействие раздражающих веществ на ткани, что приводит к перестройке клеточных структур, полиморфизма клеток и прогрессирующего и неограниченного роста.</a:t>
            </a:r>
          </a:p>
        </p:txBody>
      </p:sp>
    </p:spTree>
    <p:extLst>
      <p:ext uri="{BB962C8B-B14F-4D97-AF65-F5344CB8AC3E}">
        <p14:creationId xmlns:p14="http://schemas.microsoft.com/office/powerpoint/2010/main" val="3570448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207568" y="1196752"/>
            <a:ext cx="779769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000" dirty="0">
                <a:solidFill>
                  <a:srgbClr val="FF0000"/>
                </a:solidFill>
              </a:rPr>
              <a:t>2. Теория эмбрионального происхождения, </a:t>
            </a:r>
            <a:r>
              <a:rPr lang="ru-RU" altLang="ru-RU" sz="3000" dirty="0"/>
              <a:t>предложенная </a:t>
            </a:r>
            <a:r>
              <a:rPr lang="ru-RU" altLang="ru-RU" sz="3000" dirty="0" err="1"/>
              <a:t>Конгейма</a:t>
            </a:r>
            <a:r>
              <a:rPr lang="ru-RU" altLang="ru-RU" sz="3000" dirty="0"/>
              <a:t>. </a:t>
            </a:r>
          </a:p>
          <a:p>
            <a:pPr eaLnBrk="1" hangingPunct="1"/>
            <a:r>
              <a:rPr lang="ru-RU" altLang="ru-RU" sz="3000" dirty="0"/>
              <a:t>Согласно этой теории опухоли возникают из клеток, которые во время эмбрионального развития не участвовали в построении органа, не подлежали дифференцировке, т.е. оставались в зачаточном состоянии..</a:t>
            </a:r>
          </a:p>
        </p:txBody>
      </p:sp>
    </p:spTree>
    <p:extLst>
      <p:ext uri="{BB962C8B-B14F-4D97-AF65-F5344CB8AC3E}">
        <p14:creationId xmlns:p14="http://schemas.microsoft.com/office/powerpoint/2010/main" val="3139940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7608" y="1412777"/>
            <a:ext cx="698477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000" dirty="0"/>
              <a:t>Затем вследствие воздействия на них какого-то химического или механического раздражителя они начинают постоянно размножаться, образуя опухоль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400535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2135560" y="1412777"/>
            <a:ext cx="8316416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dirty="0">
                <a:solidFill>
                  <a:srgbClr val="FF0000"/>
                </a:solidFill>
              </a:rPr>
              <a:t>3. Вирусно-</a:t>
            </a:r>
            <a:r>
              <a:rPr lang="ru-RU" altLang="ru-RU" sz="2800" dirty="0" err="1">
                <a:solidFill>
                  <a:srgbClr val="FF0000"/>
                </a:solidFill>
              </a:rPr>
              <a:t>иммунно</a:t>
            </a:r>
            <a:r>
              <a:rPr lang="ru-RU" altLang="ru-RU" sz="2800" dirty="0">
                <a:solidFill>
                  <a:srgbClr val="FF0000"/>
                </a:solidFill>
              </a:rPr>
              <a:t>-генетическая теория, </a:t>
            </a:r>
            <a:r>
              <a:rPr lang="ru-RU" altLang="ru-RU" sz="2800" dirty="0"/>
              <a:t>предложенная Л. А. Зильбером.</a:t>
            </a:r>
          </a:p>
          <a:p>
            <a:pPr eaLnBrk="1" hangingPunct="1"/>
            <a:r>
              <a:rPr lang="ru-RU" altLang="ru-RU" sz="2800" dirty="0"/>
              <a:t>Согласно этой теории роста опухоли вызывают специфические вирусы. Об их существовании известно, в эксперименте созданы модели онкологических заболеваний у животных.</a:t>
            </a:r>
          </a:p>
          <a:p>
            <a:pPr eaLnBrk="1" hangingPunct="1"/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732360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9616" y="1340769"/>
            <a:ext cx="66247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3000" dirty="0"/>
              <a:t>При попадании в клетку эти вирусы вызывают образование онкогена, что нарушает нормальную регуляцию клеточного деления. Канцерогенные факторы, которые действуют на клетку химическим или физическим путем, усиливают активность вирусов.</a:t>
            </a:r>
            <a:endParaRPr lang="ru-RU" altLang="ru-RU" sz="3000" dirty="0"/>
          </a:p>
        </p:txBody>
      </p:sp>
    </p:spTree>
    <p:extLst>
      <p:ext uri="{BB962C8B-B14F-4D97-AF65-F5344CB8AC3E}">
        <p14:creationId xmlns:p14="http://schemas.microsoft.com/office/powerpoint/2010/main" val="3923550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TM03457452[[fn=Небесная]]</Template>
  <TotalTime>7</TotalTime>
  <Words>557</Words>
  <Application>Microsoft Office PowerPoint</Application>
  <PresentationFormat>Широкоэкранный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Небеса</vt:lpstr>
      <vt:lpstr>Опухоли: этиология, патогенез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Опухоли: этиология, патогенез</dc:title>
  <dc:creator>Пользователь Windows</dc:creator>
  <cp:lastModifiedBy>Пользователь Windows</cp:lastModifiedBy>
  <cp:revision>1</cp:revision>
  <dcterms:created xsi:type="dcterms:W3CDTF">2020-02-28T09:24:21Z</dcterms:created>
  <dcterms:modified xsi:type="dcterms:W3CDTF">2020-02-28T09:31:42Z</dcterms:modified>
</cp:coreProperties>
</file>