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64A0D-B46C-47EF-BE69-4551AA56E85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DD75FC-575E-4A43-B999-6A38F7D2EE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574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82A60C-E2DA-4C92-A402-4C780BD323D1}" type="slidenum">
              <a:rPr lang="ru-RU"/>
              <a:pPr/>
              <a:t>18</a:t>
            </a:fld>
            <a:endParaRPr lang="ru-RU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539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EA4A-BB22-4CCF-9B20-79BE53A2D88B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C592-E143-458D-865D-294DE9AF3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890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EA4A-BB22-4CCF-9B20-79BE53A2D88B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C592-E143-458D-865D-294DE9AF3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292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EA4A-BB22-4CCF-9B20-79BE53A2D88B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C592-E143-458D-865D-294DE9AF34C8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20828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EA4A-BB22-4CCF-9B20-79BE53A2D88B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C592-E143-458D-865D-294DE9AF3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07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EA4A-BB22-4CCF-9B20-79BE53A2D88B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C592-E143-458D-865D-294DE9AF34C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453421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EA4A-BB22-4CCF-9B20-79BE53A2D88B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C592-E143-458D-865D-294DE9AF3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9946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EA4A-BB22-4CCF-9B20-79BE53A2D88B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C592-E143-458D-865D-294DE9AF3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5340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EA4A-BB22-4CCF-9B20-79BE53A2D88B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C592-E143-458D-865D-294DE9AF3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698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EA4A-BB22-4CCF-9B20-79BE53A2D88B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C592-E143-458D-865D-294DE9AF3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671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EA4A-BB22-4CCF-9B20-79BE53A2D88B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C592-E143-458D-865D-294DE9AF3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112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EA4A-BB22-4CCF-9B20-79BE53A2D88B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C592-E143-458D-865D-294DE9AF3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513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EA4A-BB22-4CCF-9B20-79BE53A2D88B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C592-E143-458D-865D-294DE9AF3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778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EA4A-BB22-4CCF-9B20-79BE53A2D88B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C592-E143-458D-865D-294DE9AF3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126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EA4A-BB22-4CCF-9B20-79BE53A2D88B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C592-E143-458D-865D-294DE9AF3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31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EA4A-BB22-4CCF-9B20-79BE53A2D88B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C592-E143-458D-865D-294DE9AF3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922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EA4A-BB22-4CCF-9B20-79BE53A2D88B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C592-E143-458D-865D-294DE9AF3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351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4EA4A-BB22-4CCF-9B20-79BE53A2D88B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A23C592-E143-458D-865D-294DE9AF3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065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3899" y="302778"/>
            <a:ext cx="9826388" cy="1646302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ВИЩИЙ </a:t>
            </a:r>
            <a:r>
              <a:rPr lang="uk-UA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ДЕРЖАВНИЙ НАВЧАЛЬНИЙ ЗАКЛАД УКРАЇНИ</a:t>
            </a:r>
            <a:br>
              <a:rPr lang="uk-UA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uk-UA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“УКРАЇНСЬКА МЕДИЧНА СТОМАТОЛОГІЧНА АКАДЕМІЯ”</a:t>
            </a:r>
            <a:br>
              <a:rPr lang="uk-UA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uk-UA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КАФЕДРА ЗАГАЛЬНОЇ ХІРУРГІЇ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5306" y="2344863"/>
            <a:ext cx="7766936" cy="1096899"/>
          </a:xfrm>
        </p:spPr>
        <p:txBody>
          <a:bodyPr>
            <a:noAutofit/>
          </a:bodyPr>
          <a:lstStyle/>
          <a:p>
            <a:pPr algn="ctr"/>
            <a:r>
              <a:rPr lang="uk-UA" sz="5400" dirty="0" smtClean="0">
                <a:solidFill>
                  <a:schemeClr val="tx1"/>
                </a:solidFill>
              </a:rPr>
              <a:t>Гострі гнійні захворювання м</a:t>
            </a:r>
            <a:r>
              <a:rPr lang="en-US" sz="5400" dirty="0" smtClean="0">
                <a:solidFill>
                  <a:schemeClr val="tx1"/>
                </a:solidFill>
              </a:rPr>
              <a:t>’</a:t>
            </a:r>
            <a:r>
              <a:rPr lang="uk-UA" sz="5400" dirty="0" smtClean="0">
                <a:solidFill>
                  <a:schemeClr val="tx1"/>
                </a:solidFill>
              </a:rPr>
              <a:t>яких тканин</a:t>
            </a:r>
          </a:p>
          <a:p>
            <a:pPr algn="ctr"/>
            <a:r>
              <a:rPr lang="uk-UA" sz="3200" dirty="0" smtClean="0">
                <a:solidFill>
                  <a:schemeClr val="tx1"/>
                </a:solidFill>
              </a:rPr>
              <a:t>(</a:t>
            </a:r>
            <a:r>
              <a:rPr lang="uk-UA" sz="3200" dirty="0" err="1" smtClean="0">
                <a:solidFill>
                  <a:schemeClr val="tx1"/>
                </a:solidFill>
              </a:rPr>
              <a:t>част</a:t>
            </a:r>
            <a:r>
              <a:rPr lang="uk-UA" sz="3200" dirty="0" smtClean="0">
                <a:solidFill>
                  <a:schemeClr val="tx1"/>
                </a:solidFill>
              </a:rPr>
              <a:t>. 3)</a:t>
            </a:r>
          </a:p>
          <a:p>
            <a:pPr algn="ctr"/>
            <a:endParaRPr lang="uk-UA" sz="5400" dirty="0">
              <a:solidFill>
                <a:schemeClr val="tx1"/>
              </a:solidFill>
            </a:endParaRPr>
          </a:p>
          <a:p>
            <a:pPr algn="ctr"/>
            <a:r>
              <a:rPr lang="uk-UA" sz="1600" dirty="0" smtClean="0">
                <a:solidFill>
                  <a:schemeClr val="tx1"/>
                </a:solidFill>
              </a:rPr>
              <a:t>М. Полтава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06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 descr="http://i.enc-dic.com/dic/enc_medicine/images/02430578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24628" y="1000108"/>
            <a:ext cx="3765496" cy="487679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52596" y="428604"/>
            <a:ext cx="4572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err="1">
                <a:solidFill>
                  <a:srgbClr val="FF0000"/>
                </a:solidFill>
              </a:rPr>
              <a:t>Локалізація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абсцесів</a:t>
            </a:r>
            <a:r>
              <a:rPr lang="ru-RU" sz="2800" b="1" dirty="0">
                <a:solidFill>
                  <a:srgbClr val="FF0000"/>
                </a:solidFill>
              </a:rPr>
              <a:t> в </a:t>
            </a:r>
            <a:r>
              <a:rPr lang="ru-RU" sz="2800" b="1" dirty="0" err="1">
                <a:solidFill>
                  <a:srgbClr val="FF0000"/>
                </a:solidFill>
              </a:rPr>
              <a:t>молочній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залозі</a:t>
            </a:r>
            <a:r>
              <a:rPr lang="ru-RU" sz="2800" b="1" dirty="0">
                <a:solidFill>
                  <a:srgbClr val="FF0000"/>
                </a:solidFill>
              </a:rPr>
              <a:t>:</a:t>
            </a:r>
          </a:p>
          <a:p>
            <a:r>
              <a:rPr lang="ru-RU" sz="2800" b="1" dirty="0"/>
              <a:t>1.</a:t>
            </a:r>
            <a:r>
              <a:rPr lang="ru-RU" sz="2800" dirty="0"/>
              <a:t> </a:t>
            </a:r>
            <a:r>
              <a:rPr lang="ru-RU" sz="2800" b="1" dirty="0" err="1"/>
              <a:t>Субареолярний</a:t>
            </a:r>
            <a:r>
              <a:rPr lang="ru-RU" sz="2800" dirty="0"/>
              <a:t>  </a:t>
            </a:r>
          </a:p>
          <a:p>
            <a:r>
              <a:rPr lang="ru-RU" sz="2800" dirty="0"/>
              <a:t>    (</a:t>
            </a:r>
            <a:r>
              <a:rPr lang="ru-RU" sz="2800" dirty="0" err="1"/>
              <a:t>під</a:t>
            </a:r>
            <a:r>
              <a:rPr lang="ru-RU" sz="2800" dirty="0"/>
              <a:t>  соском) </a:t>
            </a:r>
          </a:p>
          <a:p>
            <a:r>
              <a:rPr lang="ru-RU" sz="2800" b="1" dirty="0"/>
              <a:t>2.</a:t>
            </a:r>
            <a:r>
              <a:rPr lang="ru-RU" sz="2800" dirty="0"/>
              <a:t> </a:t>
            </a:r>
            <a:r>
              <a:rPr lang="ru-RU" sz="2800" b="1" dirty="0" err="1"/>
              <a:t>Інтрамамарний</a:t>
            </a:r>
            <a:r>
              <a:rPr lang="ru-RU" sz="2800" b="1" dirty="0"/>
              <a:t>  </a:t>
            </a:r>
          </a:p>
          <a:p>
            <a:r>
              <a:rPr lang="ru-RU" sz="2800" dirty="0"/>
              <a:t>    (</a:t>
            </a:r>
            <a:r>
              <a:rPr lang="ru-RU" sz="2800" dirty="0" err="1"/>
              <a:t>всередині</a:t>
            </a:r>
            <a:r>
              <a:rPr lang="ru-RU" sz="2800" dirty="0"/>
              <a:t> </a:t>
            </a:r>
            <a:r>
              <a:rPr lang="ru-RU" sz="2800" dirty="0" err="1"/>
              <a:t>молочної</a:t>
            </a:r>
            <a:r>
              <a:rPr lang="ru-RU" sz="2800" dirty="0"/>
              <a:t>    </a:t>
            </a:r>
          </a:p>
          <a:p>
            <a:r>
              <a:rPr lang="ru-RU" sz="2800" dirty="0"/>
              <a:t>     </a:t>
            </a:r>
            <a:r>
              <a:rPr lang="ru-RU" sz="2800" dirty="0" err="1"/>
              <a:t>залози</a:t>
            </a:r>
            <a:r>
              <a:rPr lang="ru-RU" sz="2800" dirty="0"/>
              <a:t>) </a:t>
            </a:r>
          </a:p>
          <a:p>
            <a:r>
              <a:rPr lang="ru-RU" sz="2800" b="1" dirty="0"/>
              <a:t>3. </a:t>
            </a:r>
            <a:r>
              <a:rPr lang="ru-RU" sz="2800" b="1" dirty="0" err="1"/>
              <a:t>Підшкірний</a:t>
            </a:r>
            <a:endParaRPr lang="ru-RU" sz="2800" b="1" dirty="0"/>
          </a:p>
          <a:p>
            <a:r>
              <a:rPr lang="ru-RU" sz="2800" b="1" dirty="0"/>
              <a:t>4.</a:t>
            </a:r>
            <a:r>
              <a:rPr lang="ru-RU" sz="2800" dirty="0"/>
              <a:t> </a:t>
            </a:r>
            <a:r>
              <a:rPr lang="ru-RU" sz="2800" b="1" dirty="0" err="1"/>
              <a:t>Ретромамарний</a:t>
            </a:r>
            <a:r>
              <a:rPr lang="ru-RU" sz="2800" dirty="0"/>
              <a:t>  </a:t>
            </a:r>
          </a:p>
          <a:p>
            <a:r>
              <a:rPr lang="ru-RU" sz="2800" dirty="0"/>
              <a:t>    (</a:t>
            </a:r>
            <a:r>
              <a:rPr lang="ru-RU" sz="2800" dirty="0" err="1"/>
              <a:t>позаду</a:t>
            </a:r>
            <a:r>
              <a:rPr lang="ru-RU" sz="2800" dirty="0"/>
              <a:t> </a:t>
            </a:r>
            <a:r>
              <a:rPr lang="ru-RU" sz="2800" dirty="0" err="1"/>
              <a:t>молочної</a:t>
            </a:r>
            <a:r>
              <a:rPr lang="ru-RU" sz="2800" dirty="0"/>
              <a:t>  </a:t>
            </a:r>
          </a:p>
          <a:p>
            <a:r>
              <a:rPr lang="ru-RU" sz="2800" dirty="0"/>
              <a:t>      </a:t>
            </a:r>
            <a:r>
              <a:rPr lang="ru-RU" sz="2800" dirty="0" err="1"/>
              <a:t>залози</a:t>
            </a:r>
            <a:r>
              <a:rPr lang="ru-RU" sz="2800" dirty="0"/>
              <a:t> )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12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3122" y="295676"/>
            <a:ext cx="907262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solidFill>
                  <a:srgbClr val="FF0000"/>
                </a:solidFill>
              </a:rPr>
              <a:t>Флегмонозна форма маститу </a:t>
            </a:r>
          </a:p>
          <a:p>
            <a:pPr lvl="1">
              <a:buFont typeface="Wingdings" pitchFamily="2" charset="2"/>
              <a:buChar char="q"/>
            </a:pPr>
            <a:r>
              <a:rPr lang="uk-UA" sz="3200" dirty="0"/>
              <a:t> Подальше погіршення  загального  стану  із  септичними  явищами (гарячка,  пришвидшення ШОЕ, збільшення лейкоцитозу, </a:t>
            </a:r>
            <a:r>
              <a:rPr lang="uk-UA" sz="3200" dirty="0" err="1"/>
              <a:t>лімфопенія</a:t>
            </a:r>
            <a:r>
              <a:rPr lang="uk-UA" sz="3200" dirty="0"/>
              <a:t>,  </a:t>
            </a:r>
            <a:r>
              <a:rPr lang="uk-UA" sz="3200" dirty="0" err="1"/>
              <a:t>еозинофілія</a:t>
            </a:r>
            <a:r>
              <a:rPr lang="uk-UA" sz="3200" dirty="0"/>
              <a:t>) </a:t>
            </a:r>
          </a:p>
          <a:p>
            <a:pPr lvl="1">
              <a:buFont typeface="Wingdings" pitchFamily="2" charset="2"/>
              <a:buChar char="q"/>
            </a:pPr>
            <a:r>
              <a:rPr lang="uk-UA" sz="3200" dirty="0"/>
              <a:t> Молочна  залоза збільшена  і набрякає, різко болісна, шкіра </a:t>
            </a:r>
            <a:r>
              <a:rPr lang="uk-UA" sz="3200" dirty="0" err="1"/>
              <a:t>гіперемована</a:t>
            </a:r>
            <a:r>
              <a:rPr lang="uk-UA" sz="3200" dirty="0"/>
              <a:t>,  сосок втягнутий, спостерігаються  ділянки множинних </a:t>
            </a:r>
            <a:r>
              <a:rPr lang="uk-UA" sz="3200" dirty="0" err="1"/>
              <a:t>флюктуацій</a:t>
            </a:r>
            <a:r>
              <a:rPr lang="uk-UA" sz="3200" dirty="0"/>
              <a:t>  у залозі, розширення підшкірних вен, явища лімфангіту</a:t>
            </a:r>
          </a:p>
        </p:txBody>
      </p:sp>
    </p:spTree>
    <p:extLst>
      <p:ext uri="{BB962C8B-B14F-4D97-AF65-F5344CB8AC3E}">
        <p14:creationId xmlns:p14="http://schemas.microsoft.com/office/powerpoint/2010/main" val="200566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8566" y="530537"/>
            <a:ext cx="8215370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solidFill>
                  <a:srgbClr val="FF0000"/>
                </a:solidFill>
              </a:rPr>
              <a:t>Гангренозна форма маститу </a:t>
            </a:r>
          </a:p>
          <a:p>
            <a:pPr algn="ctr"/>
            <a:r>
              <a:rPr lang="uk-UA" sz="3200" b="1" i="1" dirty="0"/>
              <a:t>розвивається внаслідок тромбозу  судин молочної  залози </a:t>
            </a:r>
          </a:p>
          <a:p>
            <a:pPr>
              <a:buFont typeface="Wingdings" pitchFamily="2" charset="2"/>
              <a:buChar char="q"/>
            </a:pPr>
            <a:r>
              <a:rPr lang="uk-UA" sz="2400" dirty="0"/>
              <a:t> </a:t>
            </a:r>
            <a:r>
              <a:rPr lang="uk-UA" sz="3200" dirty="0"/>
              <a:t>Характеризується  вкрай  тяжким перебігом  із  явищами  інтоксикації (гарячка,  температура 40 °С, тахікардія до 120  ударів  за  хвилину, гіпотонія,  головний біль)</a:t>
            </a:r>
          </a:p>
          <a:p>
            <a:pPr>
              <a:buFont typeface="Wingdings" pitchFamily="2" charset="2"/>
              <a:buChar char="q"/>
            </a:pPr>
            <a:r>
              <a:rPr lang="uk-UA" sz="3200" dirty="0"/>
              <a:t> Значні  зміни  з боку крові: лейкоцитоз до 25  тис.  з різким  зрушенням  уліво, пришвидшення ШОЕ  до 60–70 мм/год. Явища  </a:t>
            </a:r>
            <a:r>
              <a:rPr lang="uk-UA" sz="3200" dirty="0" err="1"/>
              <a:t>гіпохромної</a:t>
            </a:r>
            <a:r>
              <a:rPr lang="uk-UA" sz="3200" dirty="0"/>
              <a:t>  анемії. </a:t>
            </a:r>
          </a:p>
          <a:p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396422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6355" y="1068348"/>
            <a:ext cx="8358246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uk-UA" sz="2800" dirty="0"/>
              <a:t> Молочна  залоза  різко збільшена, пастозна, болісна. </a:t>
            </a:r>
          </a:p>
          <a:p>
            <a:endParaRPr lang="uk-UA" sz="2800" dirty="0"/>
          </a:p>
          <a:p>
            <a:pPr>
              <a:buFont typeface="Wingdings" pitchFamily="2" charset="2"/>
              <a:buChar char="q"/>
            </a:pPr>
            <a:r>
              <a:rPr lang="uk-UA" sz="2800" dirty="0"/>
              <a:t> Шкіра над нею блідо-зеленого чи синьо-багрового  кольору, місцями  є пухирі  і  ділянки некрозу</a:t>
            </a:r>
          </a:p>
          <a:p>
            <a:endParaRPr lang="uk-UA" sz="2800" dirty="0"/>
          </a:p>
          <a:p>
            <a:pPr>
              <a:buFont typeface="Wingdings" pitchFamily="2" charset="2"/>
              <a:buChar char="q"/>
            </a:pPr>
            <a:r>
              <a:rPr lang="uk-UA" sz="2800" dirty="0"/>
              <a:t> </a:t>
            </a:r>
            <a:r>
              <a:rPr lang="uk-UA" sz="2800" dirty="0" err="1"/>
              <a:t>Регіонарні</a:t>
            </a:r>
            <a:r>
              <a:rPr lang="uk-UA" sz="2800" dirty="0"/>
              <a:t>  лімфовузли  збільшені,  болісні</a:t>
            </a:r>
          </a:p>
          <a:p>
            <a:endParaRPr lang="uk-UA" sz="2800" dirty="0"/>
          </a:p>
          <a:p>
            <a:pPr>
              <a:buFont typeface="Wingdings" pitchFamily="2" charset="2"/>
              <a:buChar char="q"/>
            </a:pPr>
            <a:r>
              <a:rPr lang="uk-UA" sz="2800" dirty="0"/>
              <a:t> Перебіг  маститу може  ускладнюватися  розвитком  сепсису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4011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2167" y="558254"/>
            <a:ext cx="878684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solidFill>
                  <a:srgbClr val="FF0000"/>
                </a:solidFill>
              </a:rPr>
              <a:t>Лікування маститу </a:t>
            </a:r>
            <a:r>
              <a:rPr lang="uk-UA" b="1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uk-UA" sz="2400" b="1" u="sng" dirty="0"/>
              <a:t>проводиться  залежно  від фази  процесу</a:t>
            </a:r>
          </a:p>
          <a:p>
            <a:pPr algn="ctr"/>
            <a:r>
              <a:rPr lang="uk-UA" sz="2800" dirty="0">
                <a:solidFill>
                  <a:srgbClr val="FF0000"/>
                </a:solidFill>
              </a:rPr>
              <a:t>При  серозній  та  інфільтративній формах</a:t>
            </a:r>
          </a:p>
          <a:p>
            <a:pPr algn="ctr"/>
            <a:r>
              <a:rPr lang="uk-UA" sz="2800" dirty="0">
                <a:solidFill>
                  <a:srgbClr val="FF0000"/>
                </a:solidFill>
              </a:rPr>
              <a:t>показана  консервативна терапія:  </a:t>
            </a:r>
          </a:p>
          <a:p>
            <a:pPr>
              <a:buFont typeface="Wingdings" pitchFamily="2" charset="2"/>
              <a:buChar char="q"/>
            </a:pPr>
            <a:r>
              <a:rPr lang="uk-UA" sz="2800" dirty="0"/>
              <a:t> </a:t>
            </a:r>
            <a:r>
              <a:rPr lang="uk-UA" sz="2800" b="1" dirty="0"/>
              <a:t>годування  груддю  не  припиняти  і  сприяти  ліквідації застою молока </a:t>
            </a:r>
            <a:r>
              <a:rPr lang="uk-UA" sz="2800" i="1" dirty="0"/>
              <a:t>(</a:t>
            </a:r>
            <a:r>
              <a:rPr lang="uk-UA" sz="2800" i="1" dirty="0" err="1"/>
              <a:t>зціжування</a:t>
            </a:r>
            <a:r>
              <a:rPr lang="uk-UA" sz="2800" i="1" dirty="0"/>
              <a:t>  ручне  або </a:t>
            </a:r>
            <a:r>
              <a:rPr lang="uk-UA" sz="2800" i="1" dirty="0" err="1"/>
              <a:t>молоковідсмоктувачем</a:t>
            </a:r>
            <a:r>
              <a:rPr lang="uk-UA" sz="2800" i="1" dirty="0"/>
              <a:t>)  </a:t>
            </a:r>
          </a:p>
          <a:p>
            <a:pPr>
              <a:buFont typeface="Wingdings" pitchFamily="2" charset="2"/>
              <a:buChar char="q"/>
            </a:pPr>
            <a:r>
              <a:rPr lang="uk-UA" sz="2800" dirty="0"/>
              <a:t> </a:t>
            </a:r>
            <a:r>
              <a:rPr lang="uk-UA" sz="2800" b="1" dirty="0" err="1"/>
              <a:t>антибіотикотерапія</a:t>
            </a:r>
            <a:r>
              <a:rPr lang="uk-UA" sz="2800" dirty="0"/>
              <a:t> </a:t>
            </a:r>
            <a:r>
              <a:rPr lang="uk-UA" sz="2800" i="1" dirty="0"/>
              <a:t>(напівсинтетичні  </a:t>
            </a:r>
            <a:r>
              <a:rPr lang="uk-UA" sz="2800" i="1" dirty="0" err="1"/>
              <a:t>пеніциліни</a:t>
            </a:r>
            <a:r>
              <a:rPr lang="uk-UA" sz="2800" i="1" dirty="0"/>
              <a:t>,  </a:t>
            </a:r>
            <a:r>
              <a:rPr lang="uk-UA" sz="2800" i="1" dirty="0" err="1"/>
              <a:t>аміноглікозиди</a:t>
            </a:r>
            <a:r>
              <a:rPr lang="uk-UA" sz="2800" i="1" dirty="0"/>
              <a:t>, </a:t>
            </a:r>
            <a:r>
              <a:rPr lang="uk-UA" sz="2800" i="1" dirty="0" err="1"/>
              <a:t>макроліди</a:t>
            </a:r>
            <a:r>
              <a:rPr lang="uk-UA" sz="2800" i="1" dirty="0"/>
              <a:t>,  </a:t>
            </a:r>
            <a:r>
              <a:rPr lang="uk-UA" sz="2800" i="1" dirty="0" err="1"/>
              <a:t>цефалоспорини</a:t>
            </a:r>
            <a:r>
              <a:rPr lang="uk-UA" sz="2800" i="1" dirty="0"/>
              <a:t>)</a:t>
            </a:r>
          </a:p>
          <a:p>
            <a:pPr>
              <a:buFont typeface="Wingdings" pitchFamily="2" charset="2"/>
              <a:buChar char="q"/>
            </a:pPr>
            <a:r>
              <a:rPr lang="uk-UA" sz="2800" dirty="0"/>
              <a:t> </a:t>
            </a:r>
            <a:r>
              <a:rPr lang="uk-UA" sz="2800" b="1" dirty="0"/>
              <a:t>фізіотерапія</a:t>
            </a:r>
            <a:r>
              <a:rPr lang="uk-UA" sz="2800" dirty="0"/>
              <a:t> </a:t>
            </a:r>
            <a:r>
              <a:rPr lang="uk-UA" sz="2800" i="1" dirty="0"/>
              <a:t>(солюкс, УВЧ,  ультразвук, УФО,  електрофорез)</a:t>
            </a:r>
          </a:p>
        </p:txBody>
      </p:sp>
    </p:spTree>
    <p:extLst>
      <p:ext uri="{BB962C8B-B14F-4D97-AF65-F5344CB8AC3E}">
        <p14:creationId xmlns:p14="http://schemas.microsoft.com/office/powerpoint/2010/main" val="2702302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41" y="0"/>
            <a:ext cx="835824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solidFill>
                  <a:srgbClr val="FF0000"/>
                </a:solidFill>
              </a:rPr>
              <a:t>Хворі з </a:t>
            </a:r>
            <a:r>
              <a:rPr lang="uk-UA" sz="3200" b="1" dirty="0" err="1">
                <a:solidFill>
                  <a:srgbClr val="FF0000"/>
                </a:solidFill>
              </a:rPr>
              <a:t>абсцедуючою</a:t>
            </a:r>
            <a:r>
              <a:rPr lang="uk-UA" sz="3200" b="1" dirty="0">
                <a:solidFill>
                  <a:srgbClr val="FF0000"/>
                </a:solidFill>
              </a:rPr>
              <a:t>, флегмонозною  і гангренозною формами маститу </a:t>
            </a:r>
            <a:r>
              <a:rPr lang="uk-UA" sz="3200" u="sng" dirty="0"/>
              <a:t>потребують  термінового оперативного лікування :</a:t>
            </a:r>
          </a:p>
          <a:p>
            <a:pPr algn="ctr"/>
            <a:endParaRPr lang="uk-UA" sz="2800" u="sng" dirty="0"/>
          </a:p>
          <a:p>
            <a:pPr>
              <a:buFont typeface="Wingdings" pitchFamily="2" charset="2"/>
              <a:buChar char="q"/>
            </a:pPr>
            <a:r>
              <a:rPr lang="uk-UA" sz="2800" dirty="0"/>
              <a:t> </a:t>
            </a:r>
            <a:r>
              <a:rPr lang="uk-UA" sz="3200" dirty="0"/>
              <a:t>Розріз та дренування (при необхідності декілька розрізів з висіканням некротичних  тканин)</a:t>
            </a:r>
          </a:p>
          <a:p>
            <a:r>
              <a:rPr lang="uk-UA" sz="3200" b="1" dirty="0"/>
              <a:t>Лікування  доповнюється:</a:t>
            </a:r>
          </a:p>
          <a:p>
            <a:pPr>
              <a:buFont typeface="Wingdings" pitchFamily="2" charset="2"/>
              <a:buChar char="q"/>
            </a:pPr>
            <a:r>
              <a:rPr lang="uk-UA" sz="3200" dirty="0"/>
              <a:t> </a:t>
            </a:r>
            <a:r>
              <a:rPr lang="uk-UA" sz="3200" dirty="0" err="1"/>
              <a:t>інфузійною</a:t>
            </a:r>
            <a:r>
              <a:rPr lang="uk-UA" sz="3200" dirty="0"/>
              <a:t>  терапією (антибіотики,  стимулятори  імунітету),</a:t>
            </a:r>
          </a:p>
          <a:p>
            <a:pPr>
              <a:buFont typeface="Wingdings" pitchFamily="2" charset="2"/>
              <a:buChar char="q"/>
            </a:pPr>
            <a:r>
              <a:rPr lang="uk-UA" sz="3200" dirty="0"/>
              <a:t> </a:t>
            </a:r>
            <a:r>
              <a:rPr lang="uk-UA" sz="3200" dirty="0" err="1"/>
              <a:t>дезинтоксикаційною</a:t>
            </a:r>
            <a:r>
              <a:rPr lang="uk-UA" sz="3200" dirty="0"/>
              <a:t> терапією</a:t>
            </a:r>
          </a:p>
        </p:txBody>
      </p:sp>
    </p:spTree>
    <p:extLst>
      <p:ext uri="{BB962C8B-B14F-4D97-AF65-F5344CB8AC3E}">
        <p14:creationId xmlns:p14="http://schemas.microsoft.com/office/powerpoint/2010/main" val="6038185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2" descr="http://www.rmj.ru/data/articles/Image/t9/n3-4/p11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67043" y="1714489"/>
            <a:ext cx="5252971" cy="4051555"/>
          </a:xfrm>
          <a:prstGeom prst="rect">
            <a:avLst/>
          </a:prstGeom>
          <a:noFill/>
        </p:spPr>
      </p:pic>
      <p:cxnSp>
        <p:nvCxnSpPr>
          <p:cNvPr id="7" name="Прямая со стрелкой 6"/>
          <p:cNvCxnSpPr/>
          <p:nvPr/>
        </p:nvCxnSpPr>
        <p:spPr>
          <a:xfrm rot="10800000">
            <a:off x="5738810" y="5072074"/>
            <a:ext cx="1071570" cy="71438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V="1">
            <a:off x="4917273" y="3893347"/>
            <a:ext cx="2714644" cy="107157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 flipH="1" flipV="1">
            <a:off x="5988843" y="4964917"/>
            <a:ext cx="1643074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67438" y="5857892"/>
            <a:ext cx="2786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/>
              <a:t>Радіальний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952597" y="5857892"/>
            <a:ext cx="31053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dirty="0" err="1"/>
              <a:t>Параареолярний</a:t>
            </a:r>
            <a:endParaRPr lang="uk-UA" sz="2800" b="1" dirty="0"/>
          </a:p>
        </p:txBody>
      </p:sp>
      <p:cxnSp>
        <p:nvCxnSpPr>
          <p:cNvPr id="31" name="Прямая со стрелкой 30"/>
          <p:cNvCxnSpPr/>
          <p:nvPr/>
        </p:nvCxnSpPr>
        <p:spPr>
          <a:xfrm rot="5400000" flipH="1" flipV="1">
            <a:off x="3559951" y="4536289"/>
            <a:ext cx="1571636" cy="121444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1809720" y="1000108"/>
            <a:ext cx="36631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dirty="0"/>
              <a:t>  </a:t>
            </a:r>
            <a:r>
              <a:rPr lang="uk-UA" sz="2800" b="1" dirty="0" err="1"/>
              <a:t>Зовнішньобоковий</a:t>
            </a:r>
            <a:endParaRPr lang="uk-UA" sz="28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238348" y="357167"/>
            <a:ext cx="6786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>
                <a:solidFill>
                  <a:srgbClr val="FF0000"/>
                </a:solidFill>
              </a:rPr>
              <a:t>Розрізи при маститах</a:t>
            </a:r>
          </a:p>
        </p:txBody>
      </p:sp>
      <p:cxnSp>
        <p:nvCxnSpPr>
          <p:cNvPr id="42" name="Прямая со стрелкой 41"/>
          <p:cNvCxnSpPr/>
          <p:nvPr/>
        </p:nvCxnSpPr>
        <p:spPr>
          <a:xfrm rot="16200000" flipH="1">
            <a:off x="2346299" y="1965315"/>
            <a:ext cx="2143140" cy="135573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677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rmj.ru/data/articles/Image/t9/n3-4/p11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4034" y="928670"/>
            <a:ext cx="4000528" cy="332044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 t="12201" r="-520"/>
          <a:stretch>
            <a:fillRect/>
          </a:stretch>
        </p:blipFill>
        <p:spPr bwMode="auto">
          <a:xfrm>
            <a:off x="6381753" y="928670"/>
            <a:ext cx="2725193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238348" y="4286257"/>
            <a:ext cx="707236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/>
              <a:t>Розріз по </a:t>
            </a:r>
            <a:r>
              <a:rPr lang="uk-UA" sz="3200" b="1" dirty="0" err="1"/>
              <a:t>Барденгейеру</a:t>
            </a:r>
            <a:endParaRPr lang="uk-UA" sz="3200" b="1" dirty="0"/>
          </a:p>
          <a:p>
            <a:pPr algn="ctr"/>
            <a:r>
              <a:rPr lang="uk-UA" sz="3200" b="1" dirty="0"/>
              <a:t> (</a:t>
            </a:r>
            <a:r>
              <a:rPr lang="uk-UA" sz="3200" b="1" i="1" dirty="0"/>
              <a:t>при тотальному або </a:t>
            </a:r>
          </a:p>
          <a:p>
            <a:pPr algn="ctr"/>
            <a:r>
              <a:rPr lang="uk-UA" sz="3200" b="1" i="1" dirty="0" err="1"/>
              <a:t>ретромамарному</a:t>
            </a:r>
            <a:r>
              <a:rPr lang="uk-UA" sz="3200" b="1" i="1" dirty="0"/>
              <a:t> маститі)</a:t>
            </a:r>
          </a:p>
          <a:p>
            <a:endParaRPr lang="uk-UA" sz="3200" b="1" dirty="0"/>
          </a:p>
        </p:txBody>
      </p:sp>
    </p:spTree>
    <p:extLst>
      <p:ext uri="{BB962C8B-B14F-4D97-AF65-F5344CB8AC3E}">
        <p14:creationId xmlns:p14="http://schemas.microsoft.com/office/powerpoint/2010/main" val="32474919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1319" y="622965"/>
            <a:ext cx="8033980" cy="6025485"/>
          </a:xfrm>
        </p:spPr>
      </p:pic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491319" y="313898"/>
            <a:ext cx="3449983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uk-UA" sz="5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ДЯКУЄМО</a:t>
            </a:r>
            <a:endParaRPr lang="ru-RU" sz="5400" b="1" i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6805" name="Text Box 5"/>
          <p:cNvSpPr txBox="1">
            <a:spLocks noChangeArrowheads="1"/>
          </p:cNvSpPr>
          <p:nvPr/>
        </p:nvSpPr>
        <p:spPr bwMode="auto">
          <a:xfrm>
            <a:off x="5806200" y="5515686"/>
            <a:ext cx="440213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uk-UA" sz="5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 УВАГУ!</a:t>
            </a:r>
            <a:endParaRPr lang="ru-RU" sz="5400" b="1" i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11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8118" y="257582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600" b="1" dirty="0">
                <a:solidFill>
                  <a:srgbClr val="FF0000"/>
                </a:solidFill>
              </a:rPr>
              <a:t>Мастит</a:t>
            </a:r>
            <a:r>
              <a:rPr lang="uk-UA" sz="3600" dirty="0"/>
              <a:t> (</a:t>
            </a:r>
            <a:r>
              <a:rPr lang="uk-UA" sz="3600" dirty="0" err="1"/>
              <a:t>mastitis</a:t>
            </a:r>
            <a:r>
              <a:rPr lang="uk-UA" sz="3600" dirty="0"/>
              <a:t>) — запалення тканин молочної залози</a:t>
            </a:r>
          </a:p>
        </p:txBody>
      </p:sp>
      <p:sp>
        <p:nvSpPr>
          <p:cNvPr id="1026" name="AutoShape 2" descr="http://go3.imgsmail.ru/imgpreview?key=http%3A//doctor-maximov.ru/img/page%5Fimg/mastit%5F1.jpg&amp;mb=imgdb_preview_176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028" name="AutoShape 4" descr="http://go3.imgsmail.ru/imgpreview?key=http%3A//doctor-maximov.ru/img/page%5Fimg/mastit%5F1.jpg&amp;mb=imgdb_preview_176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032" name="Picture 8" descr="http://www.us-in.net/img/grv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95447" y="4106488"/>
            <a:ext cx="2675905" cy="2142857"/>
          </a:xfrm>
          <a:prstGeom prst="rect">
            <a:avLst/>
          </a:prstGeom>
          <a:noFill/>
        </p:spPr>
      </p:pic>
      <p:pic>
        <p:nvPicPr>
          <p:cNvPr id="8" name="Picture 2" descr="&amp;Mcy;&amp;acy;&amp;scy;&amp;tcy;&amp;icy;&amp;t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2800" y="1619254"/>
            <a:ext cx="2343150" cy="2381250"/>
          </a:xfrm>
          <a:prstGeom prst="rect">
            <a:avLst/>
          </a:prstGeom>
          <a:noFill/>
        </p:spPr>
      </p:pic>
      <p:pic>
        <p:nvPicPr>
          <p:cNvPr id="9" name="Picture 4" descr="http://t3.gstatic.com/images?q=tbn:ANd9GcS24c_AVdRiU8QessbrAE9GZmMFl0FSeqfIUjm9eEhZBFCbjE6BsMLp7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68425" y="2643182"/>
            <a:ext cx="2597631" cy="27146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964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5564" y="381263"/>
            <a:ext cx="8429652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>
                <a:solidFill>
                  <a:srgbClr val="FF0000"/>
                </a:solidFill>
              </a:rPr>
              <a:t>Етіологія  і  патогенез  </a:t>
            </a:r>
          </a:p>
          <a:p>
            <a:pPr algn="ctr"/>
            <a:endParaRPr lang="uk-UA" sz="800" b="1" dirty="0">
              <a:solidFill>
                <a:srgbClr val="FF0000"/>
              </a:solidFill>
            </a:endParaRPr>
          </a:p>
          <a:p>
            <a:r>
              <a:rPr lang="uk-UA" sz="3200" b="1" dirty="0"/>
              <a:t>Збудники:</a:t>
            </a:r>
            <a:r>
              <a:rPr lang="uk-UA" sz="3200" dirty="0"/>
              <a:t>  </a:t>
            </a:r>
          </a:p>
          <a:p>
            <a:pPr lvl="1">
              <a:buFont typeface="Wingdings" pitchFamily="2" charset="2"/>
              <a:buChar char="q"/>
            </a:pPr>
            <a:r>
              <a:rPr lang="uk-UA" sz="3200" dirty="0"/>
              <a:t> стафілококи</a:t>
            </a:r>
          </a:p>
          <a:p>
            <a:pPr lvl="1">
              <a:buFont typeface="Wingdings" pitchFamily="2" charset="2"/>
              <a:buChar char="q"/>
            </a:pPr>
            <a:r>
              <a:rPr lang="uk-UA" sz="3200" dirty="0"/>
              <a:t> стрептококи</a:t>
            </a:r>
          </a:p>
          <a:p>
            <a:pPr lvl="1">
              <a:buFont typeface="Wingdings" pitchFamily="2" charset="2"/>
              <a:buChar char="q"/>
            </a:pPr>
            <a:r>
              <a:rPr lang="uk-UA" sz="3200" dirty="0"/>
              <a:t> </a:t>
            </a:r>
            <a:r>
              <a:rPr lang="uk-UA" sz="3200" dirty="0" err="1"/>
              <a:t>ентеробактерії</a:t>
            </a:r>
            <a:r>
              <a:rPr lang="uk-UA" sz="3200" dirty="0"/>
              <a:t> та ін. </a:t>
            </a:r>
          </a:p>
          <a:p>
            <a:pPr lvl="1"/>
            <a:endParaRPr lang="uk-UA" sz="800" dirty="0"/>
          </a:p>
          <a:p>
            <a:r>
              <a:rPr lang="uk-UA" sz="3200" b="1" dirty="0"/>
              <a:t>Шляхи зараження: </a:t>
            </a:r>
          </a:p>
          <a:p>
            <a:pPr lvl="1">
              <a:buFont typeface="Wingdings" pitchFamily="2" charset="2"/>
              <a:buChar char="q"/>
            </a:pPr>
            <a:r>
              <a:rPr lang="uk-UA" sz="3200" dirty="0"/>
              <a:t> через тріщини соска</a:t>
            </a:r>
          </a:p>
          <a:p>
            <a:pPr lvl="1">
              <a:buFont typeface="Wingdings" pitchFamily="2" charset="2"/>
              <a:buChar char="q"/>
            </a:pPr>
            <a:r>
              <a:rPr lang="uk-UA" sz="3200" dirty="0"/>
              <a:t> </a:t>
            </a:r>
            <a:r>
              <a:rPr lang="uk-UA" sz="3200" dirty="0" err="1"/>
              <a:t>інтраканалікулярний</a:t>
            </a:r>
            <a:r>
              <a:rPr lang="uk-UA" sz="3200" dirty="0"/>
              <a:t> (у годувальниць)</a:t>
            </a:r>
          </a:p>
          <a:p>
            <a:pPr lvl="1">
              <a:buFont typeface="Wingdings" pitchFamily="2" charset="2"/>
              <a:buChar char="q"/>
            </a:pPr>
            <a:r>
              <a:rPr lang="uk-UA" sz="3200" dirty="0"/>
              <a:t> гематогенний  </a:t>
            </a:r>
          </a:p>
          <a:p>
            <a:pPr lvl="1">
              <a:buFont typeface="Wingdings" pitchFamily="2" charset="2"/>
              <a:buChar char="q"/>
            </a:pPr>
            <a:r>
              <a:rPr lang="uk-UA" sz="3200" dirty="0"/>
              <a:t> </a:t>
            </a:r>
            <a:r>
              <a:rPr lang="uk-UA" sz="3200" dirty="0" err="1"/>
              <a:t>лімфогенний</a:t>
            </a:r>
            <a:r>
              <a:rPr lang="uk-UA" sz="3200" dirty="0"/>
              <a:t> (при ендогенній  інфекції)</a:t>
            </a:r>
          </a:p>
        </p:txBody>
      </p:sp>
    </p:spTree>
    <p:extLst>
      <p:ext uri="{BB962C8B-B14F-4D97-AF65-F5344CB8AC3E}">
        <p14:creationId xmlns:p14="http://schemas.microsoft.com/office/powerpoint/2010/main" val="255263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02886" y="475095"/>
            <a:ext cx="82153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uk-UA" sz="4800" b="1" dirty="0"/>
              <a:t>Сприяючі фактори: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45910" y="1228299"/>
            <a:ext cx="976493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Wingdings" pitchFamily="2" charset="2"/>
              <a:buChar char="q"/>
            </a:pPr>
            <a:r>
              <a:rPr lang="ru-RU" sz="3200" dirty="0"/>
              <a:t> </a:t>
            </a:r>
            <a:r>
              <a:rPr lang="ru-RU" sz="4000" dirty="0" err="1"/>
              <a:t>Тріщини</a:t>
            </a:r>
            <a:r>
              <a:rPr lang="ru-RU" sz="4000" dirty="0"/>
              <a:t> </a:t>
            </a:r>
            <a:r>
              <a:rPr lang="ru-RU" sz="4000" dirty="0" err="1"/>
              <a:t>сосків</a:t>
            </a:r>
            <a:r>
              <a:rPr lang="ru-RU" sz="4000" dirty="0"/>
              <a:t> </a:t>
            </a:r>
          </a:p>
          <a:p>
            <a:pPr lvl="1">
              <a:buFont typeface="Wingdings" pitchFamily="2" charset="2"/>
              <a:buChar char="q"/>
            </a:pPr>
            <a:r>
              <a:rPr lang="ru-RU" sz="4000" dirty="0"/>
              <a:t> </a:t>
            </a:r>
            <a:r>
              <a:rPr lang="ru-RU" sz="4000" dirty="0" err="1"/>
              <a:t>Застій</a:t>
            </a:r>
            <a:r>
              <a:rPr lang="ru-RU" sz="4000" dirty="0"/>
              <a:t> молока в  </a:t>
            </a:r>
            <a:r>
              <a:rPr lang="ru-RU" sz="4000" dirty="0" err="1"/>
              <a:t>залозі</a:t>
            </a:r>
            <a:r>
              <a:rPr lang="ru-RU" sz="4000" dirty="0"/>
              <a:t> (</a:t>
            </a:r>
            <a:r>
              <a:rPr lang="ru-RU" sz="4000" dirty="0" err="1"/>
              <a:t>лактостаз</a:t>
            </a:r>
            <a:r>
              <a:rPr lang="ru-RU" sz="4000" dirty="0"/>
              <a:t>)</a:t>
            </a:r>
          </a:p>
          <a:p>
            <a:pPr lvl="1">
              <a:buFont typeface="Wingdings" pitchFamily="2" charset="2"/>
              <a:buChar char="q"/>
            </a:pPr>
            <a:r>
              <a:rPr lang="ru-RU" sz="4000" dirty="0"/>
              <a:t> </a:t>
            </a:r>
            <a:r>
              <a:rPr lang="ru-RU" sz="4000" dirty="0" err="1"/>
              <a:t>Порушення</a:t>
            </a:r>
            <a:r>
              <a:rPr lang="ru-RU" sz="4000" dirty="0"/>
              <a:t> </a:t>
            </a:r>
            <a:r>
              <a:rPr lang="ru-RU" sz="4000" dirty="0" err="1"/>
              <a:t>особистої</a:t>
            </a:r>
            <a:r>
              <a:rPr lang="ru-RU" sz="4000" dirty="0"/>
              <a:t> </a:t>
            </a:r>
            <a:r>
              <a:rPr lang="ru-RU" sz="4000" dirty="0" err="1"/>
              <a:t>гігієни</a:t>
            </a:r>
            <a:r>
              <a:rPr lang="ru-RU" sz="4000" dirty="0"/>
              <a:t> та </a:t>
            </a:r>
            <a:r>
              <a:rPr lang="ru-RU" sz="4000" dirty="0" err="1"/>
              <a:t>гігієни</a:t>
            </a:r>
            <a:r>
              <a:rPr lang="ru-RU" sz="4000" dirty="0"/>
              <a:t> </a:t>
            </a:r>
            <a:r>
              <a:rPr lang="ru-RU" sz="4000" dirty="0" err="1"/>
              <a:t>годування</a:t>
            </a:r>
            <a:endParaRPr lang="ru-RU" sz="4000" dirty="0"/>
          </a:p>
          <a:p>
            <a:pPr lvl="1">
              <a:buFont typeface="Wingdings" pitchFamily="2" charset="2"/>
              <a:buChar char="q"/>
            </a:pPr>
            <a:r>
              <a:rPr lang="ru-RU" sz="4000" dirty="0"/>
              <a:t> </a:t>
            </a:r>
            <a:r>
              <a:rPr lang="ru-RU" sz="4000" dirty="0" err="1"/>
              <a:t>Послаблення</a:t>
            </a:r>
            <a:r>
              <a:rPr lang="ru-RU" sz="4000" dirty="0"/>
              <a:t> </a:t>
            </a:r>
            <a:r>
              <a:rPr lang="ru-RU" sz="4000" dirty="0" err="1"/>
              <a:t>імунологічної</a:t>
            </a:r>
            <a:r>
              <a:rPr lang="ru-RU" sz="4000" dirty="0"/>
              <a:t> </a:t>
            </a:r>
            <a:r>
              <a:rPr lang="ru-RU" sz="4000" dirty="0" err="1"/>
              <a:t>реактивності</a:t>
            </a:r>
            <a:r>
              <a:rPr lang="ru-RU" sz="4000" dirty="0"/>
              <a:t> </a:t>
            </a:r>
            <a:r>
              <a:rPr lang="ru-RU" sz="4000" dirty="0" err="1"/>
              <a:t>організму</a:t>
            </a:r>
            <a:endParaRPr lang="ru-RU" sz="4000" dirty="0"/>
          </a:p>
          <a:p>
            <a:pPr lvl="1">
              <a:buFont typeface="Wingdings" pitchFamily="2" charset="2"/>
              <a:buChar char="q"/>
            </a:pPr>
            <a:r>
              <a:rPr lang="ru-RU" sz="4000" dirty="0"/>
              <a:t> </a:t>
            </a:r>
            <a:r>
              <a:rPr lang="ru-RU" sz="4000" dirty="0" err="1"/>
              <a:t>Аномалії</a:t>
            </a:r>
            <a:r>
              <a:rPr lang="ru-RU" sz="4000" dirty="0"/>
              <a:t> </a:t>
            </a:r>
            <a:r>
              <a:rPr lang="ru-RU" sz="4000" dirty="0" err="1"/>
              <a:t>розвитку</a:t>
            </a:r>
            <a:r>
              <a:rPr lang="ru-RU" sz="4000" dirty="0"/>
              <a:t> соска (плоский </a:t>
            </a:r>
            <a:r>
              <a:rPr lang="ru-RU" sz="4000" dirty="0" err="1"/>
              <a:t>або</a:t>
            </a:r>
            <a:r>
              <a:rPr lang="ru-RU" sz="4000" dirty="0"/>
              <a:t> </a:t>
            </a:r>
            <a:r>
              <a:rPr lang="ru-RU" sz="4000" dirty="0" err="1"/>
              <a:t>втягнений</a:t>
            </a:r>
            <a:r>
              <a:rPr lang="ru-RU" sz="4000" dirty="0"/>
              <a:t> сосок)</a:t>
            </a:r>
            <a:endParaRPr lang="uk-UA" sz="4000" dirty="0"/>
          </a:p>
        </p:txBody>
      </p:sp>
    </p:spTree>
    <p:extLst>
      <p:ext uri="{BB962C8B-B14F-4D97-AF65-F5344CB8AC3E}">
        <p14:creationId xmlns:p14="http://schemas.microsoft.com/office/powerpoint/2010/main" val="72022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65155" y="227088"/>
            <a:ext cx="32015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600" b="1" dirty="0">
                <a:solidFill>
                  <a:srgbClr val="FF0000"/>
                </a:solidFill>
              </a:rPr>
              <a:t>Класифікація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83141" y="1187317"/>
            <a:ext cx="749262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uk-UA" sz="3200" dirty="0"/>
              <a:t>Лактаційний мастит (80-85%)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uk-UA" sz="3200" dirty="0" err="1"/>
              <a:t>Нелактаційний</a:t>
            </a:r>
            <a:r>
              <a:rPr lang="uk-UA" sz="3200" dirty="0"/>
              <a:t> мастит (10-15%)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uk-UA" sz="3200" dirty="0"/>
              <a:t>Мастит вагітних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uk-UA" sz="3200" dirty="0"/>
              <a:t>Мастит новонароджених</a:t>
            </a:r>
          </a:p>
          <a:p>
            <a:pPr marL="342900" indent="-342900">
              <a:buFont typeface="+mj-lt"/>
              <a:buAutoNum type="arabicPeriod"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9587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36064" y="1628801"/>
            <a:ext cx="7040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sz="2800" dirty="0"/>
          </a:p>
          <a:p>
            <a:pPr marL="514350" indent="-514350">
              <a:buFont typeface="+mj-lt"/>
              <a:buAutoNum type="arabicPeriod"/>
            </a:pP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20463" y="443444"/>
            <a:ext cx="7704856" cy="93425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>
                <a:solidFill>
                  <a:prstClr val="black"/>
                </a:solidFill>
              </a:rPr>
              <a:t>ЗА ПЕРЕБІГОМ ЗАПАЛЬНОГО ПРОЦЕСУ: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84470" y="1941698"/>
            <a:ext cx="3988421" cy="4104455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u="sng" dirty="0">
                <a:solidFill>
                  <a:schemeClr val="tx1"/>
                </a:solidFill>
              </a:rPr>
              <a:t>ГОСТРИЙ МАСТИТ</a:t>
            </a:r>
          </a:p>
          <a:p>
            <a:pPr algn="ctr"/>
            <a:endParaRPr lang="uk-UA" sz="800" b="1" dirty="0">
              <a:solidFill>
                <a:schemeClr val="tx1"/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uk-UA" sz="2400" dirty="0">
                <a:solidFill>
                  <a:schemeClr val="tx1"/>
                </a:solidFill>
              </a:rPr>
              <a:t>Серозний мастит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uk-UA" sz="2400" dirty="0">
                <a:solidFill>
                  <a:schemeClr val="tx1"/>
                </a:solidFill>
              </a:rPr>
              <a:t>Інфільтративний мастит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uk-UA" sz="2400" dirty="0" err="1">
                <a:solidFill>
                  <a:schemeClr val="tx1"/>
                </a:solidFill>
              </a:rPr>
              <a:t>Абсцедуючий</a:t>
            </a:r>
            <a:r>
              <a:rPr lang="uk-UA" sz="2400" dirty="0">
                <a:solidFill>
                  <a:schemeClr val="tx1"/>
                </a:solidFill>
              </a:rPr>
              <a:t> мастит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uk-UA" sz="2400" dirty="0">
                <a:solidFill>
                  <a:schemeClr val="tx1"/>
                </a:solidFill>
              </a:rPr>
              <a:t>Флегмонозний мастит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uk-UA" sz="2400" dirty="0">
                <a:solidFill>
                  <a:schemeClr val="tx1"/>
                </a:solidFill>
              </a:rPr>
              <a:t>Гангренозний мастит</a:t>
            </a:r>
          </a:p>
          <a:p>
            <a:pPr marL="342900" indent="-342900">
              <a:buFont typeface="Wingdings" pitchFamily="2" charset="2"/>
              <a:buChar char="q"/>
            </a:pPr>
            <a:endParaRPr lang="uk-UA" sz="2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09757" y="1941698"/>
            <a:ext cx="2707187" cy="4032448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u="sng" dirty="0">
                <a:solidFill>
                  <a:schemeClr val="tx1"/>
                </a:solidFill>
              </a:rPr>
              <a:t>ХРОНІЧНИЙ МАСТИТ</a:t>
            </a:r>
          </a:p>
          <a:p>
            <a:pPr marL="342900" indent="-342900" algn="ctr">
              <a:buFont typeface="Arial" pitchFamily="34" charset="0"/>
              <a:buChar char="•"/>
            </a:pPr>
            <a:endParaRPr lang="uk-UA" sz="2400" dirty="0">
              <a:solidFill>
                <a:schemeClr val="tx1"/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uk-UA" sz="2400" dirty="0">
                <a:solidFill>
                  <a:schemeClr val="tx1"/>
                </a:solidFill>
              </a:rPr>
              <a:t>Гнійний</a:t>
            </a:r>
            <a:endParaRPr lang="ru-RU" sz="2400" dirty="0">
              <a:solidFill>
                <a:schemeClr val="tx1"/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uk-UA" sz="2400" dirty="0">
                <a:solidFill>
                  <a:schemeClr val="tx1"/>
                </a:solidFill>
              </a:rPr>
              <a:t>Негнійний </a:t>
            </a:r>
            <a:endParaRPr lang="ru-RU" sz="2400" dirty="0">
              <a:solidFill>
                <a:schemeClr val="tx1"/>
              </a:solidFill>
            </a:endParaRPr>
          </a:p>
          <a:p>
            <a:pPr marL="342900" indent="-342900"/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7899058" y="1431178"/>
            <a:ext cx="0" cy="432048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021512" y="1431178"/>
            <a:ext cx="0" cy="432048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487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1718" y="346719"/>
            <a:ext cx="821537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solidFill>
                  <a:srgbClr val="FF0000"/>
                </a:solidFill>
              </a:rPr>
              <a:t>КЛІНІЧНІ  ПРОЯВИ</a:t>
            </a:r>
          </a:p>
          <a:p>
            <a:pPr algn="ctr"/>
            <a:r>
              <a:rPr lang="uk-UA" sz="2800" b="1" dirty="0"/>
              <a:t>визначаються характером запального процесу</a:t>
            </a:r>
          </a:p>
          <a:p>
            <a:pPr algn="ctr"/>
            <a:r>
              <a:rPr lang="uk-UA" sz="3200" b="1" dirty="0">
                <a:solidFill>
                  <a:srgbClr val="FF0000"/>
                </a:solidFill>
              </a:rPr>
              <a:t>Серозна форма маститу  </a:t>
            </a:r>
          </a:p>
          <a:p>
            <a:endParaRPr lang="uk-UA" sz="800" b="1" dirty="0"/>
          </a:p>
          <a:p>
            <a:pPr lvl="1">
              <a:buFont typeface="Wingdings" pitchFamily="2" charset="2"/>
              <a:buChar char="q"/>
            </a:pPr>
            <a:r>
              <a:rPr lang="uk-UA" sz="3200" dirty="0"/>
              <a:t> підвищення  температури тіла до 38–39 °С</a:t>
            </a:r>
          </a:p>
          <a:p>
            <a:pPr lvl="1">
              <a:buFont typeface="Wingdings" pitchFamily="2" charset="2"/>
              <a:buChar char="q"/>
            </a:pPr>
            <a:r>
              <a:rPr lang="uk-UA" sz="3200" dirty="0"/>
              <a:t> дифузний набряк і болісність молочної  залози</a:t>
            </a:r>
          </a:p>
          <a:p>
            <a:pPr lvl="1">
              <a:buFont typeface="Wingdings" pitchFamily="2" charset="2"/>
              <a:buChar char="q"/>
            </a:pPr>
            <a:r>
              <a:rPr lang="uk-UA" sz="3200" dirty="0"/>
              <a:t> будь-яке </a:t>
            </a:r>
            <a:r>
              <a:rPr lang="uk-UA" sz="3200" dirty="0" err="1"/>
              <a:t>нагрубання</a:t>
            </a:r>
            <a:r>
              <a:rPr lang="uk-UA" sz="3200" dirty="0"/>
              <a:t>  залози  з підвищенням  </a:t>
            </a:r>
            <a:r>
              <a:rPr lang="uk-UA" sz="3200" dirty="0" err="1"/>
              <a:t>темпертури</a:t>
            </a:r>
            <a:r>
              <a:rPr lang="uk-UA" sz="3200" dirty="0"/>
              <a:t>  слід  вважати  серозною формою. </a:t>
            </a:r>
          </a:p>
        </p:txBody>
      </p:sp>
    </p:spTree>
    <p:extLst>
      <p:ext uri="{BB962C8B-B14F-4D97-AF65-F5344CB8AC3E}">
        <p14:creationId xmlns:p14="http://schemas.microsoft.com/office/powerpoint/2010/main" val="427498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0544" y="516890"/>
            <a:ext cx="871540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solidFill>
                  <a:srgbClr val="FF0000"/>
                </a:solidFill>
              </a:rPr>
              <a:t>Інфільтративна форма маститу  </a:t>
            </a:r>
          </a:p>
          <a:p>
            <a:endParaRPr lang="uk-UA" sz="800" b="1" dirty="0"/>
          </a:p>
          <a:p>
            <a:pPr lvl="1" algn="just">
              <a:buFont typeface="Wingdings" pitchFamily="2" charset="2"/>
              <a:buChar char="q"/>
            </a:pPr>
            <a:r>
              <a:rPr lang="uk-UA" sz="3200" dirty="0"/>
              <a:t> Болі  в  залозі посилюються</a:t>
            </a:r>
          </a:p>
          <a:p>
            <a:pPr lvl="1" algn="just">
              <a:buFont typeface="Wingdings" pitchFamily="2" charset="2"/>
              <a:buChar char="q"/>
            </a:pPr>
            <a:r>
              <a:rPr lang="uk-UA" sz="3200" dirty="0"/>
              <a:t> У  залозі  з’являється різко болісний інфільтрат з нечіткими контурами, гіперемією шкіри над ним</a:t>
            </a:r>
          </a:p>
          <a:p>
            <a:pPr lvl="1" algn="just">
              <a:buFont typeface="Wingdings" pitchFamily="2" charset="2"/>
              <a:buChar char="q"/>
            </a:pPr>
            <a:r>
              <a:rPr lang="uk-UA" sz="3200" dirty="0"/>
              <a:t> Пахвові лімфовузли  збільшені й болісні</a:t>
            </a:r>
          </a:p>
          <a:p>
            <a:pPr lvl="1" algn="just">
              <a:buFont typeface="Wingdings" pitchFamily="2" charset="2"/>
              <a:buChar char="q"/>
            </a:pPr>
            <a:r>
              <a:rPr lang="uk-UA" sz="3200" dirty="0"/>
              <a:t> Головний біль, безсоння,  слабість</a:t>
            </a:r>
          </a:p>
          <a:p>
            <a:pPr lvl="1" algn="just">
              <a:buFont typeface="Wingdings" pitchFamily="2" charset="2"/>
              <a:buChar char="q"/>
            </a:pPr>
            <a:r>
              <a:rPr lang="uk-UA" sz="3200" dirty="0"/>
              <a:t> Л</a:t>
            </a:r>
            <a:r>
              <a:rPr lang="ru-RU" sz="3200" dirty="0" err="1"/>
              <a:t>ейкоцитоз</a:t>
            </a:r>
            <a:r>
              <a:rPr lang="ru-RU" sz="3200" dirty="0"/>
              <a:t> (10–12·10 /л),</a:t>
            </a:r>
          </a:p>
          <a:p>
            <a:pPr lvl="1" algn="just">
              <a:buFont typeface="Wingdings" pitchFamily="2" charset="2"/>
              <a:buChar char="q"/>
            </a:pPr>
            <a:r>
              <a:rPr lang="ru-RU" sz="3200" dirty="0"/>
              <a:t> </a:t>
            </a:r>
            <a:r>
              <a:rPr lang="ru-RU" sz="3200" dirty="0" err="1"/>
              <a:t>Пришвидшення</a:t>
            </a:r>
            <a:r>
              <a:rPr lang="ru-RU" sz="3200" dirty="0"/>
              <a:t> ШОЕ (30–40 мм/год)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286149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4376" y="281678"/>
            <a:ext cx="821537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err="1">
                <a:solidFill>
                  <a:srgbClr val="FF0000"/>
                </a:solidFill>
              </a:rPr>
              <a:t>Абсцедуюча</a:t>
            </a:r>
            <a:r>
              <a:rPr lang="uk-UA" sz="3200" b="1" dirty="0">
                <a:solidFill>
                  <a:srgbClr val="FF0000"/>
                </a:solidFill>
              </a:rPr>
              <a:t> форма маститу  </a:t>
            </a:r>
          </a:p>
          <a:p>
            <a:endParaRPr lang="uk-UA" sz="800" b="1" dirty="0"/>
          </a:p>
          <a:p>
            <a:pPr lvl="1">
              <a:buFont typeface="Wingdings" pitchFamily="2" charset="2"/>
              <a:buChar char="q"/>
            </a:pPr>
            <a:r>
              <a:rPr lang="uk-UA" sz="3200" dirty="0"/>
              <a:t> Обмеження інфільтрату  і  наявність </a:t>
            </a:r>
            <a:r>
              <a:rPr lang="uk-UA" sz="3200" dirty="0" err="1"/>
              <a:t>флюктуації</a:t>
            </a:r>
            <a:r>
              <a:rPr lang="uk-UA" sz="3200" dirty="0"/>
              <a:t>  </a:t>
            </a:r>
          </a:p>
          <a:p>
            <a:pPr lvl="1">
              <a:buFont typeface="Wingdings" pitchFamily="2" charset="2"/>
              <a:buChar char="q"/>
            </a:pPr>
            <a:r>
              <a:rPr lang="uk-UA" sz="3200" dirty="0"/>
              <a:t> Виникнення  пульсуючого болю  у  залозі</a:t>
            </a:r>
          </a:p>
          <a:p>
            <a:pPr lvl="1">
              <a:buFont typeface="Wingdings" pitchFamily="2" charset="2"/>
              <a:buChar char="q"/>
            </a:pPr>
            <a:r>
              <a:rPr lang="uk-UA" sz="3200" dirty="0"/>
              <a:t> Зростання явищ інтоксикації: </a:t>
            </a:r>
          </a:p>
          <a:p>
            <a:pPr lvl="3">
              <a:buFont typeface="Wingdings" pitchFamily="2" charset="2"/>
              <a:buChar char="§"/>
            </a:pPr>
            <a:r>
              <a:rPr lang="uk-UA" sz="3200" dirty="0"/>
              <a:t> озноб  із підвищенням  температури  до 39–40 °С</a:t>
            </a:r>
          </a:p>
          <a:p>
            <a:pPr lvl="3">
              <a:buFont typeface="Wingdings" pitchFamily="2" charset="2"/>
              <a:buChar char="§"/>
            </a:pPr>
            <a:r>
              <a:rPr lang="uk-UA" sz="3200" dirty="0"/>
              <a:t> збільшення  лейкоцитозу   </a:t>
            </a:r>
          </a:p>
          <a:p>
            <a:pPr lvl="3"/>
            <a:r>
              <a:rPr lang="uk-UA" sz="3200" dirty="0"/>
              <a:t>  (15-20·10 /л) </a:t>
            </a:r>
          </a:p>
          <a:p>
            <a:pPr lvl="3">
              <a:buFont typeface="Wingdings" pitchFamily="2" charset="2"/>
              <a:buChar char="§"/>
            </a:pPr>
            <a:r>
              <a:rPr lang="uk-UA" sz="3200" dirty="0"/>
              <a:t> пришвидшення ШОЕ </a:t>
            </a:r>
          </a:p>
          <a:p>
            <a:pPr lvl="3"/>
            <a:r>
              <a:rPr lang="uk-UA" sz="3200" dirty="0"/>
              <a:t>  (50–60 мм/год)</a:t>
            </a:r>
          </a:p>
        </p:txBody>
      </p:sp>
    </p:spTree>
    <p:extLst>
      <p:ext uri="{BB962C8B-B14F-4D97-AF65-F5344CB8AC3E}">
        <p14:creationId xmlns:p14="http://schemas.microsoft.com/office/powerpoint/2010/main" val="171368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</TotalTime>
  <Words>585</Words>
  <Application>Microsoft Office PowerPoint</Application>
  <PresentationFormat>Широкоэкранный</PresentationFormat>
  <Paragraphs>113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Trebuchet MS</vt:lpstr>
      <vt:lpstr>Wingdings</vt:lpstr>
      <vt:lpstr>Wingdings 3</vt:lpstr>
      <vt:lpstr>Грань</vt:lpstr>
      <vt:lpstr>ВИЩИЙ ДЕРЖАВНИЙ НАВЧАЛЬНИЙ ЗАКЛАД УКРАЇНИ “УКРАЇНСЬКА МЕДИЧНА СТОМАТОЛОГІЧНА АКАДЕМІЯ” КАФЕДРА ЗАГАЛЬНОЇ ХІРУРГІЇ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ВИЩИЙ ДЕРЖАВНИЙ НАВЧАЛЬНИЙ ЗАКЛАД УКРАЇНИ “УКРАЇНСЬКА МЕДИЧНА СТОМАТОЛОГІЧНА АКАДЕМІЯ” КАФЕДРА ЗАГАЛЬНОЇ ХІРУРГІЇ</dc:title>
  <dc:creator>Пользователь Windows</dc:creator>
  <cp:lastModifiedBy>Пользователь Windows</cp:lastModifiedBy>
  <cp:revision>3</cp:revision>
  <dcterms:created xsi:type="dcterms:W3CDTF">2020-02-26T07:21:44Z</dcterms:created>
  <dcterms:modified xsi:type="dcterms:W3CDTF">2020-02-26T09:21:58Z</dcterms:modified>
</cp:coreProperties>
</file>