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64" r:id="rId3"/>
    <p:sldId id="265" r:id="rId4"/>
    <p:sldId id="266" r:id="rId5"/>
    <p:sldId id="267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78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 snapToGrid="0">
      <p:cViewPr varScale="1">
        <p:scale>
          <a:sx n="42" d="100"/>
          <a:sy n="42" d="100"/>
        </p:scale>
        <p:origin x="9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AC374-3936-4905-A386-EDC914A82480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2985D-4F05-454A-B261-948970C40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803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3AED0-9907-4D3D-8325-E2E2828D1A3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083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2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64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4483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12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227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39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945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43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29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81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6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60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33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02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26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82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5D573-6E16-4B1F-9229-82A30575F1A9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6EDE7B-A989-41D6-9D11-A6C707A5C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0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899" y="302778"/>
            <a:ext cx="9826388" cy="164630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5306" y="2344863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uk-UA" sz="5400" dirty="0" smtClean="0">
                <a:solidFill>
                  <a:schemeClr val="tx1"/>
                </a:solidFill>
              </a:rPr>
              <a:t>Гострі гнійні захворювання м</a:t>
            </a:r>
            <a:r>
              <a:rPr lang="en-US" sz="5400" dirty="0" smtClean="0">
                <a:solidFill>
                  <a:schemeClr val="tx1"/>
                </a:solidFill>
              </a:rPr>
              <a:t>’</a:t>
            </a:r>
            <a:r>
              <a:rPr lang="uk-UA" sz="5400" dirty="0" smtClean="0">
                <a:solidFill>
                  <a:schemeClr val="tx1"/>
                </a:solidFill>
              </a:rPr>
              <a:t>яких тканин</a:t>
            </a:r>
          </a:p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(</a:t>
            </a:r>
            <a:r>
              <a:rPr lang="uk-UA" sz="3200" dirty="0" err="1" smtClean="0">
                <a:solidFill>
                  <a:schemeClr val="tx1"/>
                </a:solidFill>
              </a:rPr>
              <a:t>част</a:t>
            </a:r>
            <a:r>
              <a:rPr lang="uk-UA" sz="3200" dirty="0" smtClean="0">
                <a:solidFill>
                  <a:schemeClr val="tx1"/>
                </a:solidFill>
              </a:rPr>
              <a:t>. 1)</a:t>
            </a:r>
          </a:p>
          <a:p>
            <a:pPr algn="ctr"/>
            <a:endParaRPr lang="uk-UA" sz="5400" dirty="0">
              <a:solidFill>
                <a:schemeClr val="tx1"/>
              </a:solidFill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М. Полтава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2564904"/>
            <a:ext cx="265010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07568" y="83671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uk-UA" sz="3200" b="1" dirty="0">
                <a:solidFill>
                  <a:srgbClr val="FF0000"/>
                </a:solidFill>
              </a:rPr>
              <a:t>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375920" y="548680"/>
            <a:ext cx="4896544" cy="5688632"/>
          </a:xfrm>
          <a:prstGeom prst="wedgeRoundRectCallout">
            <a:avLst>
              <a:gd name="adj1" fmla="val -73961"/>
              <a:gd name="adj2" fmla="val 1842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є кілька отворів з незначним гнійним вмістом, між отворами – ділянки некрозу шкіри.</a:t>
            </a:r>
          </a:p>
          <a:p>
            <a:pPr lvl="0" algn="just"/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Висока температура, озноб, прискорений пульс, головний біль, можливе блювання.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lvl="0"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6668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3552" y="404664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</a:rPr>
              <a:t>ЛІКУВАННЯ</a:t>
            </a:r>
          </a:p>
          <a:p>
            <a:pPr marL="457200" indent="-457200">
              <a:buFont typeface="Wingdings" pitchFamily="2" charset="2"/>
              <a:buChar char="q"/>
            </a:pPr>
            <a:endParaRPr lang="uk-UA" sz="28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b="1" dirty="0"/>
              <a:t>На стадії інфільтрації</a:t>
            </a:r>
            <a:r>
              <a:rPr lang="uk-UA" sz="3200" dirty="0"/>
              <a:t> – консервативне лікування, аналогічне лікуванню фурункула, обов’язкове призначення антибактеріальної і </a:t>
            </a:r>
            <a:r>
              <a:rPr lang="uk-UA" sz="3200" dirty="0" err="1"/>
              <a:t>дезінтоксикаційної</a:t>
            </a:r>
            <a:r>
              <a:rPr lang="uk-UA" sz="3200" dirty="0"/>
              <a:t> терапії. </a:t>
            </a:r>
          </a:p>
        </p:txBody>
      </p:sp>
    </p:spTree>
    <p:extLst>
      <p:ext uri="{BB962C8B-B14F-4D97-AF65-F5344CB8AC3E}">
        <p14:creationId xmlns:p14="http://schemas.microsoft.com/office/powerpoint/2010/main" val="265925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9776" y="260648"/>
            <a:ext cx="648072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uk-UA" sz="2800" b="1" u="sng" dirty="0">
                <a:solidFill>
                  <a:prstClr val="black"/>
                </a:solidFill>
              </a:rPr>
              <a:t>При прогресуванні </a:t>
            </a:r>
            <a:r>
              <a:rPr lang="uk-UA" sz="2800" dirty="0">
                <a:solidFill>
                  <a:prstClr val="black"/>
                </a:solidFill>
              </a:rPr>
              <a:t>припухлості, наростаючій інтоксикації, розширенні зони некрозу показана </a:t>
            </a:r>
            <a:r>
              <a:rPr lang="uk-UA" sz="2800" b="1" u="sng" dirty="0">
                <a:solidFill>
                  <a:prstClr val="black"/>
                </a:solidFill>
              </a:rPr>
              <a:t>операція</a:t>
            </a:r>
            <a:r>
              <a:rPr lang="uk-UA" sz="2800" dirty="0">
                <a:solidFill>
                  <a:prstClr val="black"/>
                </a:solidFill>
              </a:rPr>
              <a:t> (проводиться під наркозом і </a:t>
            </a:r>
            <a:r>
              <a:rPr lang="uk-UA" sz="2800" b="1" u="sng" dirty="0">
                <a:solidFill>
                  <a:prstClr val="black"/>
                </a:solidFill>
              </a:rPr>
              <a:t>полягає у розсіченні і висіченні </a:t>
            </a:r>
            <a:r>
              <a:rPr lang="uk-UA" sz="2800" b="1" u="sng" dirty="0" err="1">
                <a:solidFill>
                  <a:prstClr val="black"/>
                </a:solidFill>
              </a:rPr>
              <a:t>карбункула</a:t>
            </a:r>
            <a:r>
              <a:rPr lang="uk-UA" sz="2800" dirty="0">
                <a:solidFill>
                  <a:prstClr val="black"/>
                </a:solidFill>
              </a:rPr>
              <a:t>).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Рановий дефект, що утворився, лікують за принципом лікування гнійної рани.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Після операції продовжують антибактеріальну і </a:t>
            </a:r>
            <a:r>
              <a:rPr lang="uk-UA" sz="2800" dirty="0" err="1">
                <a:solidFill>
                  <a:prstClr val="black"/>
                </a:solidFill>
              </a:rPr>
              <a:t>дезінтоксикаційну</a:t>
            </a:r>
            <a:r>
              <a:rPr lang="uk-UA" sz="2800" dirty="0">
                <a:solidFill>
                  <a:prstClr val="black"/>
                </a:solidFill>
              </a:rPr>
              <a:t> терапію.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uk-UA" dirty="0">
                <a:solidFill>
                  <a:prstClr val="black"/>
                </a:solidFill>
              </a:rPr>
              <a:t> 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476673"/>
            <a:ext cx="1944216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2492896"/>
            <a:ext cx="1964231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4581129"/>
            <a:ext cx="1944216" cy="1555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73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3" y="2780928"/>
            <a:ext cx="3298417" cy="280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780929"/>
            <a:ext cx="3456384" cy="280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9576" y="836713"/>
            <a:ext cx="67687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>
                <a:solidFill>
                  <a:srgbClr val="FF0000"/>
                </a:solidFill>
              </a:rPr>
              <a:t>АБСЦЕС</a:t>
            </a:r>
            <a:r>
              <a:rPr lang="uk-UA" dirty="0"/>
              <a:t> </a:t>
            </a:r>
            <a:r>
              <a:rPr lang="uk-UA" sz="3200" dirty="0"/>
              <a:t>– це </a:t>
            </a:r>
            <a:r>
              <a:rPr lang="uk-UA" sz="3200" u="sng" dirty="0"/>
              <a:t>обмежене</a:t>
            </a:r>
            <a:r>
              <a:rPr lang="uk-UA" sz="3200" dirty="0"/>
              <a:t> скупчення гною у тканинах і органах.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573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5560" y="404665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</a:rPr>
              <a:t>Скарги:</a:t>
            </a:r>
            <a:r>
              <a:rPr lang="uk-UA" sz="3600" dirty="0">
                <a:solidFill>
                  <a:prstClr val="black"/>
                </a:solidFill>
              </a:rPr>
              <a:t> </a:t>
            </a:r>
          </a:p>
          <a:p>
            <a:endParaRPr lang="ru-RU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на постійний локалізований біль;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Нездужання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загальну слабкість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підвищення температури тіла.</a:t>
            </a:r>
            <a:endParaRPr lang="ru-RU" sz="3200" dirty="0"/>
          </a:p>
          <a:p>
            <a:endParaRPr lang="uk-UA" sz="3200" dirty="0"/>
          </a:p>
          <a:p>
            <a:r>
              <a:rPr lang="uk-UA" sz="3200" b="1" dirty="0">
                <a:solidFill>
                  <a:srgbClr val="FF0000"/>
                </a:solidFill>
              </a:rPr>
              <a:t>В анамнезі </a:t>
            </a:r>
            <a:r>
              <a:rPr lang="uk-UA" sz="3200" dirty="0"/>
              <a:t>є дані на наявність причини (травма, ін’єкція і т.п.)</a:t>
            </a:r>
            <a:r>
              <a:rPr lang="ru-RU" sz="3200" dirty="0"/>
              <a:t> 	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734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3552" y="332656"/>
            <a:ext cx="2915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412776"/>
            <a:ext cx="280831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3717032"/>
            <a:ext cx="279844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5231904" y="548680"/>
            <a:ext cx="4896544" cy="5688632"/>
          </a:xfrm>
          <a:prstGeom prst="wedgeRoundRectCallout">
            <a:avLst>
              <a:gd name="adj1" fmla="val -72056"/>
              <a:gd name="adj2" fmla="val 2787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schemeClr val="tx1"/>
              </a:solidFill>
              <a:latin typeface="+mj-lt"/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schemeClr val="tx1"/>
              </a:solidFill>
              <a:latin typeface="+mj-lt"/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schemeClr val="tx1"/>
              </a:solidFill>
              <a:latin typeface="+mj-lt"/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schemeClr val="tx1"/>
                </a:solidFill>
                <a:latin typeface="+mj-lt"/>
                <a:ea typeface="Times New Roman"/>
              </a:rPr>
              <a:t>Характерним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Times New Roman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+mj-lt"/>
                <a:ea typeface="Times New Roman"/>
              </a:rPr>
              <a:t>локальний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Times New Roman"/>
              </a:rPr>
              <a:t> характер </a:t>
            </a:r>
            <a:r>
              <a:rPr lang="ru-RU" sz="2800" dirty="0" err="1">
                <a:solidFill>
                  <a:schemeClr val="tx1"/>
                </a:solidFill>
                <a:latin typeface="+mj-lt"/>
                <a:ea typeface="Times New Roman"/>
              </a:rPr>
              <a:t>місцевих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Times New Roman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+mj-lt"/>
                <a:ea typeface="Times New Roman"/>
              </a:rPr>
              <a:t>проявів</a:t>
            </a:r>
            <a:endParaRPr lang="ru-RU" sz="2800" dirty="0">
              <a:solidFill>
                <a:schemeClr val="tx1"/>
              </a:solidFill>
              <a:latin typeface="+mj-lt"/>
              <a:ea typeface="Times New Roman"/>
            </a:endParaRPr>
          </a:p>
          <a:p>
            <a:endParaRPr lang="ru-RU" sz="800" dirty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schemeClr val="tx1"/>
                </a:solidFill>
                <a:latin typeface="+mj-lt"/>
                <a:ea typeface="Times New Roman"/>
              </a:rPr>
              <a:t>Спостерігається припухлість у зоні ураження </a:t>
            </a:r>
          </a:p>
          <a:p>
            <a:pPr marL="457200" indent="-457200">
              <a:buFont typeface="Wingdings" pitchFamily="2" charset="2"/>
              <a:buChar char="q"/>
            </a:pPr>
            <a:endParaRPr lang="uk-UA" sz="1200" dirty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schemeClr val="tx1"/>
                </a:solidFill>
                <a:latin typeface="+mj-lt"/>
                <a:ea typeface="Times New Roman"/>
              </a:rPr>
              <a:t>гіперемія шкіри </a:t>
            </a:r>
            <a:r>
              <a:rPr lang="uk-UA" sz="2800" i="1" dirty="0">
                <a:solidFill>
                  <a:schemeClr val="tx1"/>
                </a:solidFill>
                <a:latin typeface="+mj-lt"/>
                <a:ea typeface="Times New Roman"/>
              </a:rPr>
              <a:t>(але при глибокому розташуванні абсцесу ці ознаки можуть бути відсутні) </a:t>
            </a:r>
            <a:endParaRPr lang="uk-UA" sz="800" i="1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uk-UA" sz="2800" dirty="0">
              <a:solidFill>
                <a:prstClr val="black"/>
              </a:solidFill>
            </a:endParaRP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68237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3501008"/>
            <a:ext cx="316284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991544" y="5301208"/>
            <a:ext cx="2528664" cy="927720"/>
          </a:xfrm>
          <a:prstGeom prst="wedgeRoundRectCallout">
            <a:avLst>
              <a:gd name="adj1" fmla="val -8214"/>
              <a:gd name="adj2" fmla="val -8714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r>
              <a:rPr lang="ru-RU" sz="2800" dirty="0">
                <a:solidFill>
                  <a:srgbClr val="FF0000"/>
                </a:solidFill>
                <a:ea typeface="Times New Roman"/>
              </a:rPr>
              <a:t>симптом </a:t>
            </a:r>
            <a:r>
              <a:rPr lang="ru-RU" sz="2800" dirty="0" err="1">
                <a:solidFill>
                  <a:srgbClr val="FF0000"/>
                </a:solidFill>
                <a:ea typeface="Times New Roman"/>
              </a:rPr>
              <a:t>флюктуації</a:t>
            </a:r>
            <a:endParaRPr lang="uk-UA" sz="2800" dirty="0">
              <a:solidFill>
                <a:srgbClr val="FF0000"/>
              </a:solidFill>
            </a:endParaRP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980728"/>
            <a:ext cx="285259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5303912" y="548680"/>
            <a:ext cx="4968552" cy="5688632"/>
          </a:xfrm>
          <a:prstGeom prst="wedgeRoundRectCallout">
            <a:avLst>
              <a:gd name="adj1" fmla="val -73134"/>
              <a:gd name="adj2" fmla="val -2591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Наявність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інфільтрату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з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чіткими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межами</a:t>
            </a:r>
          </a:p>
          <a:p>
            <a:endParaRPr lang="ru-RU" sz="800" dirty="0">
              <a:solidFill>
                <a:prstClr val="black"/>
              </a:solidFill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>
                <a:solidFill>
                  <a:prstClr val="black"/>
                </a:solidFill>
                <a:ea typeface="Times New Roman"/>
              </a:rPr>
              <a:t>локальна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болючість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у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зоні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інфільтрату</a:t>
            </a:r>
            <a:endParaRPr lang="ru-RU" sz="2800" dirty="0">
              <a:solidFill>
                <a:prstClr val="black"/>
              </a:solidFill>
              <a:ea typeface="Times New Roman"/>
            </a:endParaRPr>
          </a:p>
          <a:p>
            <a:endParaRPr lang="ru-RU" sz="800" dirty="0">
              <a:solidFill>
                <a:prstClr val="black"/>
              </a:solidFill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місцеве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підвищення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температури</a:t>
            </a:r>
            <a:endParaRPr lang="ru-RU" sz="2800" dirty="0">
              <a:solidFill>
                <a:prstClr val="black"/>
              </a:solidFill>
              <a:ea typeface="Times New Roman"/>
            </a:endParaRPr>
          </a:p>
          <a:p>
            <a:endParaRPr lang="ru-RU" sz="800" dirty="0">
              <a:solidFill>
                <a:prstClr val="black"/>
              </a:solidFill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>
                <a:solidFill>
                  <a:prstClr val="black"/>
                </a:solidFill>
                <a:ea typeface="Times New Roman"/>
              </a:rPr>
              <a:t>при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поверхневому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розташуванні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виявляється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 симптом </a:t>
            </a:r>
            <a:r>
              <a:rPr lang="ru-RU" sz="2800" dirty="0" err="1">
                <a:solidFill>
                  <a:prstClr val="black"/>
                </a:solidFill>
                <a:ea typeface="Times New Roman"/>
              </a:rPr>
              <a:t>флюктуації</a:t>
            </a:r>
            <a:r>
              <a:rPr lang="ru-RU" sz="2800" dirty="0">
                <a:solidFill>
                  <a:prstClr val="black"/>
                </a:solidFill>
                <a:ea typeface="Times New Roman"/>
              </a:rPr>
              <a:t>.</a:t>
            </a:r>
            <a:endParaRPr lang="uk-UA" sz="2800" dirty="0">
              <a:solidFill>
                <a:prstClr val="black"/>
              </a:solidFill>
            </a:endParaRP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31432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1544" y="404665"/>
            <a:ext cx="813690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/>
              <a:t>Лікування абсцесу</a:t>
            </a:r>
          </a:p>
          <a:p>
            <a:endParaRPr lang="uk-UA" dirty="0"/>
          </a:p>
          <a:p>
            <a:r>
              <a:rPr lang="uk-UA" sz="2800" b="1" u="sng" dirty="0"/>
              <a:t>Загальні заходи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антибактеріальна терапія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 err="1"/>
              <a:t>дезінтоксикаційна</a:t>
            </a:r>
            <a:r>
              <a:rPr lang="uk-UA" sz="2800" dirty="0"/>
              <a:t> терапія,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 err="1"/>
              <a:t>інфузійно-трансфузійна</a:t>
            </a:r>
            <a:r>
              <a:rPr lang="uk-UA" sz="2800" dirty="0"/>
              <a:t> терапія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 err="1"/>
              <a:t>імунокорекція</a:t>
            </a:r>
            <a:r>
              <a:rPr lang="uk-UA" sz="2800" dirty="0"/>
              <a:t> </a:t>
            </a:r>
            <a:r>
              <a:rPr lang="uk-UA" sz="2800" i="1" dirty="0"/>
              <a:t>(за показаннями)</a:t>
            </a:r>
          </a:p>
          <a:p>
            <a:endParaRPr lang="ru-RU" sz="2800" dirty="0"/>
          </a:p>
          <a:p>
            <a:r>
              <a:rPr lang="uk-UA" sz="2800" b="1" u="sng" dirty="0"/>
              <a:t>Оперативне лікування</a:t>
            </a:r>
            <a:r>
              <a:rPr lang="uk-UA" sz="2800" b="1" dirty="0"/>
              <a:t> </a:t>
            </a:r>
            <a:r>
              <a:rPr lang="uk-UA" sz="2800" dirty="0"/>
              <a:t>складається з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розкриття абсцесу </a:t>
            </a:r>
            <a:r>
              <a:rPr lang="uk-UA" sz="2800" i="1" dirty="0"/>
              <a:t>(по можливості, біля нижнього полюсу гнійника)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санації порожнини гнійника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адекватного дренування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90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1544" y="404664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>
                <a:solidFill>
                  <a:srgbClr val="FF0000"/>
                </a:solidFill>
              </a:rPr>
              <a:t>ФЛЕГМОНА</a:t>
            </a:r>
            <a:r>
              <a:rPr lang="uk-UA" sz="3600" dirty="0"/>
              <a:t> – </a:t>
            </a:r>
            <a:r>
              <a:rPr lang="uk-UA" sz="3200" dirty="0"/>
              <a:t>гостре </a:t>
            </a:r>
            <a:r>
              <a:rPr lang="uk-UA" sz="3200" u="sng" dirty="0"/>
              <a:t>розлите</a:t>
            </a:r>
            <a:r>
              <a:rPr lang="uk-UA" sz="3200" dirty="0"/>
              <a:t> гнійне запалення клітковини або клітковинних просторів (підшкірного, </a:t>
            </a:r>
            <a:r>
              <a:rPr lang="uk-UA" sz="3200" dirty="0" err="1"/>
              <a:t>міжм’язового</a:t>
            </a:r>
            <a:r>
              <a:rPr lang="uk-UA" sz="3200" dirty="0"/>
              <a:t>, </a:t>
            </a:r>
            <a:r>
              <a:rPr lang="uk-UA" sz="3200" dirty="0" err="1"/>
              <a:t>позаочеревинного</a:t>
            </a:r>
            <a:r>
              <a:rPr lang="uk-UA" sz="3200" dirty="0"/>
              <a:t> та ін.)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3573017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1" y="3573016"/>
            <a:ext cx="240444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2780929"/>
            <a:ext cx="1900808" cy="256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57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1544" y="404665"/>
            <a:ext cx="813690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Скарги:</a:t>
            </a:r>
            <a:r>
              <a:rPr lang="uk-UA" sz="2800" dirty="0">
                <a:solidFill>
                  <a:srgbClr val="FF0000"/>
                </a:solidFill>
              </a:rPr>
              <a:t>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на постійний сильний біль у зоні ураження;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наявність припухлості, яка швидко поширюється (при поверхневих флегмонах);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лихоманка, висока температура;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/>
              <a:t>різка загальна слабкість.</a:t>
            </a:r>
            <a:endParaRPr lang="ru-RU" sz="2800" dirty="0"/>
          </a:p>
          <a:p>
            <a:endParaRPr lang="uk-UA" sz="2800" dirty="0"/>
          </a:p>
          <a:p>
            <a:pPr algn="just"/>
            <a:r>
              <a:rPr lang="uk-UA" sz="2600" b="1" dirty="0">
                <a:solidFill>
                  <a:srgbClr val="FF0000"/>
                </a:solidFill>
              </a:rPr>
              <a:t>В анамнезі захворювання </a:t>
            </a:r>
            <a:r>
              <a:rPr lang="uk-UA" sz="2600" dirty="0"/>
              <a:t>є вказівки на наявність причини захворювання (поранення, ін’єкції, гострі гнійні процеси), швидке прогресування процесу, швидке погіршення загального стану хворого.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13700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ГНІЙНІ ЗАХВОРЮВАННЯ ШКІРИ ТА ПІДШКІРНОЇ КЛІТКОВИНИ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0800"/>
            <a:ext cx="8596668" cy="5312012"/>
          </a:xfrm>
        </p:spPr>
        <p:txBody>
          <a:bodyPr/>
          <a:lstStyle/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uk-UA" sz="3200" b="1" dirty="0">
                <a:solidFill>
                  <a:srgbClr val="FF0000"/>
                </a:solidFill>
                <a:latin typeface="Verdana"/>
              </a:rPr>
              <a:t>ФУРУНКУЛ</a:t>
            </a:r>
            <a:r>
              <a:rPr lang="uk-UA" sz="3200" dirty="0">
                <a:solidFill>
                  <a:prstClr val="black"/>
                </a:solidFill>
                <a:latin typeface="Verdana"/>
              </a:rPr>
              <a:t> – гостре гнійно-некротичне запалення волосяного фолікула, прилеглої сальної залози і навколишніх тканин</a:t>
            </a:r>
            <a:r>
              <a:rPr lang="uk-UA" sz="3200" dirty="0" smtClean="0">
                <a:solidFill>
                  <a:prstClr val="black"/>
                </a:solidFill>
                <a:latin typeface="Verdana"/>
              </a:rPr>
              <a:t>.</a:t>
            </a: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endParaRPr lang="ru-RU" sz="3200" dirty="0">
              <a:solidFill>
                <a:prstClr val="black"/>
              </a:solidFill>
              <a:latin typeface="Verdana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2" y="3566502"/>
            <a:ext cx="3263719" cy="2825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2343" y="3566502"/>
            <a:ext cx="2831659" cy="282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86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3552" y="332656"/>
            <a:ext cx="2915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4365105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231904" y="548680"/>
            <a:ext cx="4896544" cy="4320480"/>
          </a:xfrm>
          <a:prstGeom prst="wedgeRoundRectCallout">
            <a:avLst>
              <a:gd name="adj1" fmla="val -60777"/>
              <a:gd name="adj2" fmla="val 2619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розповсюджена припухлість у зоні ураження </a:t>
            </a: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гіперемія шкіри у зоні ураження без чітких меж</a:t>
            </a: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порушення функції ураженої частини тіла.</a:t>
            </a: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772816"/>
            <a:ext cx="2520280" cy="1764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5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3552" y="332656"/>
            <a:ext cx="2915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420888"/>
            <a:ext cx="246353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799856" y="620688"/>
            <a:ext cx="5400600" cy="5616624"/>
          </a:xfrm>
          <a:prstGeom prst="wedgeRoundRectCallout">
            <a:avLst>
              <a:gd name="adj1" fmla="val -58796"/>
              <a:gd name="adj2" fmla="val 60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r>
              <a:rPr lang="uk-UA" sz="2800" b="1" u="sng" dirty="0">
                <a:solidFill>
                  <a:prstClr val="black"/>
                </a:solidFill>
              </a:rPr>
              <a:t>При пальпації</a:t>
            </a:r>
            <a:r>
              <a:rPr lang="uk-UA" sz="2800" b="1" dirty="0">
                <a:solidFill>
                  <a:prstClr val="black"/>
                </a:solidFill>
              </a:rPr>
              <a:t>:</a:t>
            </a:r>
            <a:endParaRPr lang="uk-UA" sz="2800" b="1" u="sng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наявність розповсюдженого інфільтрату без чітких контурів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виражена болючість у зоні інфільтрату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значне підвищення місцевої температури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відсутність симптому </a:t>
            </a:r>
            <a:r>
              <a:rPr lang="uk-UA" sz="2800" dirty="0" err="1">
                <a:solidFill>
                  <a:prstClr val="black"/>
                </a:solidFill>
              </a:rPr>
              <a:t>флюктуації</a:t>
            </a:r>
            <a:r>
              <a:rPr lang="uk-UA" sz="2800" dirty="0">
                <a:solidFill>
                  <a:prstClr val="black"/>
                </a:solidFill>
              </a:rPr>
              <a:t> у перші дні хвороби.</a:t>
            </a:r>
          </a:p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 </a:t>
            </a:r>
          </a:p>
        </p:txBody>
      </p:sp>
    </p:spTree>
    <p:extLst>
      <p:ext uri="{BB962C8B-B14F-4D97-AF65-F5344CB8AC3E}">
        <p14:creationId xmlns:p14="http://schemas.microsoft.com/office/powerpoint/2010/main" val="12470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9536" y="620688"/>
            <a:ext cx="2915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4725144"/>
            <a:ext cx="30099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 descr="https://encrypted-tbn3.gstatic.com/images?q=tbn:ANd9GcS-y5zpC5vPVKzPjEVODtacFOeCEh7McOJLR8LOoOn1Wadv4LZL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2060848"/>
            <a:ext cx="2376264" cy="209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4437112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4655840" y="908720"/>
            <a:ext cx="5616624" cy="3168352"/>
          </a:xfrm>
          <a:prstGeom prst="wedgeRoundRectCallout">
            <a:avLst>
              <a:gd name="adj1" fmla="val -43562"/>
              <a:gd name="adj2" fmla="val 6342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Висока температура тіла (38-39˚С і вища),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озноб;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тахікардія,</a:t>
            </a:r>
            <a:r>
              <a:rPr lang="uk-UA" sz="2800" dirty="0" err="1">
                <a:solidFill>
                  <a:prstClr val="black"/>
                </a:solidFill>
              </a:rPr>
              <a:t>тахіпное</a:t>
            </a:r>
            <a:r>
              <a:rPr lang="uk-UA" sz="2800" dirty="0">
                <a:solidFill>
                  <a:prstClr val="black"/>
                </a:solidFill>
              </a:rPr>
              <a:t>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симптоми тяжкої ендогенної інтоксикації</a:t>
            </a:r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24128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7568" y="692696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</a:rPr>
              <a:t>Лікування флегмони </a:t>
            </a:r>
            <a:endParaRPr lang="en-US" sz="3600" b="1" dirty="0">
              <a:solidFill>
                <a:srgbClr val="FF0000"/>
              </a:solidFill>
            </a:endParaRPr>
          </a:p>
          <a:p>
            <a:pPr algn="ctr"/>
            <a:endParaRPr lang="uk-UA" sz="1600" b="1" dirty="0">
              <a:solidFill>
                <a:srgbClr val="FF0000"/>
              </a:solidFill>
            </a:endParaRPr>
          </a:p>
          <a:p>
            <a:r>
              <a:rPr lang="uk-UA" sz="3200" u="sng" dirty="0"/>
              <a:t>Загальні заходи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антибактеріальна терапія,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дезінтоксикаційна</a:t>
            </a:r>
            <a:r>
              <a:rPr lang="uk-UA" sz="3200" dirty="0"/>
              <a:t> терапія,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екстракорпоральна</a:t>
            </a:r>
            <a:r>
              <a:rPr lang="uk-UA" sz="3200" dirty="0"/>
              <a:t> детоксикація (за показаннями)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інфузійно-трансфузійна</a:t>
            </a:r>
            <a:r>
              <a:rPr lang="uk-UA" sz="3200" dirty="0"/>
              <a:t> терапія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імунокорекція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161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9576" y="764705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u="sng" dirty="0"/>
              <a:t>Місцева терапія</a:t>
            </a:r>
            <a:r>
              <a:rPr lang="uk-UA" sz="3200" dirty="0"/>
              <a:t> </a:t>
            </a:r>
          </a:p>
          <a:p>
            <a:r>
              <a:rPr lang="uk-UA" sz="3200" dirty="0"/>
              <a:t>У початковій стадії (серозна, інфільтративна) – лікування консервативне: 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uk-UA" sz="3200" dirty="0"/>
              <a:t>іммобілізація, 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uk-UA" sz="3200" dirty="0"/>
              <a:t>сухе тепло, 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uk-UA" sz="3200" dirty="0" err="1"/>
              <a:t>УФ-опромінення</a:t>
            </a:r>
            <a:r>
              <a:rPr lang="uk-UA" sz="3200" dirty="0"/>
              <a:t>, </a:t>
            </a:r>
          </a:p>
          <a:p>
            <a:pPr marL="914400" lvl="1" indent="-457200">
              <a:buFont typeface="Wingdings" pitchFamily="2" charset="2"/>
              <a:buChar char="q"/>
            </a:pPr>
            <a:r>
              <a:rPr lang="uk-UA" sz="3200" dirty="0" err="1"/>
              <a:t>УВЧ-терапія</a:t>
            </a:r>
            <a:r>
              <a:rPr lang="uk-UA" sz="3200" dirty="0"/>
              <a:t>)</a:t>
            </a:r>
          </a:p>
          <a:p>
            <a:pPr lvl="1"/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4075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5879976" y="1196752"/>
            <a:ext cx="4392488" cy="5184576"/>
          </a:xfrm>
          <a:prstGeom prst="wedgeRoundRectCallout">
            <a:avLst>
              <a:gd name="adj1" fmla="val -71775"/>
              <a:gd name="adj2" fmla="val 2140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Знеболення загальне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Розкриття флегмони на всю довжину запального інфільтрату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Висічення </a:t>
            </a:r>
            <a:r>
              <a:rPr lang="uk-UA" sz="2000" dirty="0" err="1">
                <a:solidFill>
                  <a:schemeClr val="tx1"/>
                </a:solidFill>
              </a:rPr>
              <a:t>некротично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uk-UA" sz="2000" dirty="0">
                <a:solidFill>
                  <a:schemeClr val="tx1"/>
                </a:solidFill>
              </a:rPr>
              <a:t> змінених тканин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При необхідності – додаткові розтини та </a:t>
            </a:r>
            <a:r>
              <a:rPr lang="uk-UA" sz="2000" dirty="0" err="1">
                <a:solidFill>
                  <a:schemeClr val="tx1"/>
                </a:solidFill>
              </a:rPr>
              <a:t>контрапертури</a:t>
            </a:r>
            <a:endParaRPr lang="uk-UA" sz="200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Обробка рани розчинами антисептиків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Адекватне дренування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2000" dirty="0">
                <a:solidFill>
                  <a:schemeClr val="tx1"/>
                </a:solidFill>
              </a:rPr>
              <a:t>При флегмонах кінцівок – </a:t>
            </a:r>
            <a:r>
              <a:rPr lang="uk-UA" sz="2000" dirty="0" err="1">
                <a:solidFill>
                  <a:schemeClr val="tx1"/>
                </a:solidFill>
              </a:rPr>
              <a:t>обов</a:t>
            </a:r>
            <a:r>
              <a:rPr lang="en-US" sz="2000" dirty="0">
                <a:solidFill>
                  <a:schemeClr val="tx1"/>
                </a:solidFill>
              </a:rPr>
              <a:t>’</a:t>
            </a:r>
            <a:r>
              <a:rPr lang="uk-UA" sz="2000" dirty="0" err="1">
                <a:solidFill>
                  <a:schemeClr val="tx1"/>
                </a:solidFill>
              </a:rPr>
              <a:t>язкова</a:t>
            </a:r>
            <a:r>
              <a:rPr lang="uk-UA" sz="2000" dirty="0">
                <a:solidFill>
                  <a:schemeClr val="tx1"/>
                </a:solidFill>
              </a:rPr>
              <a:t> </a:t>
            </a:r>
            <a:r>
              <a:rPr lang="uk-UA" sz="2000" dirty="0" err="1">
                <a:solidFill>
                  <a:schemeClr val="tx1"/>
                </a:solidFill>
              </a:rPr>
              <a:t>імобілізація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91544" y="260649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При </a:t>
            </a:r>
            <a:r>
              <a:rPr lang="ru-RU" sz="2800" b="1" dirty="0" err="1">
                <a:solidFill>
                  <a:srgbClr val="FF0000"/>
                </a:solidFill>
              </a:rPr>
              <a:t>прогресуванні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процесу</a:t>
            </a:r>
            <a:r>
              <a:rPr lang="ru-RU" sz="2800" b="1" dirty="0">
                <a:solidFill>
                  <a:srgbClr val="FF0000"/>
                </a:solidFill>
              </a:rPr>
              <a:t> – </a:t>
            </a:r>
            <a:r>
              <a:rPr lang="ru-RU" sz="2800" b="1" dirty="0" err="1">
                <a:solidFill>
                  <a:srgbClr val="FF0000"/>
                </a:solidFill>
              </a:rPr>
              <a:t>оперативне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лікування</a:t>
            </a:r>
            <a:r>
              <a:rPr lang="ru-RU" sz="2800" b="1" dirty="0">
                <a:solidFill>
                  <a:srgbClr val="FF0000"/>
                </a:solidFill>
              </a:rPr>
              <a:t>: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556792"/>
            <a:ext cx="3168352" cy="237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4077073"/>
            <a:ext cx="20955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81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dirty="0" smtClean="0">
                <a:solidFill>
                  <a:schemeClr val="tx1"/>
                </a:solidFill>
              </a:rPr>
              <a:t>Дякую за увагу!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20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125" y="217606"/>
            <a:ext cx="10085696" cy="3152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248" y="4040227"/>
            <a:ext cx="2597121" cy="2353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6333" y="4040227"/>
            <a:ext cx="2578832" cy="23532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9129" y="4040227"/>
            <a:ext cx="2377646" cy="23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39" y="165722"/>
            <a:ext cx="3937129" cy="3079610"/>
          </a:xfrm>
          <a:prstGeom prst="rect">
            <a:avLst/>
          </a:prstGeom>
        </p:spPr>
      </p:pic>
      <p:sp>
        <p:nvSpPr>
          <p:cNvPr id="4" name="Прямоугольная выноска 3"/>
          <p:cNvSpPr/>
          <p:nvPr/>
        </p:nvSpPr>
        <p:spPr>
          <a:xfrm>
            <a:off x="6414796" y="150126"/>
            <a:ext cx="5718412" cy="6280364"/>
          </a:xfrm>
          <a:prstGeom prst="wedgeRectCallout">
            <a:avLst>
              <a:gd name="adj1" fmla="val -86276"/>
              <a:gd name="adj2" fmla="val -24620"/>
            </a:avLst>
          </a:prstGeom>
          <a:solidFill>
            <a:sysClr val="window" lastClr="FFFFFF"/>
          </a:solidFill>
          <a:ln w="42500" cap="flat" cmpd="sng" algn="ctr">
            <a:solidFill>
              <a:srgbClr val="F07F0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Об’єктивні прояви</a:t>
            </a:r>
            <a:r>
              <a:rPr kumimoji="0" lang="uk-UA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457200" marR="0" lvl="0" indent="-4572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uk-UA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Спостерігається </a:t>
            </a:r>
            <a:r>
              <a:rPr kumimoji="0" lang="uk-UA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конусоподібна припухлість темно-червоного кольору, на верхівці якої епідерміс відшарований і під ним локалізується </a:t>
            </a:r>
            <a:r>
              <a:rPr kumimoji="0" lang="uk-UA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ділянка гнійного некрозу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567" y="3475521"/>
            <a:ext cx="3437035" cy="306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1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63" y="752810"/>
            <a:ext cx="4577625" cy="4638055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70701" y="752811"/>
            <a:ext cx="6638577" cy="546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7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3669" y="332657"/>
            <a:ext cx="84969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/>
              <a:t>ЛІКУВАННЯ ФУРУНКУЛА ВКЛЮЧАЄ:</a:t>
            </a:r>
          </a:p>
          <a:p>
            <a:pPr algn="ctr"/>
            <a:r>
              <a:rPr lang="uk-UA" sz="3200" b="1" dirty="0"/>
              <a:t>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Антибіотикотерапію</a:t>
            </a:r>
            <a:endParaRPr lang="uk-UA" sz="3200" dirty="0"/>
          </a:p>
          <a:p>
            <a:endParaRPr lang="uk-UA" sz="1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Обмеження фізичної активності</a:t>
            </a:r>
          </a:p>
          <a:p>
            <a:endParaRPr lang="uk-UA" sz="1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Сухе тепло</a:t>
            </a:r>
          </a:p>
          <a:p>
            <a:endParaRPr lang="uk-UA" sz="1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Кератолітичні</a:t>
            </a:r>
            <a:r>
              <a:rPr lang="uk-UA" sz="3200" dirty="0"/>
              <a:t> препарати на верхівку інфільтрату</a:t>
            </a:r>
          </a:p>
          <a:p>
            <a:endParaRPr lang="uk-UA" sz="1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При утворенні абсцесу – хірургічне лікування.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7194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332657"/>
            <a:ext cx="82809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>
                <a:solidFill>
                  <a:srgbClr val="FF0000"/>
                </a:solidFill>
              </a:rPr>
              <a:t>КАРБУНКУЛ</a:t>
            </a:r>
            <a:r>
              <a:rPr lang="uk-UA" dirty="0"/>
              <a:t> </a:t>
            </a:r>
            <a:r>
              <a:rPr lang="uk-UA" sz="3200" dirty="0"/>
              <a:t>– гостре гнійно-некротичне запалення кількох волосяних цибулин і сальних залоз із утворенням єдиного інфільтрату і переходом запального процесу на підшкірну клітковину.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3645024"/>
            <a:ext cx="387273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3645024"/>
            <a:ext cx="3888432" cy="2603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54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404664"/>
            <a:ext cx="864096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</a:rPr>
              <a:t>Скарги:</a:t>
            </a:r>
            <a:r>
              <a:rPr lang="uk-UA" sz="3600" dirty="0">
                <a:solidFill>
                  <a:prstClr val="black"/>
                </a:solidFill>
              </a:rPr>
              <a:t> </a:t>
            </a:r>
          </a:p>
          <a:p>
            <a:endParaRPr lang="ru-RU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на наявність запального інфільтрату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постійний </a:t>
            </a:r>
            <a:r>
              <a:rPr lang="uk-UA" sz="3200" dirty="0" err="1"/>
              <a:t>розпираючий</a:t>
            </a:r>
            <a:r>
              <a:rPr lang="uk-UA" sz="3200" dirty="0"/>
              <a:t> біль у ділянці інфільтрату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підвищення температури тіла до 38-39˚С, озноб</a:t>
            </a:r>
            <a:endParaRPr lang="ru-RU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4005065"/>
            <a:ext cx="2664296" cy="201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4005064"/>
            <a:ext cx="259080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9" y="4005064"/>
            <a:ext cx="261937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9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2852936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807968" y="476672"/>
            <a:ext cx="4392488" cy="4285056"/>
          </a:xfrm>
          <a:prstGeom prst="wedgeRoundRectCallout">
            <a:avLst>
              <a:gd name="adj1" fmla="val -89262"/>
              <a:gd name="adj2" fmla="val 3545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наявність інфільтрату значних розмірів</a:t>
            </a:r>
          </a:p>
          <a:p>
            <a:pPr lvl="0"/>
            <a:endParaRPr lang="uk-UA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шкіра над інфільтратом багряно-синього кольору, напружена</a:t>
            </a:r>
          </a:p>
          <a:p>
            <a:pPr lvl="0"/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lvl="0"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/>
              <a:t>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07568" y="764704"/>
            <a:ext cx="24641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</a:t>
            </a:r>
          </a:p>
          <a:p>
            <a:r>
              <a:rPr lang="uk-UA" sz="3200" b="1" dirty="0">
                <a:solidFill>
                  <a:srgbClr val="FF0000"/>
                </a:solidFill>
              </a:rPr>
              <a:t>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6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</TotalTime>
  <Words>626</Words>
  <Application>Microsoft Office PowerPoint</Application>
  <PresentationFormat>Широкоэкранный</PresentationFormat>
  <Paragraphs>177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Calibri</vt:lpstr>
      <vt:lpstr>Times New Roman</vt:lpstr>
      <vt:lpstr>Trebuchet MS</vt:lpstr>
      <vt:lpstr>Verdana</vt:lpstr>
      <vt:lpstr>Wingdings</vt:lpstr>
      <vt:lpstr>Wingdings 3</vt:lpstr>
      <vt:lpstr>Грань</vt:lpstr>
      <vt:lpstr>ВИЩИЙ ДЕРЖАВНИЙ НАВЧАЛЬНИЙ ЗАКЛАД УКРАЇНИ “УКРАЇНСЬКА МЕДИЧНА СТОМАТОЛОГІЧНА АКАДЕМІЯ” КАФЕДРА ЗАГАЛЬНОЇ ХІРУРГІЇ</vt:lpstr>
      <vt:lpstr>ГНІЙНІ ЗАХВОРЮВАННЯ ШКІРИ ТА ПІДШКІРНОЇ КЛІТКОВИНИ 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Пользователь Windows</dc:creator>
  <cp:lastModifiedBy>Пользователь Windows</cp:lastModifiedBy>
  <cp:revision>2</cp:revision>
  <dcterms:created xsi:type="dcterms:W3CDTF">2020-02-26T06:58:33Z</dcterms:created>
  <dcterms:modified xsi:type="dcterms:W3CDTF">2020-02-26T07:31:09Z</dcterms:modified>
</cp:coreProperties>
</file>