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4" r:id="rId3"/>
    <p:sldId id="283" r:id="rId4"/>
    <p:sldId id="282" r:id="rId5"/>
    <p:sldId id="281" r:id="rId6"/>
    <p:sldId id="280" r:id="rId7"/>
    <p:sldId id="279" r:id="rId8"/>
    <p:sldId id="278" r:id="rId9"/>
    <p:sldId id="277" r:id="rId10"/>
    <p:sldId id="276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5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8C99693-4B70-4583-8B6A-BD6865CDDEA6}">
          <p14:sldIdLst>
            <p14:sldId id="257"/>
            <p14:sldId id="284"/>
            <p14:sldId id="283"/>
            <p14:sldId id="282"/>
            <p14:sldId id="281"/>
            <p14:sldId id="280"/>
            <p14:sldId id="279"/>
            <p14:sldId id="278"/>
            <p14:sldId id="277"/>
            <p14:sldId id="276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5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798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2730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123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842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675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739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047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5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904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265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382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0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825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69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3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E61D7-F5C6-4829-906E-B6D4C5A7FD46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2BA8F45-B0B6-4610-ADF2-A5BC268E10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81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899" y="302778"/>
            <a:ext cx="9826388" cy="1646302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ВИЩИЙ </a:t>
            </a: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ДЕРЖАВНИЙ НАВЧАЛЬНИЙ ЗАКЛАД УКРАЇНИ</a:t>
            </a:r>
            <a:b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“УКРАЇНСЬКА МЕДИЧНА СТОМАТОЛОГІЧНА АКАДЕМІЯ”</a:t>
            </a:r>
            <a:b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uk-UA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КАФЕДРА ЗАГАЛЬНОЇ ХІРУРГІЇ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5306" y="2344863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uk-UA" sz="5400" dirty="0" smtClean="0">
                <a:solidFill>
                  <a:schemeClr val="tx1"/>
                </a:solidFill>
              </a:rPr>
              <a:t>Гострі гнійні захворювання м</a:t>
            </a:r>
            <a:r>
              <a:rPr lang="en-US" sz="5400" dirty="0" smtClean="0">
                <a:solidFill>
                  <a:schemeClr val="tx1"/>
                </a:solidFill>
              </a:rPr>
              <a:t>’</a:t>
            </a:r>
            <a:r>
              <a:rPr lang="uk-UA" sz="5400" dirty="0" smtClean="0">
                <a:solidFill>
                  <a:schemeClr val="tx1"/>
                </a:solidFill>
              </a:rPr>
              <a:t>яких тканин</a:t>
            </a:r>
          </a:p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(</a:t>
            </a:r>
            <a:r>
              <a:rPr lang="uk-UA" sz="3200" dirty="0" err="1" smtClean="0">
                <a:solidFill>
                  <a:schemeClr val="tx1"/>
                </a:solidFill>
              </a:rPr>
              <a:t>част</a:t>
            </a:r>
            <a:r>
              <a:rPr lang="uk-UA" sz="3200" dirty="0" smtClean="0">
                <a:solidFill>
                  <a:schemeClr val="tx1"/>
                </a:solidFill>
              </a:rPr>
              <a:t>. 2)</a:t>
            </a:r>
          </a:p>
          <a:p>
            <a:pPr algn="ctr"/>
            <a:endParaRPr lang="uk-UA" sz="5400" dirty="0">
              <a:solidFill>
                <a:schemeClr val="tx1"/>
              </a:solidFill>
            </a:endParaRPr>
          </a:p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М. Полтава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22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060575"/>
            <a:ext cx="2236787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539750" y="692150"/>
            <a:ext cx="8064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ru-RU" altLang="ru-RU" sz="3600" b="1">
                <a:solidFill>
                  <a:srgbClr val="FF0000"/>
                </a:solidFill>
              </a:rPr>
              <a:t>Лімфангоїт</a:t>
            </a:r>
            <a:r>
              <a:rPr lang="ru-RU" altLang="ru-RU" sz="3600"/>
              <a:t> – це гостре гнійне запалення лімфатичних судин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997200"/>
            <a:ext cx="2592387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14972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6446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1160" y="418313"/>
            <a:ext cx="83529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>
                <a:solidFill>
                  <a:srgbClr val="FF0000"/>
                </a:solidFill>
              </a:rPr>
              <a:t>Скарги:</a:t>
            </a:r>
            <a:r>
              <a:rPr lang="uk-UA" sz="3600" dirty="0">
                <a:solidFill>
                  <a:prstClr val="black"/>
                </a:solidFill>
              </a:rPr>
              <a:t> </a:t>
            </a:r>
          </a:p>
          <a:p>
            <a:endParaRPr lang="ru-RU" sz="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>
                <a:solidFill>
                  <a:prstClr val="black"/>
                </a:solidFill>
              </a:rPr>
              <a:t>на </a:t>
            </a:r>
            <a:r>
              <a:rPr lang="ru-RU" sz="3200" dirty="0" err="1">
                <a:solidFill>
                  <a:prstClr val="black"/>
                </a:solidFill>
              </a:rPr>
              <a:t>виникнення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болючих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тяжів</a:t>
            </a:r>
            <a:r>
              <a:rPr lang="ru-RU" sz="3200" dirty="0">
                <a:solidFill>
                  <a:prstClr val="black"/>
                </a:solidFill>
              </a:rPr>
              <a:t> та </a:t>
            </a:r>
            <a:r>
              <a:rPr lang="ru-RU" sz="3200" dirty="0" err="1">
                <a:solidFill>
                  <a:prstClr val="black"/>
                </a:solidFill>
              </a:rPr>
              <a:t>почервоніння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шкіри</a:t>
            </a:r>
            <a:r>
              <a:rPr lang="ru-RU" sz="3200" dirty="0">
                <a:solidFill>
                  <a:prstClr val="black"/>
                </a:solidFill>
              </a:rPr>
              <a:t> над ними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>
                <a:solidFill>
                  <a:prstClr val="black"/>
                </a:solidFill>
              </a:rPr>
              <a:t>підвищення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температури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тіла</a:t>
            </a:r>
            <a:r>
              <a:rPr lang="ru-RU" sz="3200" dirty="0">
                <a:solidFill>
                  <a:prstClr val="black"/>
                </a:solidFill>
              </a:rPr>
              <a:t> до </a:t>
            </a:r>
            <a:r>
              <a:rPr lang="ru-RU" sz="2800" dirty="0">
                <a:solidFill>
                  <a:prstClr val="black"/>
                </a:solidFill>
              </a:rPr>
              <a:t>38-39 С</a:t>
            </a:r>
            <a:endParaRPr lang="ru-RU" sz="32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>
                <a:solidFill>
                  <a:prstClr val="black"/>
                </a:solidFill>
              </a:rPr>
              <a:t>загальну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слабість</a:t>
            </a:r>
            <a:r>
              <a:rPr lang="ru-RU" sz="3200" dirty="0">
                <a:solidFill>
                  <a:prstClr val="black"/>
                </a:solidFill>
              </a:rPr>
              <a:t>, озноб.</a:t>
            </a:r>
            <a:endParaRPr lang="uk-UA" sz="3200" dirty="0">
              <a:solidFill>
                <a:prstClr val="black"/>
              </a:solidFill>
            </a:endParaRPr>
          </a:p>
          <a:p>
            <a:endParaRPr lang="uk-UA" sz="3200" b="1" dirty="0">
              <a:solidFill>
                <a:srgbClr val="FF0000"/>
              </a:solidFill>
            </a:endParaRPr>
          </a:p>
          <a:p>
            <a:r>
              <a:rPr lang="uk-UA" sz="3200" b="1" dirty="0">
                <a:solidFill>
                  <a:srgbClr val="FF0000"/>
                </a:solidFill>
              </a:rPr>
              <a:t>В анамнезі </a:t>
            </a:r>
            <a:r>
              <a:rPr lang="ru-RU" sz="3200" dirty="0">
                <a:solidFill>
                  <a:prstClr val="black"/>
                </a:solidFill>
              </a:rPr>
              <a:t>є </a:t>
            </a:r>
            <a:r>
              <a:rPr lang="ru-RU" sz="3200" dirty="0" err="1">
                <a:solidFill>
                  <a:prstClr val="black"/>
                </a:solidFill>
              </a:rPr>
              <a:t>гнійні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захворювання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шкіри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або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підшкірної</a:t>
            </a:r>
            <a:r>
              <a:rPr lang="ru-RU" sz="3200" dirty="0">
                <a:solidFill>
                  <a:prstClr val="black"/>
                </a:solidFill>
              </a:rPr>
              <a:t> </a:t>
            </a:r>
            <a:r>
              <a:rPr lang="ru-RU" sz="3200" dirty="0" err="1">
                <a:solidFill>
                  <a:prstClr val="black"/>
                </a:solidFill>
              </a:rPr>
              <a:t>клітковини</a:t>
            </a:r>
            <a:r>
              <a:rPr lang="ru-RU" sz="3200" dirty="0">
                <a:solidFill>
                  <a:prstClr val="black"/>
                </a:solidFill>
              </a:rPr>
              <a:t>	</a:t>
            </a:r>
          </a:p>
          <a:p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74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63552" y="332656"/>
            <a:ext cx="2915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Об</a:t>
            </a:r>
            <a:r>
              <a:rPr lang="en-US" sz="3200" b="1" dirty="0">
                <a:solidFill>
                  <a:srgbClr val="FF0000"/>
                </a:solidFill>
              </a:rPr>
              <a:t>’</a:t>
            </a:r>
            <a:r>
              <a:rPr lang="uk-UA" sz="3200" b="1" dirty="0" err="1">
                <a:solidFill>
                  <a:srgbClr val="FF0000"/>
                </a:solidFill>
              </a:rPr>
              <a:t>єктивні</a:t>
            </a:r>
            <a:r>
              <a:rPr lang="uk-UA" sz="3200" b="1" dirty="0">
                <a:solidFill>
                  <a:srgbClr val="FF0000"/>
                </a:solidFill>
              </a:rPr>
              <a:t> прояви: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276560" y="716223"/>
            <a:ext cx="5112568" cy="5544616"/>
          </a:xfrm>
          <a:prstGeom prst="wedgeRoundRectCallout">
            <a:avLst>
              <a:gd name="adj1" fmla="val -66984"/>
              <a:gd name="adj2" fmla="val 579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Wingdings" pitchFamily="2" charset="2"/>
              <a:buChar char="q"/>
            </a:pPr>
            <a:endParaRPr lang="ru-RU" sz="800" dirty="0">
              <a:solidFill>
                <a:prstClr val="black"/>
              </a:solidFill>
              <a:ea typeface="Times New Roman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500" dirty="0">
                <a:solidFill>
                  <a:prstClr val="black"/>
                </a:solidFill>
                <a:ea typeface="Times New Roman"/>
              </a:rPr>
              <a:t>при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огляді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спостерігаються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яскраво-червоні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смуги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,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які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направляються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від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первинного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вогнища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(фурункул, карбункул,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панарицій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,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інфіковані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садна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та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ін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. ) до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найближчого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лімфатичного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вузла</a:t>
            </a:r>
            <a:endParaRPr lang="ru-RU" sz="2500" dirty="0">
              <a:solidFill>
                <a:prstClr val="black"/>
              </a:solidFill>
              <a:ea typeface="Times New Roman"/>
            </a:endParaRPr>
          </a:p>
          <a:p>
            <a:endParaRPr lang="ru-RU" sz="800" dirty="0">
              <a:solidFill>
                <a:prstClr val="black"/>
              </a:solidFill>
              <a:ea typeface="Times New Roman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500" dirty="0">
                <a:solidFill>
                  <a:prstClr val="black"/>
                </a:solidFill>
                <a:ea typeface="Times New Roman"/>
              </a:rPr>
              <a:t>як правило,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пальпуються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збільшені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лімфатичні</a:t>
            </a:r>
            <a:r>
              <a:rPr lang="ru-RU" sz="2500" dirty="0">
                <a:solidFill>
                  <a:prstClr val="black"/>
                </a:solidFill>
                <a:ea typeface="Times New Roman"/>
              </a:rPr>
              <a:t> </a:t>
            </a:r>
            <a:r>
              <a:rPr lang="ru-RU" sz="2500" dirty="0" err="1">
                <a:solidFill>
                  <a:prstClr val="black"/>
                </a:solidFill>
                <a:ea typeface="Times New Roman"/>
              </a:rPr>
              <a:t>вузли</a:t>
            </a:r>
            <a:endParaRPr lang="uk-UA" sz="2500" dirty="0">
              <a:solidFill>
                <a:prstClr val="black"/>
              </a:solidFill>
            </a:endParaRPr>
          </a:p>
          <a:p>
            <a:pPr algn="ctr"/>
            <a:r>
              <a:rPr lang="ru-RU" dirty="0">
                <a:solidFill>
                  <a:prstClr val="white"/>
                </a:solidFill>
              </a:rPr>
              <a:t>а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70" y="4221088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95" y="1668971"/>
            <a:ext cx="264795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956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6452" y="559988"/>
            <a:ext cx="806489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FF0000"/>
                </a:solidFill>
              </a:rPr>
              <a:t>Лікувальна</a:t>
            </a:r>
            <a:r>
              <a:rPr lang="ru-RU" sz="3600" b="1" dirty="0">
                <a:solidFill>
                  <a:srgbClr val="FF0000"/>
                </a:solidFill>
              </a:rPr>
              <a:t> тактика </a:t>
            </a:r>
            <a:r>
              <a:rPr lang="ru-RU" sz="3200" dirty="0" err="1"/>
              <a:t>полягає</a:t>
            </a:r>
            <a:r>
              <a:rPr lang="ru-RU" sz="3200" dirty="0"/>
              <a:t> в:</a:t>
            </a:r>
          </a:p>
          <a:p>
            <a:endParaRPr lang="ru-RU" sz="800" dirty="0"/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ліквідації</a:t>
            </a:r>
            <a:r>
              <a:rPr lang="ru-RU" sz="3200" dirty="0"/>
              <a:t> </a:t>
            </a:r>
            <a:r>
              <a:rPr lang="ru-RU" sz="3200" dirty="0" err="1"/>
              <a:t>первинного</a:t>
            </a:r>
            <a:r>
              <a:rPr lang="ru-RU" sz="3200" dirty="0"/>
              <a:t> </a:t>
            </a:r>
            <a:r>
              <a:rPr lang="ru-RU" sz="3200" dirty="0" err="1"/>
              <a:t>вогнища</a:t>
            </a:r>
            <a:r>
              <a:rPr lang="ru-RU" sz="3200" dirty="0"/>
              <a:t> </a:t>
            </a:r>
            <a:r>
              <a:rPr lang="ru-RU" sz="3200" dirty="0" err="1"/>
              <a:t>інфекції</a:t>
            </a:r>
            <a:endParaRPr lang="ru-RU" sz="3200" dirty="0"/>
          </a:p>
          <a:p>
            <a:endParaRPr lang="ru-RU" sz="800" dirty="0"/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призначення</a:t>
            </a:r>
            <a:r>
              <a:rPr lang="ru-RU" sz="3200" dirty="0"/>
              <a:t> </a:t>
            </a:r>
            <a:r>
              <a:rPr lang="ru-RU" sz="3200" dirty="0" err="1"/>
              <a:t>антибактеріальної</a:t>
            </a:r>
            <a:r>
              <a:rPr lang="ru-RU" sz="3200" dirty="0"/>
              <a:t> </a:t>
            </a:r>
            <a:r>
              <a:rPr lang="ru-RU" sz="3200" dirty="0" err="1"/>
              <a:t>терапії</a:t>
            </a:r>
            <a:endParaRPr lang="ru-RU" sz="3200" dirty="0"/>
          </a:p>
          <a:p>
            <a:endParaRPr lang="ru-RU" sz="800" dirty="0"/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імобілізації</a:t>
            </a:r>
            <a:r>
              <a:rPr lang="ru-RU" sz="3200" dirty="0"/>
              <a:t> </a:t>
            </a:r>
            <a:r>
              <a:rPr lang="ru-RU" sz="3200" dirty="0" err="1"/>
              <a:t>ураженої</a:t>
            </a:r>
            <a:r>
              <a:rPr lang="ru-RU" sz="3200" dirty="0"/>
              <a:t> </a:t>
            </a:r>
            <a:r>
              <a:rPr lang="ru-RU" sz="3200" dirty="0" err="1"/>
              <a:t>ділянки</a:t>
            </a:r>
            <a:r>
              <a:rPr lang="ru-RU" sz="3200" dirty="0"/>
              <a:t> </a:t>
            </a:r>
            <a:r>
              <a:rPr lang="ru-RU" sz="3200" dirty="0" err="1"/>
              <a:t>тіла</a:t>
            </a:r>
            <a:endParaRPr lang="ru-RU" sz="3200" dirty="0"/>
          </a:p>
          <a:p>
            <a:endParaRPr lang="ru-RU" sz="800" dirty="0"/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фізіотерапевтичні</a:t>
            </a:r>
            <a:r>
              <a:rPr lang="ru-RU" sz="3200" dirty="0"/>
              <a:t> </a:t>
            </a:r>
            <a:r>
              <a:rPr lang="ru-RU" sz="3200" dirty="0" err="1"/>
              <a:t>процедури</a:t>
            </a:r>
            <a:r>
              <a:rPr lang="ru-RU" sz="3200" dirty="0"/>
              <a:t> </a:t>
            </a:r>
          </a:p>
          <a:p>
            <a:endParaRPr lang="ru-RU" sz="800" dirty="0"/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напівспиртові</a:t>
            </a:r>
            <a:r>
              <a:rPr lang="ru-RU" sz="3200" dirty="0"/>
              <a:t> </a:t>
            </a:r>
            <a:r>
              <a:rPr lang="ru-RU" sz="3200" dirty="0" err="1"/>
              <a:t>компресси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5973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2056" y="44326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dirty="0">
                <a:solidFill>
                  <a:srgbClr val="FF0000"/>
                </a:solidFill>
              </a:rPr>
              <a:t>БЕШИХА</a:t>
            </a:r>
            <a:r>
              <a:rPr lang="uk-UA" sz="3200" dirty="0"/>
              <a:t> – інфекційне захворювання, що характеризується гострим запаленням шкіри або слизових оболонок, пропасницею та інтоксикацією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499" y="3613013"/>
            <a:ext cx="2283722" cy="281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22" y="2993702"/>
            <a:ext cx="2940631" cy="226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176" y="3223822"/>
            <a:ext cx="3078029" cy="2216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48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3375" y="500198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FF0000"/>
                </a:solidFill>
              </a:rPr>
              <a:t>Е</a:t>
            </a:r>
            <a:r>
              <a:rPr lang="uk-UA" sz="3200" b="1" dirty="0" err="1">
                <a:solidFill>
                  <a:srgbClr val="FF0000"/>
                </a:solidFill>
              </a:rPr>
              <a:t>тіологія</a:t>
            </a:r>
            <a:endParaRPr lang="uk-UA" sz="3200" b="1" dirty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В</a:t>
            </a:r>
            <a:r>
              <a:rPr lang="ru-RU" sz="3200" dirty="0" err="1"/>
              <a:t>икликається</a:t>
            </a:r>
            <a:r>
              <a:rPr lang="ru-RU" sz="3200" dirty="0"/>
              <a:t> бета-</a:t>
            </a:r>
            <a:r>
              <a:rPr lang="ru-RU" sz="3200" dirty="0" err="1"/>
              <a:t>гемолітичним</a:t>
            </a:r>
            <a:r>
              <a:rPr lang="ru-RU" sz="3200" dirty="0"/>
              <a:t> </a:t>
            </a:r>
            <a:r>
              <a:rPr lang="ru-RU" sz="3200" dirty="0" err="1"/>
              <a:t>стрептококом</a:t>
            </a:r>
            <a:r>
              <a:rPr lang="ru-RU" sz="3200" dirty="0"/>
              <a:t> </a:t>
            </a:r>
            <a:r>
              <a:rPr lang="ru-RU" sz="3200" dirty="0" err="1"/>
              <a:t>групи</a:t>
            </a:r>
            <a:r>
              <a:rPr lang="ru-RU" sz="3200" dirty="0"/>
              <a:t> А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іноді</a:t>
            </a:r>
            <a:r>
              <a:rPr lang="ru-RU" sz="3200" dirty="0"/>
              <a:t> </a:t>
            </a:r>
            <a:r>
              <a:rPr lang="ru-RU" sz="3200" dirty="0" err="1"/>
              <a:t>стафілококом</a:t>
            </a:r>
            <a:r>
              <a:rPr lang="ru-RU" sz="3200" dirty="0"/>
              <a:t> </a:t>
            </a:r>
          </a:p>
          <a:p>
            <a:r>
              <a:rPr lang="ru-RU" sz="3200" dirty="0"/>
              <a:t>при </a:t>
            </a:r>
            <a:r>
              <a:rPr lang="ru-RU" sz="3200" dirty="0" err="1"/>
              <a:t>проникненні</a:t>
            </a:r>
            <a:r>
              <a:rPr lang="ru-RU" sz="3200" dirty="0"/>
              <a:t> </a:t>
            </a:r>
            <a:r>
              <a:rPr lang="ru-RU" sz="3200" dirty="0" err="1"/>
              <a:t>їх</a:t>
            </a:r>
            <a:r>
              <a:rPr lang="ru-RU" sz="3200" dirty="0"/>
              <a:t> в </a:t>
            </a:r>
            <a:r>
              <a:rPr lang="ru-RU" sz="3200" dirty="0" err="1"/>
              <a:t>організм</a:t>
            </a:r>
            <a:r>
              <a:rPr lang="ru-RU" sz="3200" dirty="0"/>
              <a:t> через </a:t>
            </a:r>
            <a:r>
              <a:rPr lang="ru-RU" sz="3200" dirty="0" err="1"/>
              <a:t>пошкоджені</a:t>
            </a:r>
            <a:r>
              <a:rPr lang="ru-RU" sz="3200" dirty="0"/>
              <a:t> </a:t>
            </a:r>
            <a:r>
              <a:rPr lang="ru-RU" sz="3200" dirty="0" err="1"/>
              <a:t>зовнішні</a:t>
            </a:r>
            <a:r>
              <a:rPr lang="ru-RU" sz="3200" dirty="0"/>
              <a:t> покриви.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3375" y="3451652"/>
            <a:ext cx="84969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>
                <a:solidFill>
                  <a:srgbClr val="FF0000"/>
                </a:solidFill>
              </a:rPr>
              <a:t>Епідеміологія</a:t>
            </a:r>
            <a:endParaRPr lang="ru-RU" sz="3200" b="1" dirty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Хворі</a:t>
            </a:r>
            <a:r>
              <a:rPr lang="ru-RU" sz="3200" dirty="0"/>
              <a:t> </a:t>
            </a:r>
            <a:r>
              <a:rPr lang="ru-RU" sz="3200" dirty="0" err="1"/>
              <a:t>малоконтагіозні</a:t>
            </a:r>
            <a:r>
              <a:rPr lang="ru-RU" sz="3200" dirty="0"/>
              <a:t>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Джерело</a:t>
            </a:r>
            <a:r>
              <a:rPr lang="ru-RU" sz="3200" dirty="0"/>
              <a:t> </a:t>
            </a:r>
            <a:r>
              <a:rPr lang="ru-RU" sz="3200" dirty="0" err="1"/>
              <a:t>інфекці</a:t>
            </a:r>
            <a:r>
              <a:rPr lang="ru-RU" sz="3200" dirty="0"/>
              <a:t> - </a:t>
            </a:r>
            <a:r>
              <a:rPr lang="ru-RU" sz="3200" dirty="0" err="1"/>
              <a:t>хворий</a:t>
            </a:r>
            <a:r>
              <a:rPr lang="ru-RU" sz="3200" dirty="0"/>
              <a:t> будь-</a:t>
            </a:r>
            <a:r>
              <a:rPr lang="ru-RU" sz="3200" dirty="0" err="1"/>
              <a:t>якої</a:t>
            </a:r>
            <a:r>
              <a:rPr lang="ru-RU" sz="3200" dirty="0"/>
              <a:t> </a:t>
            </a:r>
            <a:r>
              <a:rPr lang="ru-RU" sz="3200" dirty="0" err="1"/>
              <a:t>стрептококової</a:t>
            </a:r>
            <a:r>
              <a:rPr lang="ru-RU" sz="3200" dirty="0"/>
              <a:t> </a:t>
            </a:r>
            <a:r>
              <a:rPr lang="ru-RU" sz="3200" dirty="0" err="1"/>
              <a:t>інфекції</a:t>
            </a:r>
            <a:r>
              <a:rPr lang="ru-RU" sz="3200" dirty="0"/>
              <a:t>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Основний</a:t>
            </a:r>
            <a:r>
              <a:rPr lang="ru-RU" sz="3200" dirty="0"/>
              <a:t> </a:t>
            </a:r>
            <a:r>
              <a:rPr lang="ru-RU" sz="3200" dirty="0" err="1"/>
              <a:t>механізм</a:t>
            </a:r>
            <a:r>
              <a:rPr lang="ru-RU" sz="3200" dirty="0"/>
              <a:t> </a:t>
            </a:r>
            <a:r>
              <a:rPr lang="ru-RU" sz="3200" dirty="0" err="1"/>
              <a:t>передачі</a:t>
            </a:r>
            <a:r>
              <a:rPr lang="ru-RU" sz="3200" dirty="0"/>
              <a:t> </a:t>
            </a:r>
            <a:r>
              <a:rPr lang="ru-RU" sz="3200" dirty="0" err="1"/>
              <a:t>інфекції</a:t>
            </a:r>
            <a:r>
              <a:rPr lang="ru-RU" sz="3200" dirty="0"/>
              <a:t> - </a:t>
            </a:r>
            <a:r>
              <a:rPr lang="ru-RU" sz="3200" dirty="0" err="1"/>
              <a:t>контактний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22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250" y="435730"/>
            <a:ext cx="9403307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Патогенез:</a:t>
            </a:r>
          </a:p>
          <a:p>
            <a:endParaRPr lang="ru-RU" sz="800" b="1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800" dirty="0" err="1"/>
              <a:t>Стрептокок</a:t>
            </a:r>
            <a:r>
              <a:rPr lang="ru-RU" sz="2800" dirty="0"/>
              <a:t> </a:t>
            </a:r>
            <a:r>
              <a:rPr lang="ru-RU" sz="2800" dirty="0" err="1"/>
              <a:t>проникає</a:t>
            </a:r>
            <a:r>
              <a:rPr lang="ru-RU" sz="2800" dirty="0"/>
              <a:t> до </a:t>
            </a:r>
            <a:r>
              <a:rPr lang="ru-RU" sz="2800" dirty="0" err="1"/>
              <a:t>лімфатичних</a:t>
            </a:r>
            <a:r>
              <a:rPr lang="ru-RU" sz="2800" dirty="0"/>
              <a:t> </a:t>
            </a:r>
            <a:r>
              <a:rPr lang="ru-RU" sz="2800" dirty="0" err="1"/>
              <a:t>судин</a:t>
            </a:r>
            <a:r>
              <a:rPr lang="ru-RU" sz="2800" dirty="0"/>
              <a:t> та </a:t>
            </a:r>
            <a:r>
              <a:rPr lang="ru-RU" sz="2800" dirty="0" err="1"/>
              <a:t>капіляри</a:t>
            </a:r>
            <a:r>
              <a:rPr lang="ru-RU" sz="2800" dirty="0"/>
              <a:t> </a:t>
            </a:r>
            <a:r>
              <a:rPr lang="ru-RU" sz="2800" dirty="0" err="1"/>
              <a:t>шкіри</a:t>
            </a:r>
            <a:r>
              <a:rPr lang="ru-RU" sz="2800" dirty="0"/>
              <a:t>, де </a:t>
            </a:r>
            <a:r>
              <a:rPr lang="ru-RU" sz="2800" dirty="0" err="1"/>
              <a:t>формується</a:t>
            </a:r>
            <a:r>
              <a:rPr lang="ru-RU" sz="2800" dirty="0"/>
              <a:t> </a:t>
            </a:r>
            <a:r>
              <a:rPr lang="ru-RU" sz="2800" dirty="0" err="1"/>
              <a:t>вогнище</a:t>
            </a:r>
            <a:r>
              <a:rPr lang="ru-RU" sz="2800" dirty="0"/>
              <a:t> </a:t>
            </a:r>
            <a:r>
              <a:rPr lang="ru-RU" sz="2800" dirty="0" err="1"/>
              <a:t>інфекції</a:t>
            </a:r>
            <a:endParaRPr lang="ru-RU" sz="2800" dirty="0"/>
          </a:p>
          <a:p>
            <a:pPr algn="just"/>
            <a:endParaRPr lang="ru-RU" sz="8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800" dirty="0" err="1"/>
              <a:t>Виникає</a:t>
            </a:r>
            <a:r>
              <a:rPr lang="ru-RU" sz="2800" dirty="0"/>
              <a:t> </a:t>
            </a:r>
            <a:r>
              <a:rPr lang="ru-RU" sz="2800" dirty="0" err="1"/>
              <a:t>серозне</a:t>
            </a:r>
            <a:r>
              <a:rPr lang="ru-RU" sz="2800" dirty="0"/>
              <a:t> </a:t>
            </a:r>
            <a:r>
              <a:rPr lang="ru-RU" sz="2800" dirty="0" err="1"/>
              <a:t>або</a:t>
            </a:r>
            <a:r>
              <a:rPr lang="ru-RU" sz="2800" dirty="0"/>
              <a:t> серозно-</a:t>
            </a:r>
            <a:r>
              <a:rPr lang="ru-RU" sz="2800" dirty="0" err="1"/>
              <a:t>геморагічне</a:t>
            </a:r>
            <a:r>
              <a:rPr lang="ru-RU" sz="2800" dirty="0"/>
              <a:t> </a:t>
            </a:r>
            <a:r>
              <a:rPr lang="ru-RU" sz="2800" dirty="0" err="1"/>
              <a:t>запалення</a:t>
            </a:r>
            <a:r>
              <a:rPr lang="ru-RU" sz="2800" dirty="0"/>
              <a:t> </a:t>
            </a:r>
            <a:r>
              <a:rPr lang="ru-RU" sz="2800" dirty="0" err="1"/>
              <a:t>усіх</a:t>
            </a:r>
            <a:r>
              <a:rPr lang="ru-RU" sz="2800" dirty="0"/>
              <a:t> </a:t>
            </a:r>
            <a:r>
              <a:rPr lang="ru-RU" sz="2800" dirty="0" err="1"/>
              <a:t>шарів</a:t>
            </a:r>
            <a:r>
              <a:rPr lang="ru-RU" sz="2800" dirty="0"/>
              <a:t> </a:t>
            </a:r>
            <a:r>
              <a:rPr lang="ru-RU" sz="2800" dirty="0" err="1"/>
              <a:t>шкіри</a:t>
            </a:r>
            <a:r>
              <a:rPr lang="ru-RU" sz="2800" dirty="0"/>
              <a:t>, </a:t>
            </a:r>
            <a:r>
              <a:rPr lang="ru-RU" sz="2800" dirty="0" err="1"/>
              <a:t>токсемія</a:t>
            </a:r>
            <a:r>
              <a:rPr lang="ru-RU" sz="2800" dirty="0"/>
              <a:t>, </a:t>
            </a:r>
            <a:r>
              <a:rPr lang="ru-RU" sz="2800" dirty="0" err="1"/>
              <a:t>розвивається</a:t>
            </a:r>
            <a:r>
              <a:rPr lang="ru-RU" sz="2800" dirty="0"/>
              <a:t> </a:t>
            </a:r>
            <a:r>
              <a:rPr lang="ru-RU" sz="2800" dirty="0" err="1"/>
              <a:t>виражена</a:t>
            </a:r>
            <a:r>
              <a:rPr lang="ru-RU" sz="2800" dirty="0"/>
              <a:t> </a:t>
            </a:r>
            <a:r>
              <a:rPr lang="ru-RU" sz="2800" dirty="0" err="1"/>
              <a:t>алергія</a:t>
            </a:r>
            <a:r>
              <a:rPr lang="ru-RU" sz="2800" dirty="0"/>
              <a:t> до </a:t>
            </a:r>
            <a:r>
              <a:rPr lang="ru-RU" sz="2800" dirty="0" err="1"/>
              <a:t>стрептокока</a:t>
            </a:r>
            <a:endParaRPr lang="ru-RU" sz="2800" dirty="0"/>
          </a:p>
          <a:p>
            <a:pPr algn="just"/>
            <a:endParaRPr lang="ru-RU" sz="8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800" dirty="0" err="1"/>
              <a:t>Перенесене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 не </a:t>
            </a:r>
            <a:r>
              <a:rPr lang="ru-RU" sz="2800" dirty="0" err="1"/>
              <a:t>сприяє</a:t>
            </a:r>
            <a:r>
              <a:rPr lang="ru-RU" sz="2800" dirty="0"/>
              <a:t> </a:t>
            </a:r>
            <a:r>
              <a:rPr lang="ru-RU" sz="2800" dirty="0" err="1"/>
              <a:t>виробленню</a:t>
            </a:r>
            <a:r>
              <a:rPr lang="ru-RU" sz="2800" dirty="0"/>
              <a:t> </a:t>
            </a:r>
            <a:r>
              <a:rPr lang="ru-RU" sz="2800" dirty="0" err="1"/>
              <a:t>імунітету</a:t>
            </a:r>
            <a:endParaRPr lang="ru-RU" sz="2800" dirty="0"/>
          </a:p>
          <a:p>
            <a:pPr algn="just"/>
            <a:endParaRPr lang="ru-RU" sz="8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800" dirty="0" err="1"/>
              <a:t>З'являється</a:t>
            </a:r>
            <a:r>
              <a:rPr lang="ru-RU" sz="2800" dirty="0"/>
              <a:t> </a:t>
            </a:r>
            <a:r>
              <a:rPr lang="ru-RU" sz="2800" dirty="0" err="1"/>
              <a:t>схильність</a:t>
            </a:r>
            <a:r>
              <a:rPr lang="ru-RU" sz="2800" dirty="0"/>
              <a:t> до </a:t>
            </a:r>
            <a:r>
              <a:rPr lang="ru-RU" sz="2800" dirty="0" err="1"/>
              <a:t>повторних</a:t>
            </a:r>
            <a:r>
              <a:rPr lang="ru-RU" sz="2800" dirty="0"/>
              <a:t> </a:t>
            </a:r>
            <a:r>
              <a:rPr lang="ru-RU" sz="2800" dirty="0" err="1"/>
              <a:t>захворювань</a:t>
            </a:r>
            <a:r>
              <a:rPr lang="ru-RU" sz="2800" dirty="0"/>
              <a:t> </a:t>
            </a:r>
            <a:r>
              <a:rPr lang="ru-RU" sz="2800" dirty="0" err="1"/>
              <a:t>бешихою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4369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3249" y="260648"/>
            <a:ext cx="842493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>
                <a:solidFill>
                  <a:srgbClr val="FF0000"/>
                </a:solidFill>
              </a:rPr>
              <a:t>Скарги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</a:p>
          <a:p>
            <a:endParaRPr lang="ru-RU" sz="800" b="1" dirty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3200" dirty="0"/>
              <a:t>на </a:t>
            </a:r>
            <a:r>
              <a:rPr lang="ru-RU" sz="3200" dirty="0" err="1"/>
              <a:t>пекучий</a:t>
            </a:r>
            <a:r>
              <a:rPr lang="ru-RU" sz="3200" dirty="0"/>
              <a:t> </a:t>
            </a:r>
            <a:r>
              <a:rPr lang="ru-RU" sz="3200" dirty="0" err="1"/>
              <a:t>біль</a:t>
            </a:r>
            <a:r>
              <a:rPr lang="ru-RU" sz="3200" dirty="0"/>
              <a:t> і </a:t>
            </a:r>
            <a:r>
              <a:rPr lang="ru-RU" sz="3200" dirty="0" err="1"/>
              <a:t>відчуття</a:t>
            </a:r>
            <a:r>
              <a:rPr lang="ru-RU" sz="3200" dirty="0"/>
              <a:t> жару в </a:t>
            </a:r>
            <a:r>
              <a:rPr lang="ru-RU" sz="3200" dirty="0" err="1"/>
              <a:t>місці</a:t>
            </a:r>
            <a:r>
              <a:rPr lang="ru-RU" sz="3200" dirty="0"/>
              <a:t> </a:t>
            </a:r>
            <a:r>
              <a:rPr lang="ru-RU" sz="3200" dirty="0" err="1"/>
              <a:t>ураження</a:t>
            </a:r>
            <a:endParaRPr lang="ru-RU" sz="3200" dirty="0"/>
          </a:p>
          <a:p>
            <a:endParaRPr lang="ru-RU" sz="800" dirty="0"/>
          </a:p>
          <a:p>
            <a:pPr marL="285750" indent="-285750">
              <a:buFont typeface="Wingdings" pitchFamily="2" charset="2"/>
              <a:buChar char="q"/>
            </a:pPr>
            <a:r>
              <a:rPr lang="ru-RU" sz="3200" dirty="0" err="1"/>
              <a:t>сильний</a:t>
            </a:r>
            <a:r>
              <a:rPr lang="ru-RU" sz="3200" dirty="0"/>
              <a:t> </a:t>
            </a:r>
            <a:r>
              <a:rPr lang="ru-RU" sz="3200" dirty="0" err="1"/>
              <a:t>головний</a:t>
            </a:r>
            <a:r>
              <a:rPr lang="ru-RU" sz="3200" dirty="0"/>
              <a:t> </a:t>
            </a:r>
            <a:r>
              <a:rPr lang="ru-RU" sz="3200" dirty="0" err="1"/>
              <a:t>біль</a:t>
            </a:r>
            <a:endParaRPr lang="ru-RU" sz="3200" dirty="0"/>
          </a:p>
          <a:p>
            <a:endParaRPr lang="ru-RU" sz="800" dirty="0"/>
          </a:p>
          <a:p>
            <a:pPr marL="285750" indent="-285750">
              <a:buFont typeface="Wingdings" pitchFamily="2" charset="2"/>
              <a:buChar char="q"/>
            </a:pPr>
            <a:r>
              <a:rPr lang="ru-RU" sz="3200" dirty="0" err="1"/>
              <a:t>підвищення</a:t>
            </a:r>
            <a:r>
              <a:rPr lang="ru-RU" sz="3200" dirty="0"/>
              <a:t> </a:t>
            </a:r>
            <a:r>
              <a:rPr lang="ru-RU" sz="3200" dirty="0" err="1"/>
              <a:t>температури</a:t>
            </a:r>
            <a:r>
              <a:rPr lang="ru-RU" sz="3200" dirty="0"/>
              <a:t> </a:t>
            </a:r>
            <a:r>
              <a:rPr lang="ru-RU" sz="3200" dirty="0" err="1"/>
              <a:t>тіла</a:t>
            </a:r>
            <a:r>
              <a:rPr lang="ru-RU" sz="3200" dirty="0"/>
              <a:t> до 38-39˚ С, озноб</a:t>
            </a:r>
          </a:p>
          <a:p>
            <a:endParaRPr lang="ru-RU" sz="800" dirty="0"/>
          </a:p>
          <a:p>
            <a:pPr marL="285750" indent="-285750">
              <a:buFont typeface="Wingdings" pitchFamily="2" charset="2"/>
              <a:buChar char="q"/>
            </a:pPr>
            <a:r>
              <a:rPr lang="ru-RU" sz="3200" dirty="0" err="1"/>
              <a:t>можливі</a:t>
            </a:r>
            <a:r>
              <a:rPr lang="ru-RU" sz="3200" dirty="0"/>
              <a:t> </a:t>
            </a:r>
            <a:r>
              <a:rPr lang="ru-RU" sz="3200" dirty="0" err="1"/>
              <a:t>нудота</a:t>
            </a:r>
            <a:r>
              <a:rPr lang="ru-RU" sz="3200" dirty="0"/>
              <a:t>, </a:t>
            </a:r>
            <a:r>
              <a:rPr lang="ru-RU" sz="3200" dirty="0" err="1"/>
              <a:t>блювання</a:t>
            </a:r>
            <a:endParaRPr lang="ru-RU" sz="3200" dirty="0"/>
          </a:p>
          <a:p>
            <a:endParaRPr lang="ru-RU" sz="800" dirty="0"/>
          </a:p>
          <a:p>
            <a:pPr marL="285750" indent="-285750">
              <a:buFont typeface="Wingdings" pitchFamily="2" charset="2"/>
              <a:buChar char="q"/>
            </a:pPr>
            <a:r>
              <a:rPr lang="ru-RU" sz="3200" dirty="0" err="1"/>
              <a:t>захворювання</a:t>
            </a:r>
            <a:r>
              <a:rPr lang="ru-RU" sz="3200" dirty="0"/>
              <a:t> </a:t>
            </a:r>
            <a:r>
              <a:rPr lang="ru-RU" sz="3200" dirty="0" err="1"/>
              <a:t>починається</a:t>
            </a:r>
            <a:r>
              <a:rPr lang="ru-RU" sz="3200" dirty="0"/>
              <a:t> </a:t>
            </a:r>
            <a:r>
              <a:rPr lang="ru-RU" sz="3200" dirty="0" err="1"/>
              <a:t>раптово</a:t>
            </a:r>
            <a:endParaRPr lang="ru-RU" sz="3200" dirty="0"/>
          </a:p>
          <a:p>
            <a:endParaRPr lang="ru-RU" sz="800" dirty="0"/>
          </a:p>
          <a:p>
            <a:pPr marL="285750" indent="-285750">
              <a:buFont typeface="Wingdings" pitchFamily="2" charset="2"/>
              <a:buChar char="q"/>
            </a:pPr>
            <a:r>
              <a:rPr lang="ru-RU" sz="3200" dirty="0" err="1"/>
              <a:t>іноді</a:t>
            </a:r>
            <a:r>
              <a:rPr lang="ru-RU" sz="3200" dirty="0"/>
              <a:t> </a:t>
            </a:r>
            <a:r>
              <a:rPr lang="ru-RU" sz="3200" dirty="0" err="1"/>
              <a:t>спостерігається</a:t>
            </a:r>
            <a:r>
              <a:rPr lang="ru-RU" sz="3200" dirty="0"/>
              <a:t> </a:t>
            </a:r>
            <a:r>
              <a:rPr lang="ru-RU" sz="3200" dirty="0" err="1"/>
              <a:t>продромальний</a:t>
            </a:r>
            <a:r>
              <a:rPr lang="ru-RU" sz="3200" dirty="0"/>
              <a:t> </a:t>
            </a:r>
            <a:r>
              <a:rPr lang="ru-RU" sz="3200" dirty="0" err="1"/>
              <a:t>період</a:t>
            </a:r>
            <a:r>
              <a:rPr lang="ru-RU" sz="3200" dirty="0"/>
              <a:t> (</a:t>
            </a:r>
            <a:r>
              <a:rPr lang="ru-RU" sz="3200" dirty="0" err="1"/>
              <a:t>нездужання</a:t>
            </a:r>
            <a:r>
              <a:rPr lang="ru-RU" sz="3200" dirty="0"/>
              <a:t>, </a:t>
            </a:r>
            <a:r>
              <a:rPr lang="ru-RU" sz="3200" dirty="0" err="1"/>
              <a:t>загальна</a:t>
            </a:r>
            <a:r>
              <a:rPr lang="ru-RU" sz="3200" dirty="0"/>
              <a:t> </a:t>
            </a:r>
            <a:r>
              <a:rPr lang="ru-RU" sz="3200" dirty="0" err="1"/>
              <a:t>слабкість</a:t>
            </a:r>
            <a:r>
              <a:rPr lang="ru-RU" sz="3200" dirty="0"/>
              <a:t>, </a:t>
            </a:r>
            <a:r>
              <a:rPr lang="ru-RU" sz="3200" dirty="0" err="1"/>
              <a:t>головний</a:t>
            </a:r>
            <a:r>
              <a:rPr lang="ru-RU" sz="3200" dirty="0"/>
              <a:t> </a:t>
            </a:r>
            <a:r>
              <a:rPr lang="ru-RU" sz="3200" dirty="0" err="1"/>
              <a:t>біль</a:t>
            </a:r>
            <a:r>
              <a:rPr lang="ru-RU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0240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0909" y="186301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/>
              <a:t>Класифікація</a:t>
            </a:r>
            <a:r>
              <a:rPr lang="ru-RU" sz="3200" b="1" dirty="0"/>
              <a:t> </a:t>
            </a:r>
            <a:r>
              <a:rPr lang="ru-RU" sz="3200" b="1" dirty="0" err="1"/>
              <a:t>бешихи</a:t>
            </a:r>
            <a:endParaRPr lang="ru-RU" sz="3200" b="1" dirty="0"/>
          </a:p>
          <a:p>
            <a:pPr marL="514350" indent="-514350">
              <a:buFont typeface="+mj-lt"/>
              <a:buAutoNum type="arabicPeriod"/>
            </a:pPr>
            <a:r>
              <a:rPr lang="uk-UA" sz="3200" b="1" dirty="0">
                <a:solidFill>
                  <a:srgbClr val="FF0000"/>
                </a:solidFill>
              </a:rPr>
              <a:t>По характеру місцевих проявів</a:t>
            </a:r>
          </a:p>
          <a:p>
            <a:pPr algn="ctr"/>
            <a:r>
              <a:rPr lang="uk-UA" sz="3200" dirty="0">
                <a:solidFill>
                  <a:srgbClr val="FF0000"/>
                </a:solidFill>
              </a:rPr>
              <a:t>за </a:t>
            </a:r>
            <a:r>
              <a:rPr lang="uk-UA" sz="3200" dirty="0" err="1">
                <a:solidFill>
                  <a:srgbClr val="FF0000"/>
                </a:solidFill>
              </a:rPr>
              <a:t>Гальпєріним</a:t>
            </a:r>
            <a:r>
              <a:rPr lang="uk-UA" sz="3200" dirty="0">
                <a:solidFill>
                  <a:srgbClr val="FF0000"/>
                </a:solidFill>
              </a:rPr>
              <a:t> Е.А. (1976р.)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Еритематозна</a:t>
            </a:r>
            <a:endParaRPr lang="uk-UA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Бульозна</a:t>
            </a:r>
            <a:endParaRPr lang="uk-UA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Флегмонозна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Некротична</a:t>
            </a:r>
          </a:p>
          <a:p>
            <a:pPr algn="ctr"/>
            <a:r>
              <a:rPr lang="uk-UA" sz="3200" dirty="0"/>
              <a:t> </a:t>
            </a:r>
            <a:r>
              <a:rPr lang="uk-UA" sz="3200" dirty="0">
                <a:solidFill>
                  <a:srgbClr val="FF0000"/>
                </a:solidFill>
              </a:rPr>
              <a:t>за </a:t>
            </a:r>
            <a:r>
              <a:rPr lang="uk-UA" sz="3200" dirty="0" err="1">
                <a:solidFill>
                  <a:srgbClr val="FF0000"/>
                </a:solidFill>
              </a:rPr>
              <a:t>Черкасовим</a:t>
            </a:r>
            <a:r>
              <a:rPr lang="uk-UA" sz="3200" dirty="0">
                <a:solidFill>
                  <a:srgbClr val="FF0000"/>
                </a:solidFill>
              </a:rPr>
              <a:t> В.Л. (1986р.)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endParaRPr lang="uk-UA" sz="3200" dirty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Еритематозна</a:t>
            </a:r>
            <a:endParaRPr lang="uk-UA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Еритематозно-бульозна</a:t>
            </a:r>
            <a:endParaRPr lang="uk-UA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Еритематозно-геморагічна</a:t>
            </a:r>
            <a:endParaRPr lang="uk-UA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 err="1"/>
              <a:t>Бульозно-геморагічна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38016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5380" y="722333"/>
            <a:ext cx="6914072" cy="4955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2. По характеру </a:t>
            </a:r>
            <a:r>
              <a:rPr lang="ru-RU" sz="3200" b="1" dirty="0" err="1">
                <a:solidFill>
                  <a:srgbClr val="FF0000"/>
                </a:solidFill>
              </a:rPr>
              <a:t>розповсюдження</a:t>
            </a:r>
            <a:endParaRPr lang="ru-RU" sz="3200" b="1" dirty="0">
              <a:solidFill>
                <a:srgbClr val="FF0000"/>
              </a:solidFill>
            </a:endParaRPr>
          </a:p>
          <a:p>
            <a:endParaRPr lang="ru-RU" sz="800" b="1" dirty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Локалізована</a:t>
            </a:r>
            <a:endParaRPr lang="ru-RU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Блукаюча</a:t>
            </a:r>
            <a:endParaRPr lang="ru-RU" sz="3200" dirty="0"/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err="1"/>
              <a:t>Метастатична</a:t>
            </a:r>
            <a:r>
              <a:rPr lang="ru-RU" sz="3200" dirty="0"/>
              <a:t> </a:t>
            </a:r>
          </a:p>
          <a:p>
            <a:endParaRPr lang="ru-RU" sz="3200" dirty="0"/>
          </a:p>
          <a:p>
            <a:endParaRPr lang="ru-RU" sz="1200" dirty="0"/>
          </a:p>
          <a:p>
            <a:r>
              <a:rPr lang="uk-UA" sz="3200" b="1" dirty="0">
                <a:solidFill>
                  <a:srgbClr val="FF0000"/>
                </a:solidFill>
              </a:rPr>
              <a:t>3. По важкості перебігу</a:t>
            </a:r>
          </a:p>
          <a:p>
            <a:endParaRPr lang="uk-UA" sz="800" b="1" dirty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Легка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Середньої тяжкості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Важка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2129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429000"/>
            <a:ext cx="23653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933825"/>
            <a:ext cx="23749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508500"/>
            <a:ext cx="2447925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678787" y="404664"/>
            <a:ext cx="770413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/>
            <a:r>
              <a:rPr lang="ru-RU" altLang="ru-RU" sz="3600" b="1" dirty="0" err="1">
                <a:solidFill>
                  <a:srgbClr val="FF0000"/>
                </a:solidFill>
              </a:rPr>
              <a:t>Гідраденіт</a:t>
            </a:r>
            <a:r>
              <a:rPr lang="ru-RU" altLang="ru-RU" sz="3600" b="1" dirty="0"/>
              <a:t> </a:t>
            </a:r>
            <a:r>
              <a:rPr lang="ru-RU" altLang="ru-RU" sz="2800" dirty="0"/>
              <a:t>- </a:t>
            </a:r>
            <a:r>
              <a:rPr lang="ru-RU" altLang="ru-RU" sz="2800" dirty="0" err="1"/>
              <a:t>це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запалення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апокринних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потових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залоз</a:t>
            </a:r>
            <a:r>
              <a:rPr lang="ru-RU" altLang="ru-RU" sz="2800" dirty="0"/>
              <a:t>, </a:t>
            </a:r>
            <a:r>
              <a:rPr lang="ru-RU" altLang="ru-RU" sz="2800" dirty="0" err="1"/>
              <a:t>переважно</a:t>
            </a:r>
            <a:r>
              <a:rPr lang="ru-RU" altLang="ru-RU" sz="2800" dirty="0"/>
              <a:t> в </a:t>
            </a:r>
            <a:r>
              <a:rPr lang="ru-RU" altLang="ru-RU" sz="2800" dirty="0" err="1"/>
              <a:t>пахвових</a:t>
            </a:r>
            <a:r>
              <a:rPr lang="ru-RU" altLang="ru-RU" sz="2800" dirty="0"/>
              <a:t> ямках (</a:t>
            </a:r>
            <a:r>
              <a:rPr lang="ru-RU" altLang="ru-RU" sz="2800" dirty="0" err="1"/>
              <a:t>подеколи</a:t>
            </a:r>
            <a:r>
              <a:rPr lang="ru-RU" altLang="ru-RU" sz="2800" dirty="0"/>
              <a:t> </a:t>
            </a:r>
            <a:r>
              <a:rPr lang="ru-RU" altLang="ru-RU" sz="2800" dirty="0" err="1"/>
              <a:t>також</a:t>
            </a:r>
            <a:r>
              <a:rPr lang="ru-RU" altLang="ru-RU" sz="2800" dirty="0"/>
              <a:t> в </a:t>
            </a:r>
            <a:r>
              <a:rPr lang="ru-RU" altLang="ru-RU" sz="2800" dirty="0" err="1"/>
              <a:t>області</a:t>
            </a:r>
            <a:r>
              <a:rPr lang="ru-RU" altLang="ru-RU" sz="2800" dirty="0"/>
              <a:t> </a:t>
            </a:r>
            <a:r>
              <a:rPr lang="ru-RU" altLang="ru-RU" sz="2800" dirty="0" err="1"/>
              <a:t>статевих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органів</a:t>
            </a:r>
            <a:r>
              <a:rPr lang="ru-RU" altLang="ru-RU" sz="2800" dirty="0"/>
              <a:t>, </a:t>
            </a:r>
            <a:r>
              <a:rPr lang="ru-RU" altLang="ru-RU" sz="2800" dirty="0" err="1"/>
              <a:t>заднього</a:t>
            </a:r>
            <a:r>
              <a:rPr lang="ru-RU" altLang="ru-RU" sz="2800" dirty="0"/>
              <a:t> проходу </a:t>
            </a:r>
            <a:r>
              <a:rPr lang="ru-RU" altLang="ru-RU" sz="2800" dirty="0" err="1"/>
              <a:t>тощо</a:t>
            </a:r>
            <a:r>
              <a:rPr lang="ru-RU" altLang="ru-RU" sz="2800" dirty="0"/>
              <a:t>), яке </a:t>
            </a:r>
            <a:r>
              <a:rPr lang="ru-RU" altLang="ru-RU" sz="2800" dirty="0" err="1"/>
              <a:t>спричинюється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золотистим</a:t>
            </a:r>
            <a:r>
              <a:rPr lang="ru-RU" altLang="ru-RU" sz="2800" dirty="0"/>
              <a:t> </a:t>
            </a:r>
            <a:r>
              <a:rPr lang="ru-RU" altLang="ru-RU" sz="2800" dirty="0" err="1"/>
              <a:t>стафілококом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36367386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0217" y="679049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>
                <a:solidFill>
                  <a:srgbClr val="FF0000"/>
                </a:solidFill>
              </a:rPr>
              <a:t>3. По частоті виникнення</a:t>
            </a:r>
          </a:p>
          <a:p>
            <a:endParaRPr lang="uk-UA" sz="800" b="1" dirty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Первинна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Повторна </a:t>
            </a:r>
            <a:r>
              <a:rPr lang="uk-UA" sz="3200" i="1" dirty="0"/>
              <a:t>(</a:t>
            </a:r>
            <a:r>
              <a:rPr lang="uk-UA" sz="3200" i="1" dirty="0" err="1"/>
              <a:t>виникая</a:t>
            </a:r>
            <a:r>
              <a:rPr lang="uk-UA" sz="3200" i="1" dirty="0"/>
              <a:t> через 2 роки або інша локалізація процесу)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Рецидивна</a:t>
            </a:r>
          </a:p>
          <a:p>
            <a:pPr marL="457200" indent="-457200">
              <a:buFont typeface="Wingdings" pitchFamily="2" charset="2"/>
              <a:buChar char="q"/>
            </a:pPr>
            <a:endParaRPr lang="uk-UA" sz="800" dirty="0"/>
          </a:p>
          <a:p>
            <a:r>
              <a:rPr lang="uk-UA" sz="3200" b="1" dirty="0">
                <a:solidFill>
                  <a:srgbClr val="FF0000"/>
                </a:solidFill>
              </a:rPr>
              <a:t>4. По місцю ураження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Голови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Обличчя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Нижніх кінцівок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3200" dirty="0"/>
              <a:t>Верхніх кінцівок та ін.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7753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63552" y="260648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solidFill>
                  <a:srgbClr val="FF0000"/>
                </a:solidFill>
              </a:rPr>
              <a:t>Об’єктивні</a:t>
            </a:r>
            <a:r>
              <a:rPr lang="ru-RU" sz="3200" b="1" dirty="0">
                <a:solidFill>
                  <a:srgbClr val="FF0000"/>
                </a:solidFill>
              </a:rPr>
              <a:t> прояви. </a:t>
            </a:r>
          </a:p>
          <a:p>
            <a:r>
              <a:rPr lang="ru-RU" sz="2800" dirty="0" err="1"/>
              <a:t>Місцеві</a:t>
            </a:r>
            <a:r>
              <a:rPr lang="ru-RU" sz="2800" dirty="0"/>
              <a:t> прояви </a:t>
            </a:r>
            <a:r>
              <a:rPr lang="ru-RU" sz="2800" dirty="0" err="1"/>
              <a:t>залежать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форми</a:t>
            </a:r>
            <a:r>
              <a:rPr lang="ru-RU" sz="2800" dirty="0"/>
              <a:t> </a:t>
            </a:r>
            <a:r>
              <a:rPr lang="ru-RU" sz="2800" dirty="0" err="1"/>
              <a:t>захворювання</a:t>
            </a:r>
            <a:r>
              <a:rPr lang="ru-RU" sz="2800" dirty="0"/>
              <a:t>:</a:t>
            </a:r>
          </a:p>
          <a:p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2276872"/>
            <a:ext cx="251189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4871864" y="1340768"/>
            <a:ext cx="5472608" cy="5184576"/>
          </a:xfrm>
          <a:prstGeom prst="wedgeRoundRectCallout">
            <a:avLst>
              <a:gd name="adj1" fmla="val -69225"/>
              <a:gd name="adj2" fmla="val 166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lvl="0" algn="ctr"/>
            <a:r>
              <a:rPr lang="uk-UA" sz="2800" dirty="0" err="1">
                <a:solidFill>
                  <a:srgbClr val="FF0000"/>
                </a:solidFill>
              </a:rPr>
              <a:t>еритематозна</a:t>
            </a:r>
            <a:r>
              <a:rPr lang="uk-UA" sz="2800" dirty="0">
                <a:solidFill>
                  <a:srgbClr val="FF0000"/>
                </a:solidFill>
              </a:rPr>
              <a:t> форма: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поява яскравої гіперемії з чіткими зазубреними межами (</a:t>
            </a:r>
            <a:r>
              <a:rPr lang="uk-UA" sz="2800" dirty="0" err="1">
                <a:solidFill>
                  <a:prstClr val="black"/>
                </a:solidFill>
              </a:rPr>
              <a:t>„язики</a:t>
            </a:r>
            <a:r>
              <a:rPr lang="uk-UA" sz="2800" dirty="0">
                <a:solidFill>
                  <a:prstClr val="black"/>
                </a:solidFill>
              </a:rPr>
              <a:t> полум’я”, </a:t>
            </a:r>
            <a:r>
              <a:rPr lang="uk-UA" sz="2800" dirty="0" err="1">
                <a:solidFill>
                  <a:prstClr val="black"/>
                </a:solidFill>
              </a:rPr>
              <a:t>„географічна</a:t>
            </a:r>
            <a:r>
              <a:rPr lang="uk-UA" sz="2800" dirty="0">
                <a:solidFill>
                  <a:prstClr val="black"/>
                </a:solidFill>
              </a:rPr>
              <a:t> карта”);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набряк та інфільтрація шкіри;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місцеве підвищення температури;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процес швидко поширюється</a:t>
            </a: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lvl="0"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/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80343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5" y="1340768"/>
            <a:ext cx="326628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5519936" y="1412776"/>
            <a:ext cx="4752528" cy="4464496"/>
          </a:xfrm>
          <a:prstGeom prst="wedgeRoundRectCallout">
            <a:avLst>
              <a:gd name="adj1" fmla="val -69796"/>
              <a:gd name="adj2" fmla="val 166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lvl="0" algn="ctr"/>
            <a:r>
              <a:rPr lang="uk-UA" sz="2800" dirty="0" err="1">
                <a:solidFill>
                  <a:srgbClr val="FF0000"/>
                </a:solidFill>
              </a:rPr>
              <a:t>Бульозна</a:t>
            </a:r>
            <a:r>
              <a:rPr lang="uk-UA" sz="2800" dirty="0">
                <a:solidFill>
                  <a:srgbClr val="FF0000"/>
                </a:solidFill>
              </a:rPr>
              <a:t> форма: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uk-UA" sz="2800" dirty="0">
                <a:solidFill>
                  <a:prstClr val="black"/>
                </a:solidFill>
              </a:rPr>
              <a:t>на тлі </a:t>
            </a:r>
            <a:r>
              <a:rPr lang="uk-UA" sz="2800" dirty="0" err="1">
                <a:solidFill>
                  <a:prstClr val="black"/>
                </a:solidFill>
              </a:rPr>
              <a:t>гіперемованої</a:t>
            </a:r>
            <a:r>
              <a:rPr lang="uk-UA" sz="2800" dirty="0">
                <a:solidFill>
                  <a:prstClr val="black"/>
                </a:solidFill>
              </a:rPr>
              <a:t> шкіри з’являються епідермальні пухирі різних розмірів, заповнені серозним або </a:t>
            </a:r>
            <a:r>
              <a:rPr lang="uk-UA" sz="2800" dirty="0" err="1">
                <a:solidFill>
                  <a:prstClr val="black"/>
                </a:solidFill>
              </a:rPr>
              <a:t>геморагічним</a:t>
            </a:r>
            <a:r>
              <a:rPr lang="uk-UA" sz="2800" dirty="0">
                <a:solidFill>
                  <a:prstClr val="black"/>
                </a:solidFill>
              </a:rPr>
              <a:t> ексудатом</a:t>
            </a:r>
          </a:p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lvl="0"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/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0896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34" y="1052736"/>
            <a:ext cx="3534309" cy="222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4727848" y="1052736"/>
            <a:ext cx="5112568" cy="4464496"/>
          </a:xfrm>
          <a:prstGeom prst="wedgeRoundRectCallout">
            <a:avLst>
              <a:gd name="adj1" fmla="val -69796"/>
              <a:gd name="adj2" fmla="val 166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lvl="0" algn="ctr"/>
            <a:r>
              <a:rPr lang="uk-UA" sz="2800" dirty="0">
                <a:solidFill>
                  <a:srgbClr val="FF0000"/>
                </a:solidFill>
              </a:rPr>
              <a:t>Флегмонозна форма:</a:t>
            </a:r>
          </a:p>
          <a:p>
            <a:pPr lvl="0" algn="ctr"/>
            <a:endParaRPr lang="uk-UA" sz="800" dirty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>
                <a:solidFill>
                  <a:prstClr val="black"/>
                </a:solidFill>
              </a:rPr>
              <a:t>гіперемія</a:t>
            </a:r>
            <a:r>
              <a:rPr lang="ru-RU" sz="2800" dirty="0">
                <a:solidFill>
                  <a:prstClr val="black"/>
                </a:solidFill>
              </a:rPr>
              <a:t> з </a:t>
            </a:r>
            <a:r>
              <a:rPr lang="ru-RU" sz="2800" dirty="0" err="1">
                <a:solidFill>
                  <a:prstClr val="black"/>
                </a:solidFill>
              </a:rPr>
              <a:t>синюшним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відтінком</a:t>
            </a:r>
            <a:endParaRPr lang="ru-RU" sz="2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>
                <a:solidFill>
                  <a:prstClr val="black"/>
                </a:solidFill>
              </a:rPr>
              <a:t>пастозність</a:t>
            </a:r>
            <a:r>
              <a:rPr lang="ru-RU" sz="2800" dirty="0">
                <a:solidFill>
                  <a:prstClr val="black"/>
                </a:solidFill>
              </a:rPr>
              <a:t> тканин у </a:t>
            </a:r>
            <a:r>
              <a:rPr lang="ru-RU" sz="2800" dirty="0" err="1">
                <a:solidFill>
                  <a:prstClr val="black"/>
                </a:solidFill>
              </a:rPr>
              <a:t>зоні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ураження</a:t>
            </a:r>
            <a:endParaRPr lang="ru-RU" sz="2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>
                <a:solidFill>
                  <a:prstClr val="black"/>
                </a:solidFill>
              </a:rPr>
              <a:t>поширення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процесу</a:t>
            </a:r>
            <a:r>
              <a:rPr lang="ru-RU" sz="2800" dirty="0">
                <a:solidFill>
                  <a:prstClr val="black"/>
                </a:solidFill>
              </a:rPr>
              <a:t> на </a:t>
            </a:r>
            <a:r>
              <a:rPr lang="ru-RU" sz="2800" dirty="0" err="1">
                <a:solidFill>
                  <a:prstClr val="black"/>
                </a:solidFill>
              </a:rPr>
              <a:t>підшкірну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клітковину</a:t>
            </a:r>
            <a:endParaRPr lang="ru-RU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lvl="0"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/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325974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05" y="1148446"/>
            <a:ext cx="4192334" cy="296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5258288" y="435728"/>
            <a:ext cx="4608512" cy="5544616"/>
          </a:xfrm>
          <a:prstGeom prst="wedgeRoundRectCallout">
            <a:avLst>
              <a:gd name="adj1" fmla="val -59573"/>
              <a:gd name="adj2" fmla="val 21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800" dirty="0">
              <a:solidFill>
                <a:prstClr val="black"/>
              </a:solidFill>
            </a:endParaRPr>
          </a:p>
          <a:p>
            <a:pPr lvl="0" algn="ctr"/>
            <a:r>
              <a:rPr lang="uk-UA" sz="2800" dirty="0">
                <a:solidFill>
                  <a:srgbClr val="FF0000"/>
                </a:solidFill>
              </a:rPr>
              <a:t>Некротична форма:</a:t>
            </a:r>
          </a:p>
          <a:p>
            <a:pPr lvl="0" algn="ctr"/>
            <a:endParaRPr lang="uk-UA" sz="800" dirty="0">
              <a:solidFill>
                <a:srgbClr val="FF0000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>
                <a:solidFill>
                  <a:prstClr val="black"/>
                </a:solidFill>
              </a:rPr>
              <a:t>шкіра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стає</a:t>
            </a:r>
            <a:r>
              <a:rPr lang="ru-RU" sz="2800" dirty="0">
                <a:solidFill>
                  <a:prstClr val="black"/>
                </a:solidFill>
              </a:rPr>
              <a:t> синюшно-</a:t>
            </a:r>
            <a:r>
              <a:rPr lang="ru-RU" sz="2800" dirty="0" err="1">
                <a:solidFill>
                  <a:prstClr val="black"/>
                </a:solidFill>
              </a:rPr>
              <a:t>чорного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кольору</a:t>
            </a:r>
            <a:endParaRPr lang="ru-RU" sz="2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>
                <a:solidFill>
                  <a:prstClr val="black"/>
                </a:solidFill>
              </a:rPr>
              <a:t>спостерігаються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великі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вогнища</a:t>
            </a:r>
            <a:r>
              <a:rPr lang="ru-RU" sz="2800" dirty="0">
                <a:solidFill>
                  <a:prstClr val="black"/>
                </a:solidFill>
              </a:rPr>
              <a:t> некрозу </a:t>
            </a:r>
            <a:r>
              <a:rPr lang="ru-RU" sz="2800" dirty="0" err="1">
                <a:solidFill>
                  <a:prstClr val="black"/>
                </a:solidFill>
              </a:rPr>
              <a:t>шкіри</a:t>
            </a:r>
            <a:r>
              <a:rPr lang="ru-RU" sz="2800" dirty="0">
                <a:solidFill>
                  <a:prstClr val="black"/>
                </a:solidFill>
              </a:rPr>
              <a:t> і </a:t>
            </a:r>
            <a:r>
              <a:rPr lang="ru-RU" sz="2800" dirty="0" err="1">
                <a:solidFill>
                  <a:prstClr val="black"/>
                </a:solidFill>
              </a:rPr>
              <a:t>підшкірної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клітковини</a:t>
            </a:r>
            <a:endParaRPr lang="ru-RU" sz="2800" dirty="0">
              <a:solidFill>
                <a:prstClr val="black"/>
              </a:solidFill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2800" dirty="0" err="1">
                <a:solidFill>
                  <a:prstClr val="black"/>
                </a:solidFill>
              </a:rPr>
              <a:t>можливе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приєднання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вторинної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800" dirty="0" err="1">
                <a:solidFill>
                  <a:prstClr val="black"/>
                </a:solidFill>
              </a:rPr>
              <a:t>інфекції</a:t>
            </a:r>
            <a:endParaRPr lang="ru-RU" sz="2800" dirty="0">
              <a:solidFill>
                <a:prstClr val="black"/>
              </a:solidFill>
            </a:endParaRPr>
          </a:p>
          <a:p>
            <a:pPr marL="457200" indent="-457200" algn="just">
              <a:buFont typeface="Wingdings" pitchFamily="2" charset="2"/>
              <a:buChar char="q"/>
            </a:pPr>
            <a:endParaRPr lang="uk-UA" sz="2800" dirty="0">
              <a:solidFill>
                <a:prstClr val="black"/>
              </a:solidFill>
            </a:endParaRPr>
          </a:p>
          <a:p>
            <a:pPr lvl="0" algn="just"/>
            <a:endParaRPr lang="uk-UA" sz="800" dirty="0">
              <a:solidFill>
                <a:prstClr val="black"/>
              </a:solidFill>
            </a:endParaRPr>
          </a:p>
          <a:p>
            <a:pPr algn="ctr"/>
            <a:r>
              <a:rPr lang="ru-RU" dirty="0"/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12025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4767" y="0"/>
            <a:ext cx="9183631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Л</a:t>
            </a:r>
            <a:r>
              <a:rPr lang="uk-UA" sz="3200" b="1" dirty="0"/>
              <a:t>і</a:t>
            </a:r>
            <a:r>
              <a:rPr lang="ru-RU" sz="3200" b="1" dirty="0" err="1"/>
              <a:t>кування</a:t>
            </a:r>
            <a:r>
              <a:rPr lang="ru-RU" sz="3200" b="1" dirty="0"/>
              <a:t> </a:t>
            </a:r>
            <a:r>
              <a:rPr lang="ru-RU" sz="3200" b="1" dirty="0" err="1"/>
              <a:t>бешихи</a:t>
            </a:r>
            <a:endParaRPr lang="ru-RU" sz="3200" b="1" dirty="0"/>
          </a:p>
          <a:p>
            <a:r>
              <a:rPr lang="ru-RU" sz="2800" b="1" dirty="0" err="1">
                <a:solidFill>
                  <a:srgbClr val="FF0000"/>
                </a:solidFill>
              </a:rPr>
              <a:t>Загальне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лікування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 err="1"/>
              <a:t>антибактеріальна</a:t>
            </a:r>
            <a:r>
              <a:rPr lang="ru-RU" sz="2800" dirty="0"/>
              <a:t> </a:t>
            </a:r>
            <a:r>
              <a:rPr lang="ru-RU" sz="2800" dirty="0" err="1"/>
              <a:t>терапія</a:t>
            </a:r>
            <a:r>
              <a:rPr lang="ru-RU" sz="2800" dirty="0"/>
              <a:t> (</a:t>
            </a:r>
            <a:r>
              <a:rPr lang="ru-RU" sz="2800" dirty="0" err="1"/>
              <a:t>використовують</a:t>
            </a:r>
            <a:r>
              <a:rPr lang="ru-RU" sz="2800" dirty="0"/>
              <a:t> </a:t>
            </a:r>
            <a:r>
              <a:rPr lang="ru-RU" sz="2800" dirty="0" err="1"/>
              <a:t>напівсинтетичні</a:t>
            </a:r>
            <a:r>
              <a:rPr lang="ru-RU" sz="2800" dirty="0"/>
              <a:t> </a:t>
            </a:r>
            <a:r>
              <a:rPr lang="ru-RU" sz="2800" dirty="0" err="1"/>
              <a:t>пеніциліни</a:t>
            </a:r>
            <a:r>
              <a:rPr lang="ru-RU" sz="2800" dirty="0"/>
              <a:t> у </a:t>
            </a:r>
            <a:r>
              <a:rPr lang="ru-RU" sz="2800" dirty="0" err="1"/>
              <a:t>поєднанні</a:t>
            </a:r>
            <a:r>
              <a:rPr lang="ru-RU" sz="2800" dirty="0"/>
              <a:t> з </a:t>
            </a:r>
            <a:r>
              <a:rPr lang="ru-RU" sz="2800" dirty="0" err="1"/>
              <a:t>сульфаніламідними</a:t>
            </a:r>
            <a:r>
              <a:rPr lang="ru-RU" sz="2800" dirty="0"/>
              <a:t> препаратами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/>
              <a:t>при тяжких формах і рецидивах </a:t>
            </a:r>
            <a:r>
              <a:rPr lang="ru-RU" sz="2800" dirty="0" err="1"/>
              <a:t>захворювання</a:t>
            </a:r>
            <a:r>
              <a:rPr lang="ru-RU" sz="2800" dirty="0"/>
              <a:t> </a:t>
            </a:r>
            <a:r>
              <a:rPr lang="ru-RU" sz="2800" dirty="0" err="1"/>
              <a:t>застосовують</a:t>
            </a:r>
            <a:r>
              <a:rPr lang="ru-RU" sz="2800" dirty="0"/>
              <a:t> </a:t>
            </a:r>
            <a:r>
              <a:rPr lang="ru-RU" sz="2800" dirty="0" err="1"/>
              <a:t>цефалоспорини</a:t>
            </a:r>
            <a:r>
              <a:rPr lang="ru-RU" sz="2800" dirty="0"/>
              <a:t> другого-</a:t>
            </a:r>
            <a:r>
              <a:rPr lang="ru-RU" sz="2800" dirty="0" err="1"/>
              <a:t>третього</a:t>
            </a:r>
            <a:r>
              <a:rPr lang="ru-RU" sz="2800" dirty="0"/>
              <a:t> </a:t>
            </a:r>
            <a:r>
              <a:rPr lang="ru-RU" sz="2800" dirty="0" err="1"/>
              <a:t>покоління</a:t>
            </a:r>
            <a:endParaRPr lang="ru-RU" sz="2800" dirty="0"/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/>
              <a:t>методом </a:t>
            </a:r>
            <a:r>
              <a:rPr lang="ru-RU" sz="2800" dirty="0" err="1"/>
              <a:t>вибору</a:t>
            </a:r>
            <a:r>
              <a:rPr lang="ru-RU" sz="2800" dirty="0"/>
              <a:t> є </a:t>
            </a:r>
            <a:r>
              <a:rPr lang="ru-RU" sz="2800" dirty="0" err="1"/>
              <a:t>лімфотропне</a:t>
            </a:r>
            <a:r>
              <a:rPr lang="ru-RU" sz="2800" dirty="0"/>
              <a:t> </a:t>
            </a:r>
            <a:r>
              <a:rPr lang="ru-RU" sz="2800" dirty="0" err="1"/>
              <a:t>введення</a:t>
            </a:r>
            <a:r>
              <a:rPr lang="ru-RU" sz="2800" dirty="0"/>
              <a:t> </a:t>
            </a:r>
            <a:r>
              <a:rPr lang="ru-RU" sz="2800" dirty="0" err="1"/>
              <a:t>антибіотиків</a:t>
            </a:r>
            <a:endParaRPr lang="ru-RU" sz="2800" dirty="0"/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 err="1"/>
              <a:t>дезінтоксикаційна</a:t>
            </a:r>
            <a:r>
              <a:rPr lang="ru-RU" sz="2800" dirty="0"/>
              <a:t> </a:t>
            </a:r>
            <a:r>
              <a:rPr lang="ru-RU" sz="2800" dirty="0" err="1"/>
              <a:t>терапія</a:t>
            </a:r>
            <a:r>
              <a:rPr lang="ru-RU" sz="2800" dirty="0"/>
              <a:t> (</a:t>
            </a:r>
            <a:r>
              <a:rPr lang="ru-RU" sz="2800" dirty="0" err="1"/>
              <a:t>інфузії</a:t>
            </a:r>
            <a:r>
              <a:rPr lang="ru-RU" sz="2800" dirty="0"/>
              <a:t> </a:t>
            </a:r>
            <a:r>
              <a:rPr lang="ru-RU" sz="2800" dirty="0" err="1"/>
              <a:t>кристалоїдів</a:t>
            </a:r>
            <a:r>
              <a:rPr lang="ru-RU" sz="2800" dirty="0"/>
              <a:t>, </a:t>
            </a:r>
            <a:r>
              <a:rPr lang="ru-RU" sz="2800" dirty="0" err="1"/>
              <a:t>плазмозамінників</a:t>
            </a:r>
            <a:r>
              <a:rPr lang="ru-RU" sz="2800" dirty="0"/>
              <a:t> </a:t>
            </a:r>
            <a:r>
              <a:rPr lang="ru-RU" sz="2800" dirty="0" err="1"/>
              <a:t>дезінтоксикаційної</a:t>
            </a:r>
            <a:r>
              <a:rPr lang="ru-RU" sz="2800" dirty="0"/>
              <a:t> </a:t>
            </a:r>
            <a:r>
              <a:rPr lang="ru-RU" sz="2800" dirty="0" err="1"/>
              <a:t>дії</a:t>
            </a:r>
            <a:r>
              <a:rPr lang="ru-RU" sz="2800" dirty="0"/>
              <a:t>)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/>
              <a:t>УФ- </a:t>
            </a:r>
            <a:r>
              <a:rPr lang="ru-RU" sz="2800" dirty="0" err="1"/>
              <a:t>або</a:t>
            </a:r>
            <a:r>
              <a:rPr lang="ru-RU" sz="2800" dirty="0"/>
              <a:t> </a:t>
            </a:r>
            <a:r>
              <a:rPr lang="ru-RU" sz="2800" dirty="0" err="1"/>
              <a:t>лазерне</a:t>
            </a:r>
            <a:r>
              <a:rPr lang="ru-RU" sz="2800" dirty="0"/>
              <a:t> </a:t>
            </a:r>
            <a:r>
              <a:rPr lang="ru-RU" sz="2800" dirty="0" err="1"/>
              <a:t>опромінення</a:t>
            </a:r>
            <a:r>
              <a:rPr lang="ru-RU" sz="2800" dirty="0"/>
              <a:t> </a:t>
            </a:r>
            <a:r>
              <a:rPr lang="ru-RU" sz="2800" dirty="0" err="1"/>
              <a:t>крові</a:t>
            </a:r>
            <a:r>
              <a:rPr lang="ru-RU" sz="2800" dirty="0"/>
              <a:t>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800" dirty="0" err="1"/>
              <a:t>десенсибілізуюча</a:t>
            </a:r>
            <a:r>
              <a:rPr lang="ru-RU" sz="2800" dirty="0"/>
              <a:t> </a:t>
            </a:r>
            <a:r>
              <a:rPr lang="ru-RU" sz="2800" dirty="0" err="1"/>
              <a:t>терапія</a:t>
            </a:r>
            <a:r>
              <a:rPr lang="ru-RU" sz="2800" dirty="0"/>
              <a:t> (</a:t>
            </a:r>
            <a:r>
              <a:rPr lang="ru-RU" sz="2800" dirty="0" err="1"/>
              <a:t>антигістамінні</a:t>
            </a:r>
            <a:r>
              <a:rPr lang="ru-RU" sz="2800" dirty="0"/>
              <a:t> </a:t>
            </a:r>
            <a:r>
              <a:rPr lang="ru-RU" sz="2800" dirty="0" err="1"/>
              <a:t>препарати</a:t>
            </a:r>
            <a:r>
              <a:rPr lang="ru-RU" sz="2800" dirty="0"/>
              <a:t>, при тяжких формах – </a:t>
            </a:r>
            <a:r>
              <a:rPr lang="ru-RU" sz="2800" dirty="0" err="1"/>
              <a:t>кортикостероїди</a:t>
            </a:r>
            <a:r>
              <a:rPr lang="ru-RU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7297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2800" y="363722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Місцеве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лікування</a:t>
            </a:r>
            <a:endParaRPr lang="ru-RU" sz="2800" b="1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800" dirty="0"/>
              <a:t>УФ-</a:t>
            </a:r>
            <a:r>
              <a:rPr lang="ru-RU" sz="2800" dirty="0" err="1"/>
              <a:t>опромінення</a:t>
            </a:r>
            <a:r>
              <a:rPr lang="ru-RU" sz="2800" dirty="0"/>
              <a:t> </a:t>
            </a:r>
            <a:r>
              <a:rPr lang="ru-RU" sz="2800" dirty="0" err="1"/>
              <a:t>вогнища</a:t>
            </a:r>
            <a:r>
              <a:rPr lang="ru-RU" sz="2800" dirty="0"/>
              <a:t> </a:t>
            </a:r>
            <a:r>
              <a:rPr lang="ru-RU" sz="2800" dirty="0" err="1"/>
              <a:t>ураження</a:t>
            </a:r>
            <a:r>
              <a:rPr lang="ru-RU" sz="2800" dirty="0"/>
              <a:t> у </a:t>
            </a:r>
            <a:r>
              <a:rPr lang="ru-RU" sz="2800" dirty="0" err="1"/>
              <a:t>суберитемних</a:t>
            </a:r>
            <a:r>
              <a:rPr lang="ru-RU" sz="2800" dirty="0"/>
              <a:t> дозах</a:t>
            </a:r>
          </a:p>
          <a:p>
            <a:pPr algn="just"/>
            <a:endParaRPr lang="ru-RU" sz="8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800" dirty="0"/>
              <a:t>При </a:t>
            </a:r>
            <a:r>
              <a:rPr lang="ru-RU" sz="2800" dirty="0" err="1"/>
              <a:t>бульозній</a:t>
            </a:r>
            <a:r>
              <a:rPr lang="ru-RU" sz="2800" dirty="0"/>
              <a:t> </a:t>
            </a:r>
            <a:r>
              <a:rPr lang="ru-RU" sz="2800" dirty="0" err="1"/>
              <a:t>формі</a:t>
            </a:r>
            <a:r>
              <a:rPr lang="ru-RU" sz="2800" dirty="0"/>
              <a:t> – </a:t>
            </a:r>
            <a:r>
              <a:rPr lang="ru-RU" sz="2800" dirty="0" err="1"/>
              <a:t>великі</a:t>
            </a:r>
            <a:r>
              <a:rPr lang="ru-RU" sz="2800" dirty="0"/>
              <a:t> </a:t>
            </a:r>
            <a:r>
              <a:rPr lang="ru-RU" sz="2800" dirty="0" err="1"/>
              <a:t>пухирі</a:t>
            </a:r>
            <a:r>
              <a:rPr lang="ru-RU" sz="2800" dirty="0"/>
              <a:t> </a:t>
            </a:r>
            <a:r>
              <a:rPr lang="ru-RU" sz="2800" dirty="0" err="1"/>
              <a:t>підсікають</a:t>
            </a:r>
            <a:r>
              <a:rPr lang="ru-RU" sz="2800" dirty="0"/>
              <a:t>, </a:t>
            </a:r>
            <a:r>
              <a:rPr lang="ru-RU" sz="2800" dirty="0" err="1"/>
              <a:t>накладають</a:t>
            </a:r>
            <a:r>
              <a:rPr lang="ru-RU" sz="2800" dirty="0"/>
              <a:t> </a:t>
            </a:r>
            <a:r>
              <a:rPr lang="ru-RU" sz="2800" dirty="0" err="1"/>
              <a:t>мазеві</a:t>
            </a:r>
            <a:r>
              <a:rPr lang="ru-RU" sz="2800" dirty="0"/>
              <a:t> </a:t>
            </a:r>
            <a:r>
              <a:rPr lang="ru-RU" sz="2800" dirty="0" err="1"/>
              <a:t>пов’язки</a:t>
            </a:r>
            <a:r>
              <a:rPr lang="ru-RU" sz="2800" dirty="0"/>
              <a:t> на </a:t>
            </a:r>
            <a:r>
              <a:rPr lang="ru-RU" sz="2800" dirty="0" err="1"/>
              <a:t>водорозчинній</a:t>
            </a:r>
            <a:r>
              <a:rPr lang="ru-RU" sz="2800" dirty="0"/>
              <a:t> </a:t>
            </a:r>
            <a:r>
              <a:rPr lang="ru-RU" sz="2800" dirty="0" err="1"/>
              <a:t>основі</a:t>
            </a:r>
            <a:r>
              <a:rPr lang="ru-RU" sz="2800" dirty="0"/>
              <a:t> з </a:t>
            </a:r>
            <a:r>
              <a:rPr lang="ru-RU" sz="2800" dirty="0" err="1"/>
              <a:t>антибіотиками</a:t>
            </a:r>
            <a:endParaRPr lang="ru-RU" sz="2800" dirty="0"/>
          </a:p>
          <a:p>
            <a:pPr algn="just"/>
            <a:endParaRPr lang="ru-RU" sz="8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800" dirty="0"/>
              <a:t>При </a:t>
            </a:r>
            <a:r>
              <a:rPr lang="ru-RU" sz="2800" dirty="0" err="1"/>
              <a:t>флегмонозній</a:t>
            </a:r>
            <a:r>
              <a:rPr lang="ru-RU" sz="2800" dirty="0"/>
              <a:t> </a:t>
            </a:r>
            <a:r>
              <a:rPr lang="ru-RU" sz="2800" dirty="0" err="1"/>
              <a:t>формі</a:t>
            </a:r>
            <a:r>
              <a:rPr lang="ru-RU" sz="2800" dirty="0"/>
              <a:t> – </a:t>
            </a:r>
            <a:r>
              <a:rPr lang="ru-RU" sz="2800" dirty="0" err="1"/>
              <a:t>розкриття</a:t>
            </a:r>
            <a:r>
              <a:rPr lang="ru-RU" sz="2800" dirty="0"/>
              <a:t> та </a:t>
            </a:r>
            <a:r>
              <a:rPr lang="ru-RU" sz="2800" dirty="0" err="1"/>
              <a:t>дренування</a:t>
            </a:r>
            <a:r>
              <a:rPr lang="ru-RU" sz="2800" dirty="0"/>
              <a:t> флегмон</a:t>
            </a:r>
          </a:p>
          <a:p>
            <a:pPr algn="just"/>
            <a:endParaRPr lang="ru-RU" sz="8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800" dirty="0"/>
              <a:t>При </a:t>
            </a:r>
            <a:r>
              <a:rPr lang="ru-RU" sz="2800" dirty="0" err="1"/>
              <a:t>некротичній</a:t>
            </a:r>
            <a:r>
              <a:rPr lang="ru-RU" sz="2800" dirty="0"/>
              <a:t> </a:t>
            </a:r>
            <a:r>
              <a:rPr lang="ru-RU" sz="2800" dirty="0" err="1"/>
              <a:t>формі</a:t>
            </a:r>
            <a:r>
              <a:rPr lang="ru-RU" sz="2800" dirty="0"/>
              <a:t> – </a:t>
            </a:r>
            <a:r>
              <a:rPr lang="ru-RU" sz="2800" dirty="0" err="1"/>
              <a:t>некректомії</a:t>
            </a:r>
            <a:r>
              <a:rPr lang="ru-RU" sz="2800" dirty="0"/>
              <a:t>, </a:t>
            </a:r>
            <a:r>
              <a:rPr lang="ru-RU" sz="2800" dirty="0" err="1"/>
              <a:t>некректомії</a:t>
            </a:r>
            <a:r>
              <a:rPr lang="ru-RU" sz="2800" dirty="0"/>
              <a:t> з </a:t>
            </a:r>
            <a:r>
              <a:rPr lang="ru-RU" sz="2800" dirty="0" err="1"/>
              <a:t>наступним</a:t>
            </a:r>
            <a:r>
              <a:rPr lang="ru-RU" sz="2800" dirty="0"/>
              <a:t> (при </a:t>
            </a:r>
            <a:r>
              <a:rPr lang="ru-RU" sz="2800" dirty="0" err="1"/>
              <a:t>повному</a:t>
            </a:r>
            <a:r>
              <a:rPr lang="ru-RU" sz="2800" dirty="0"/>
              <a:t> </a:t>
            </a:r>
            <a:r>
              <a:rPr lang="ru-RU" sz="2800" dirty="0" err="1"/>
              <a:t>стиханні</a:t>
            </a:r>
            <a:r>
              <a:rPr lang="ru-RU" sz="2800" dirty="0"/>
              <a:t> </a:t>
            </a:r>
            <a:r>
              <a:rPr lang="ru-RU" sz="2800" dirty="0" err="1"/>
              <a:t>процесу</a:t>
            </a:r>
            <a:r>
              <a:rPr lang="ru-RU" sz="2800" dirty="0"/>
              <a:t>) </a:t>
            </a:r>
            <a:r>
              <a:rPr lang="ru-RU" sz="2800" dirty="0" err="1"/>
              <a:t>пластичним</a:t>
            </a:r>
            <a:r>
              <a:rPr lang="ru-RU" sz="2800" dirty="0"/>
              <a:t> </a:t>
            </a:r>
            <a:r>
              <a:rPr lang="ru-RU" sz="2800" dirty="0" err="1"/>
              <a:t>закриттям</a:t>
            </a:r>
            <a:r>
              <a:rPr lang="ru-RU" sz="2800" dirty="0"/>
              <a:t> дефекту (при </a:t>
            </a:r>
            <a:r>
              <a:rPr lang="ru-RU" sz="2800" dirty="0" err="1"/>
              <a:t>необхідності</a:t>
            </a:r>
            <a:r>
              <a:rPr lang="ru-RU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617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813" y="1472568"/>
            <a:ext cx="8596668" cy="1826581"/>
          </a:xfrm>
        </p:spPr>
        <p:txBody>
          <a:bodyPr>
            <a:normAutofit/>
          </a:bodyPr>
          <a:lstStyle/>
          <a:p>
            <a:pPr algn="ctr"/>
            <a:r>
              <a:rPr lang="uk-UA" sz="8000" dirty="0" smtClean="0">
                <a:solidFill>
                  <a:schemeClr val="tx1"/>
                </a:solidFill>
              </a:rPr>
              <a:t>Дякую за увагу!</a:t>
            </a:r>
            <a:endParaRPr lang="ru-RU" sz="80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40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3081" y="313898"/>
            <a:ext cx="888469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rgbClr val="FF0000"/>
                </a:solidFill>
              </a:rPr>
              <a:t>Скарги:</a:t>
            </a:r>
            <a:r>
              <a:rPr lang="uk-UA" sz="4000" dirty="0">
                <a:solidFill>
                  <a:prstClr val="black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prstClr val="black"/>
              </a:solidFill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uk-UA" sz="4000" dirty="0">
                <a:solidFill>
                  <a:prstClr val="black"/>
                </a:solidFill>
              </a:rPr>
              <a:t>на </a:t>
            </a:r>
            <a:r>
              <a:rPr lang="ru-RU" sz="4000" dirty="0" err="1">
                <a:solidFill>
                  <a:prstClr val="black"/>
                </a:solidFill>
              </a:rPr>
              <a:t>біль</a:t>
            </a:r>
            <a:r>
              <a:rPr lang="ru-RU" sz="4000" dirty="0">
                <a:solidFill>
                  <a:prstClr val="black"/>
                </a:solidFill>
              </a:rPr>
              <a:t> у </a:t>
            </a:r>
            <a:r>
              <a:rPr lang="ru-RU" sz="4000" dirty="0" err="1">
                <a:solidFill>
                  <a:prstClr val="black"/>
                </a:solidFill>
              </a:rPr>
              <a:t>пахвовій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ямці</a:t>
            </a:r>
            <a:endParaRPr lang="ru-RU" sz="4000" dirty="0">
              <a:solidFill>
                <a:prstClr val="black"/>
              </a:solidFill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4000" dirty="0" err="1">
                <a:solidFill>
                  <a:prstClr val="black"/>
                </a:solidFill>
              </a:rPr>
              <a:t>обмеження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рухів</a:t>
            </a:r>
            <a:r>
              <a:rPr lang="ru-RU" sz="4000" dirty="0">
                <a:solidFill>
                  <a:prstClr val="black"/>
                </a:solidFill>
              </a:rPr>
              <a:t> руки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4000" dirty="0" err="1">
                <a:solidFill>
                  <a:prstClr val="black"/>
                </a:solidFill>
              </a:rPr>
              <a:t>підвищення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температури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тіла</a:t>
            </a:r>
            <a:r>
              <a:rPr lang="ru-RU" sz="4000" dirty="0">
                <a:solidFill>
                  <a:prstClr val="black"/>
                </a:solidFill>
              </a:rPr>
              <a:t> до </a:t>
            </a:r>
            <a:r>
              <a:rPr lang="ru-RU" sz="4000" dirty="0" err="1">
                <a:solidFill>
                  <a:prstClr val="black"/>
                </a:solidFill>
              </a:rPr>
              <a:t>субфебрильних</a:t>
            </a:r>
            <a:r>
              <a:rPr lang="ru-RU" sz="4000" dirty="0">
                <a:solidFill>
                  <a:prstClr val="black"/>
                </a:solidFill>
              </a:rPr>
              <a:t> цифр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4000" dirty="0">
              <a:solidFill>
                <a:prstClr val="black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rgbClr val="FF0000"/>
                </a:solidFill>
              </a:rPr>
              <a:t>В анамнезі </a:t>
            </a:r>
            <a:r>
              <a:rPr lang="ru-RU" sz="4000" dirty="0" err="1">
                <a:solidFill>
                  <a:prstClr val="black"/>
                </a:solidFill>
              </a:rPr>
              <a:t>вказівки</a:t>
            </a:r>
            <a:r>
              <a:rPr lang="ru-RU" sz="4000" dirty="0">
                <a:solidFill>
                  <a:prstClr val="black"/>
                </a:solidFill>
              </a:rPr>
              <a:t> на </a:t>
            </a:r>
            <a:r>
              <a:rPr lang="ru-RU" sz="4000" dirty="0" err="1">
                <a:solidFill>
                  <a:prstClr val="black"/>
                </a:solidFill>
              </a:rPr>
              <a:t>наявність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травми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шкірних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покривів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або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мацерації</a:t>
            </a:r>
            <a:r>
              <a:rPr lang="ru-RU" sz="4000" dirty="0">
                <a:solidFill>
                  <a:prstClr val="black"/>
                </a:solidFill>
              </a:rPr>
              <a:t> </a:t>
            </a:r>
            <a:r>
              <a:rPr lang="ru-RU" sz="4000" dirty="0" err="1">
                <a:solidFill>
                  <a:prstClr val="black"/>
                </a:solidFill>
              </a:rPr>
              <a:t>шкіри</a:t>
            </a:r>
            <a:r>
              <a:rPr lang="ru-RU" dirty="0">
                <a:solidFill>
                  <a:prstClr val="black"/>
                </a:solidFill>
              </a:rPr>
              <a:t>	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24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539750" y="333375"/>
            <a:ext cx="29162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uk-UA" altLang="ru-RU" sz="3200" b="1" dirty="0">
                <a:solidFill>
                  <a:srgbClr val="FF0000"/>
                </a:solidFill>
              </a:rPr>
              <a:t>Об</a:t>
            </a:r>
            <a:r>
              <a:rPr lang="en-US" altLang="ru-RU" sz="3200" b="1" dirty="0">
                <a:solidFill>
                  <a:srgbClr val="FF0000"/>
                </a:solidFill>
              </a:rPr>
              <a:t>’</a:t>
            </a:r>
            <a:r>
              <a:rPr lang="uk-UA" altLang="ru-RU" sz="3200" b="1" dirty="0" err="1">
                <a:solidFill>
                  <a:srgbClr val="FF0000"/>
                </a:solidFill>
              </a:rPr>
              <a:t>єктивні</a:t>
            </a:r>
            <a:r>
              <a:rPr lang="uk-UA" altLang="ru-RU" sz="3200" b="1" dirty="0">
                <a:solidFill>
                  <a:srgbClr val="FF0000"/>
                </a:solidFill>
              </a:rPr>
              <a:t> прояви:</a:t>
            </a:r>
            <a:endParaRPr lang="ru-RU" alt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2881312" cy="273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563938" y="549275"/>
            <a:ext cx="5184775" cy="5327650"/>
          </a:xfrm>
          <a:prstGeom prst="wedgeRoundRectCallout">
            <a:avLst>
              <a:gd name="adj1" fmla="val -67341"/>
              <a:gd name="adj2" fmla="val 432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457200" indent="-4572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q"/>
            </a:pPr>
            <a:endParaRPr lang="uk-UA" altLang="ru-RU" sz="280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rgbClr val="000000"/>
                </a:solidFill>
                <a:cs typeface="Times New Roman" panose="02020603050405020304" pitchFamily="18" charset="0"/>
              </a:rPr>
              <a:t>має місце запальний інфільтрат у пахвовій ямці з однієї чи обох сторін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altLang="ru-RU" sz="2800">
                <a:solidFill>
                  <a:srgbClr val="000000"/>
                </a:solidFill>
                <a:cs typeface="Times New Roman" panose="02020603050405020304" pitchFamily="18" charset="0"/>
              </a:rPr>
              <a:t>шкірні покриви над інфільтратом гіперемовані, в міру прогресування процесу набувають багряно-синього відтінку</a:t>
            </a:r>
            <a:endParaRPr lang="uk-UA" altLang="ru-RU" sz="2800">
              <a:solidFill>
                <a:srgbClr val="000000"/>
              </a:solidFill>
            </a:endParaRPr>
          </a:p>
          <a:p>
            <a:pPr algn="just"/>
            <a:endParaRPr lang="uk-UA" altLang="ru-RU" sz="800">
              <a:solidFill>
                <a:srgbClr val="000000"/>
              </a:solidFill>
            </a:endParaRPr>
          </a:p>
          <a:p>
            <a:pPr algn="ctr"/>
            <a:r>
              <a:rPr lang="ru-RU" altLang="ru-RU">
                <a:solidFill>
                  <a:srgbClr val="FFFFFF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3384258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"/>
          <p:cNvSpPr>
            <a:spLocks noChangeArrowheads="1"/>
          </p:cNvSpPr>
          <p:nvPr/>
        </p:nvSpPr>
        <p:spPr bwMode="auto">
          <a:xfrm>
            <a:off x="539750" y="333375"/>
            <a:ext cx="29162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r>
              <a:rPr lang="uk-UA" altLang="ru-RU" sz="3200" b="1">
                <a:solidFill>
                  <a:srgbClr val="FF0000"/>
                </a:solidFill>
              </a:rPr>
              <a:t>Об</a:t>
            </a:r>
            <a:r>
              <a:rPr lang="en-US" altLang="ru-RU" sz="3200" b="1">
                <a:solidFill>
                  <a:srgbClr val="FF0000"/>
                </a:solidFill>
              </a:rPr>
              <a:t>’</a:t>
            </a:r>
            <a:r>
              <a:rPr lang="uk-UA" altLang="ru-RU" sz="3200" b="1">
                <a:solidFill>
                  <a:srgbClr val="FF0000"/>
                </a:solidFill>
              </a:rPr>
              <a:t>єктивні прояви:</a:t>
            </a:r>
            <a:endParaRPr lang="ru-RU" altLang="ru-RU" sz="3200" b="1">
              <a:solidFill>
                <a:srgbClr val="FF0000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708400" y="549275"/>
            <a:ext cx="4895850" cy="4608513"/>
          </a:xfrm>
          <a:prstGeom prst="wedgeRoundRectCallout">
            <a:avLst>
              <a:gd name="adj1" fmla="val -62626"/>
              <a:gd name="adj2" fmla="val 2207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uk-UA" sz="2800" dirty="0">
              <a:solidFill>
                <a:prstClr val="black"/>
              </a:solidFill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uk-UA" sz="2800" dirty="0">
                <a:solidFill>
                  <a:prstClr val="black"/>
                </a:solidFill>
              </a:rPr>
              <a:t>п</a:t>
            </a:r>
            <a:r>
              <a:rPr lang="uk-UA" sz="2800" dirty="0">
                <a:solidFill>
                  <a:prstClr val="black"/>
                </a:solidFill>
              </a:rPr>
              <a:t>ід </a:t>
            </a:r>
            <a:r>
              <a:rPr lang="uk-UA" sz="2800" dirty="0">
                <a:solidFill>
                  <a:prstClr val="black"/>
                </a:solidFill>
              </a:rPr>
              <a:t>час пальпації спостерігається різке посилення </a:t>
            </a:r>
            <a:r>
              <a:rPr lang="uk-UA" sz="2800" dirty="0">
                <a:solidFill>
                  <a:prstClr val="black"/>
                </a:solidFill>
              </a:rPr>
              <a:t>болю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uk-UA" sz="2800" dirty="0">
                <a:solidFill>
                  <a:prstClr val="black"/>
                </a:solidFill>
              </a:rPr>
              <a:t>інфільтрат </a:t>
            </a:r>
            <a:r>
              <a:rPr lang="uk-UA" sz="2800" dirty="0">
                <a:solidFill>
                  <a:prstClr val="black"/>
                </a:solidFill>
              </a:rPr>
              <a:t>щільний, з чіткими </a:t>
            </a:r>
            <a:r>
              <a:rPr lang="uk-UA" sz="2800" dirty="0">
                <a:solidFill>
                  <a:prstClr val="black"/>
                </a:solidFill>
              </a:rPr>
              <a:t>межами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800" dirty="0">
              <a:solidFill>
                <a:prstClr val="black"/>
              </a:solidFill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uk-UA" sz="2800" dirty="0">
                <a:solidFill>
                  <a:prstClr val="black"/>
                </a:solidFill>
              </a:rPr>
              <a:t>при </a:t>
            </a:r>
            <a:r>
              <a:rPr lang="uk-UA" sz="2800" dirty="0" err="1">
                <a:solidFill>
                  <a:prstClr val="black"/>
                </a:solidFill>
              </a:rPr>
              <a:t>абсцедуванні</a:t>
            </a:r>
            <a:r>
              <a:rPr lang="uk-UA" sz="2800" dirty="0">
                <a:solidFill>
                  <a:prstClr val="black"/>
                </a:solidFill>
              </a:rPr>
              <a:t> з’являється </a:t>
            </a:r>
            <a:r>
              <a:rPr lang="uk-UA" sz="2800" dirty="0">
                <a:solidFill>
                  <a:prstClr val="black"/>
                </a:solidFill>
              </a:rPr>
              <a:t>флуктуація</a:t>
            </a:r>
            <a:endParaRPr lang="uk-UA" sz="800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а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27813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21163"/>
            <a:ext cx="2936875" cy="208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4011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650" y="549275"/>
            <a:ext cx="886602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FF0000"/>
                </a:solidFill>
                <a:latin typeface="+mn-lt"/>
                <a:cs typeface="+mn-cs"/>
              </a:rPr>
              <a:t>Лікування</a:t>
            </a:r>
            <a:r>
              <a:rPr lang="ru-RU" sz="3600" b="1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ru-RU" sz="3600" b="1" dirty="0" err="1">
                <a:solidFill>
                  <a:srgbClr val="FF0000"/>
                </a:solidFill>
                <a:latin typeface="+mn-lt"/>
                <a:cs typeface="+mn-cs"/>
              </a:rPr>
              <a:t>гідраденіту</a:t>
            </a:r>
            <a:endParaRPr lang="ru-RU" sz="36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dirty="0" err="1">
                <a:latin typeface="+mn-lt"/>
                <a:cs typeface="+mn-cs"/>
              </a:rPr>
              <a:t>Обробка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шкіри</a:t>
            </a:r>
            <a:r>
              <a:rPr lang="ru-RU" sz="2800" dirty="0">
                <a:latin typeface="+mn-lt"/>
                <a:cs typeface="+mn-cs"/>
              </a:rPr>
              <a:t> антисептиками у </a:t>
            </a:r>
            <a:r>
              <a:rPr lang="ru-RU" sz="2800" dirty="0" err="1">
                <a:latin typeface="+mn-lt"/>
                <a:cs typeface="+mn-cs"/>
              </a:rPr>
              <a:t>ділянці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інфільтрату</a:t>
            </a:r>
            <a:endParaRPr lang="ru-RU" sz="2800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dirty="0" err="1">
                <a:latin typeface="+mn-lt"/>
                <a:cs typeface="+mn-cs"/>
              </a:rPr>
              <a:t>іммобілізація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кінцівки</a:t>
            </a:r>
            <a:r>
              <a:rPr lang="ru-RU" sz="2800" dirty="0">
                <a:latin typeface="+mn-lt"/>
                <a:cs typeface="+mn-cs"/>
              </a:rPr>
              <a:t> на </a:t>
            </a:r>
            <a:r>
              <a:rPr lang="ru-RU" sz="2800" dirty="0" err="1">
                <a:latin typeface="+mn-lt"/>
                <a:cs typeface="+mn-cs"/>
              </a:rPr>
              <a:t>обдукційній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шині</a:t>
            </a:r>
            <a:endParaRPr lang="ru-RU" sz="2800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dirty="0" err="1">
                <a:latin typeface="+mn-lt"/>
                <a:cs typeface="+mn-cs"/>
              </a:rPr>
              <a:t>антибіотикотерапія</a:t>
            </a:r>
            <a:endParaRPr lang="ru-RU" sz="2800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dirty="0">
                <a:latin typeface="+mn-lt"/>
                <a:cs typeface="+mn-cs"/>
              </a:rPr>
              <a:t>при </a:t>
            </a:r>
            <a:r>
              <a:rPr lang="ru-RU" sz="2800" dirty="0" err="1">
                <a:latin typeface="+mn-lt"/>
                <a:cs typeface="+mn-cs"/>
              </a:rPr>
              <a:t>абсцедуванні</a:t>
            </a:r>
            <a:r>
              <a:rPr lang="ru-RU" sz="2800" dirty="0">
                <a:latin typeface="+mn-lt"/>
                <a:cs typeface="+mn-cs"/>
              </a:rPr>
              <a:t> – </a:t>
            </a:r>
            <a:r>
              <a:rPr lang="ru-RU" sz="2800" dirty="0" err="1">
                <a:latin typeface="+mn-lt"/>
                <a:cs typeface="+mn-cs"/>
              </a:rPr>
              <a:t>розкриття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абсцесу</a:t>
            </a:r>
            <a:endParaRPr lang="ru-RU" sz="2800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dirty="0">
                <a:latin typeface="+mn-lt"/>
                <a:cs typeface="+mn-cs"/>
              </a:rPr>
              <a:t>для </a:t>
            </a:r>
            <a:r>
              <a:rPr lang="ru-RU" sz="2800" dirty="0" err="1">
                <a:latin typeface="+mn-lt"/>
                <a:cs typeface="+mn-cs"/>
              </a:rPr>
              <a:t>запобігання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інфікування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прилеглих</a:t>
            </a:r>
            <a:r>
              <a:rPr lang="ru-RU" sz="2800" dirty="0">
                <a:latin typeface="+mn-lt"/>
                <a:cs typeface="+mn-cs"/>
              </a:rPr>
              <a:t> до </a:t>
            </a:r>
            <a:r>
              <a:rPr lang="ru-RU" sz="2800" dirty="0" err="1">
                <a:latin typeface="+mn-lt"/>
                <a:cs typeface="+mn-cs"/>
              </a:rPr>
              <a:t>гнійника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потових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залоз</a:t>
            </a:r>
            <a:r>
              <a:rPr lang="ru-RU" sz="2800" dirty="0">
                <a:latin typeface="+mn-lt"/>
                <a:cs typeface="+mn-cs"/>
              </a:rPr>
              <a:t> – </a:t>
            </a:r>
            <a:r>
              <a:rPr lang="ru-RU" sz="2800" dirty="0" err="1">
                <a:latin typeface="+mn-lt"/>
                <a:cs typeface="+mn-cs"/>
              </a:rPr>
              <a:t>ретельна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обробка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шкіри</a:t>
            </a:r>
            <a:r>
              <a:rPr lang="ru-RU" sz="2800" dirty="0">
                <a:latin typeface="+mn-lt"/>
                <a:cs typeface="+mn-cs"/>
              </a:rPr>
              <a:t> антисептиками (</a:t>
            </a:r>
            <a:r>
              <a:rPr lang="ru-RU" sz="2800" dirty="0" err="1">
                <a:latin typeface="+mn-lt"/>
                <a:cs typeface="+mn-cs"/>
              </a:rPr>
              <a:t>етиловим</a:t>
            </a:r>
            <a:r>
              <a:rPr lang="ru-RU" sz="2800" dirty="0">
                <a:latin typeface="+mn-lt"/>
                <a:cs typeface="+mn-cs"/>
              </a:rPr>
              <a:t> спиртом, 2% </a:t>
            </a:r>
            <a:r>
              <a:rPr lang="ru-RU" sz="2800" dirty="0" err="1">
                <a:latin typeface="+mn-lt"/>
                <a:cs typeface="+mn-cs"/>
              </a:rPr>
              <a:t>борним</a:t>
            </a:r>
            <a:r>
              <a:rPr lang="ru-RU" sz="2800" dirty="0">
                <a:latin typeface="+mn-lt"/>
                <a:cs typeface="+mn-cs"/>
              </a:rPr>
              <a:t> спиртом і т.п</a:t>
            </a:r>
            <a:r>
              <a:rPr lang="ru-RU" sz="2800" dirty="0">
                <a:latin typeface="+mn-lt"/>
                <a:cs typeface="+mn-cs"/>
              </a:rPr>
              <a:t>.)</a:t>
            </a:r>
            <a:endParaRPr lang="ru-RU" sz="28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9568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573463"/>
            <a:ext cx="2160587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076700"/>
            <a:ext cx="23034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437063"/>
            <a:ext cx="1917700" cy="185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468313" y="836613"/>
            <a:ext cx="82804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just"/>
            <a:r>
              <a:rPr lang="ru-RU" altLang="ru-RU" sz="3200" b="1">
                <a:solidFill>
                  <a:srgbClr val="FF0000"/>
                </a:solidFill>
              </a:rPr>
              <a:t>Лімфаденіт</a:t>
            </a:r>
            <a:r>
              <a:rPr lang="ru-RU" altLang="ru-RU" sz="2800"/>
              <a:t> - запалення лімфатичних вузлів, яке викликається стафілококами, стрептококами, що розповсюджуються лімфатичними шляхами з розташованих поблизу вогнищ запалення</a:t>
            </a:r>
          </a:p>
        </p:txBody>
      </p:sp>
    </p:spTree>
    <p:extLst>
      <p:ext uri="{BB962C8B-B14F-4D97-AF65-F5344CB8AC3E}">
        <p14:creationId xmlns:p14="http://schemas.microsoft.com/office/powerpoint/2010/main" val="773976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8313" y="404813"/>
            <a:ext cx="8135937" cy="18780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solidFill>
                  <a:srgbClr val="FF0000"/>
                </a:solidFill>
                <a:latin typeface="+mn-lt"/>
                <a:cs typeface="+mn-cs"/>
              </a:rPr>
              <a:t>Скарги:</a:t>
            </a:r>
            <a:r>
              <a:rPr lang="uk-UA" sz="2800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uk-UA" sz="2800" dirty="0">
                <a:solidFill>
                  <a:prstClr val="black"/>
                </a:solidFill>
                <a:latin typeface="+mn-lt"/>
                <a:cs typeface="+mn-cs"/>
              </a:rPr>
              <a:t>на </a:t>
            </a:r>
            <a:r>
              <a:rPr lang="ru-RU" sz="2800" dirty="0" err="1">
                <a:solidFill>
                  <a:prstClr val="black"/>
                </a:solidFill>
                <a:latin typeface="+mn-lt"/>
                <a:cs typeface="+mn-cs"/>
              </a:rPr>
              <a:t>б</a:t>
            </a:r>
            <a:r>
              <a:rPr lang="ru-RU" sz="2800" dirty="0" err="1">
                <a:solidFill>
                  <a:prstClr val="black"/>
                </a:solidFill>
                <a:latin typeface="+mn-lt"/>
                <a:cs typeface="+mn-cs"/>
              </a:rPr>
              <a:t>іль</a:t>
            </a:r>
            <a:r>
              <a:rPr lang="ru-RU" sz="2800" dirty="0">
                <a:solidFill>
                  <a:prstClr val="black"/>
                </a:solidFill>
                <a:latin typeface="+mn-lt"/>
                <a:cs typeface="+mn-cs"/>
              </a:rPr>
              <a:t> та </a:t>
            </a:r>
            <a:r>
              <a:rPr lang="ru-RU" sz="2800" dirty="0" err="1">
                <a:solidFill>
                  <a:prstClr val="black"/>
                </a:solidFill>
                <a:latin typeface="+mn-lt"/>
                <a:cs typeface="+mn-cs"/>
              </a:rPr>
              <a:t>наявність</a:t>
            </a:r>
            <a:r>
              <a:rPr lang="ru-RU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+mn-lt"/>
                <a:cs typeface="+mn-cs"/>
              </a:rPr>
              <a:t>припухлості</a:t>
            </a:r>
            <a:r>
              <a:rPr lang="ru-RU" sz="2800" dirty="0">
                <a:solidFill>
                  <a:prstClr val="black"/>
                </a:solidFill>
                <a:latin typeface="+mn-lt"/>
                <a:cs typeface="+mn-cs"/>
              </a:rPr>
              <a:t> у </a:t>
            </a:r>
            <a:r>
              <a:rPr lang="ru-RU" sz="2800" dirty="0" err="1">
                <a:solidFill>
                  <a:prstClr val="black"/>
                </a:solidFill>
                <a:latin typeface="+mn-lt"/>
                <a:cs typeface="+mn-cs"/>
              </a:rPr>
              <a:t>ділянці</a:t>
            </a:r>
            <a:r>
              <a:rPr lang="ru-RU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+mn-lt"/>
                <a:cs typeface="+mn-cs"/>
              </a:rPr>
              <a:t>проекції</a:t>
            </a:r>
            <a:r>
              <a:rPr lang="ru-RU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+mn-lt"/>
                <a:cs typeface="+mn-cs"/>
              </a:rPr>
              <a:t>лімфатичного</a:t>
            </a:r>
            <a:r>
              <a:rPr lang="ru-RU" sz="2800" dirty="0">
                <a:solidFill>
                  <a:prstClr val="black"/>
                </a:solidFill>
                <a:latin typeface="+mn-lt"/>
                <a:cs typeface="+mn-cs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+mn-lt"/>
                <a:cs typeface="+mn-cs"/>
              </a:rPr>
              <a:t>вузла</a:t>
            </a:r>
            <a:endParaRPr lang="ru-RU" sz="2800" dirty="0">
              <a:solidFill>
                <a:prstClr val="black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1963738"/>
            <a:ext cx="8640763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+mn-lt"/>
                <a:cs typeface="+mn-cs"/>
              </a:rPr>
              <a:t>Об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  <a:cs typeface="+mn-cs"/>
              </a:rPr>
              <a:t>’</a:t>
            </a:r>
            <a:r>
              <a:rPr lang="uk-UA" sz="3200" b="1" dirty="0">
                <a:solidFill>
                  <a:srgbClr val="FF0000"/>
                </a:solidFill>
              </a:rPr>
              <a:t>є</a:t>
            </a:r>
            <a:r>
              <a:rPr lang="ru-RU" sz="3200" b="1" dirty="0" err="1" smtClean="0">
                <a:solidFill>
                  <a:srgbClr val="FF0000"/>
                </a:solidFill>
                <a:latin typeface="+mn-lt"/>
                <a:cs typeface="+mn-cs"/>
              </a:rPr>
              <a:t>ктивні</a:t>
            </a:r>
            <a:r>
              <a:rPr lang="ru-RU" sz="3200" b="1" dirty="0" smtClean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+mn-lt"/>
                <a:cs typeface="+mn-cs"/>
              </a:rPr>
              <a:t>прояви: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dirty="0" err="1">
                <a:latin typeface="+mn-lt"/>
                <a:cs typeface="+mn-cs"/>
              </a:rPr>
              <a:t>Біль</a:t>
            </a:r>
            <a:r>
              <a:rPr lang="ru-RU" sz="2800" dirty="0">
                <a:latin typeface="+mn-lt"/>
                <a:cs typeface="+mn-cs"/>
              </a:rPr>
              <a:t> в </a:t>
            </a:r>
            <a:r>
              <a:rPr lang="ru-RU" sz="2800" dirty="0" err="1">
                <a:latin typeface="+mn-lt"/>
                <a:cs typeface="+mn-cs"/>
              </a:rPr>
              <a:t>ділянці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ураженого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лімфатичного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вузла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припухлість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почервоніння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шкіри</a:t>
            </a:r>
            <a:r>
              <a:rPr lang="ru-RU" sz="2800" dirty="0">
                <a:latin typeface="+mn-lt"/>
                <a:cs typeface="+mn-cs"/>
              </a:rPr>
              <a:t>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dirty="0">
                <a:latin typeface="+mn-lt"/>
                <a:cs typeface="+mn-cs"/>
              </a:rPr>
              <a:t>При </a:t>
            </a:r>
            <a:r>
              <a:rPr lang="ru-RU" sz="2800" dirty="0" err="1">
                <a:latin typeface="+mn-lt"/>
                <a:cs typeface="+mn-cs"/>
              </a:rPr>
              <a:t>пальпації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визначаються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збільшені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овальні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болючі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вузли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поодинокі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або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цілі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групи</a:t>
            </a:r>
            <a:r>
              <a:rPr lang="ru-RU" sz="2800" dirty="0">
                <a:latin typeface="+mn-lt"/>
                <a:cs typeface="+mn-cs"/>
              </a:rPr>
              <a:t>. </a:t>
            </a:r>
            <a:endParaRPr lang="ru-RU" sz="28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800" dirty="0">
                <a:latin typeface="+mn-lt"/>
                <a:cs typeface="+mn-cs"/>
              </a:rPr>
              <a:t>У </a:t>
            </a:r>
            <a:r>
              <a:rPr lang="ru-RU" sz="2800" dirty="0" err="1">
                <a:latin typeface="+mn-lt"/>
                <a:cs typeface="+mn-cs"/>
              </a:rPr>
              <a:t>важчих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випадках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з'являються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симптоми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загальної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інтоксикації</a:t>
            </a:r>
            <a:r>
              <a:rPr lang="ru-RU" sz="2800" dirty="0">
                <a:latin typeface="+mn-lt"/>
                <a:cs typeface="+mn-cs"/>
              </a:rPr>
              <a:t>: </a:t>
            </a:r>
            <a:r>
              <a:rPr lang="ru-RU" sz="2800" dirty="0" err="1">
                <a:latin typeface="+mn-lt"/>
                <a:cs typeface="+mn-cs"/>
              </a:rPr>
              <a:t>підвищення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температури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>
                <a:latin typeface="+mn-lt"/>
                <a:cs typeface="+mn-cs"/>
              </a:rPr>
              <a:t>лихоманка, </a:t>
            </a:r>
            <a:r>
              <a:rPr lang="ru-RU" sz="2800" dirty="0" err="1">
                <a:latin typeface="+mn-lt"/>
                <a:cs typeface="+mn-cs"/>
              </a:rPr>
              <a:t>загальна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слабкість</a:t>
            </a:r>
            <a:endParaRPr lang="ru-RU" sz="28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7166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850" y="549275"/>
            <a:ext cx="8640763" cy="5508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solidFill>
                  <a:srgbClr val="FF0000"/>
                </a:solidFill>
                <a:latin typeface="+mn-lt"/>
                <a:cs typeface="+mn-cs"/>
              </a:rPr>
              <a:t>Лікування</a:t>
            </a:r>
            <a:r>
              <a:rPr lang="ru-RU" sz="3200" b="1" dirty="0">
                <a:solidFill>
                  <a:srgbClr val="FF0000"/>
                </a:solidFill>
                <a:latin typeface="+mn-lt"/>
                <a:cs typeface="+mn-cs"/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dirty="0" err="1">
                <a:latin typeface="+mn-lt"/>
                <a:cs typeface="+mn-cs"/>
              </a:rPr>
              <a:t>пригнічення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мікрофлори</a:t>
            </a:r>
            <a:r>
              <a:rPr lang="ru-RU" sz="3200" dirty="0">
                <a:latin typeface="+mn-lt"/>
                <a:cs typeface="+mn-cs"/>
              </a:rPr>
              <a:t> в </a:t>
            </a:r>
            <a:r>
              <a:rPr lang="ru-RU" sz="3200" dirty="0" err="1">
                <a:latin typeface="+mn-lt"/>
                <a:cs typeface="+mn-cs"/>
              </a:rPr>
              <a:t>первинному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вогнищі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>
                <a:latin typeface="+mn-lt"/>
                <a:cs typeface="+mn-cs"/>
              </a:rPr>
              <a:t>та </a:t>
            </a:r>
            <a:r>
              <a:rPr lang="ru-RU" sz="3200" dirty="0" err="1">
                <a:latin typeface="+mn-lt"/>
                <a:cs typeface="+mn-cs"/>
              </a:rPr>
              <a:t>лімфатичних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вузлах</a:t>
            </a:r>
            <a:r>
              <a:rPr lang="ru-RU" sz="3200" dirty="0">
                <a:latin typeface="+mn-lt"/>
                <a:cs typeface="+mn-cs"/>
              </a:rPr>
              <a:t> - </a:t>
            </a:r>
            <a:r>
              <a:rPr lang="ru-RU" sz="3200" dirty="0" err="1">
                <a:latin typeface="+mn-lt"/>
                <a:cs typeface="+mn-cs"/>
              </a:rPr>
              <a:t>застосування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антибіотиків</a:t>
            </a:r>
            <a:r>
              <a:rPr lang="ru-RU" sz="3200" dirty="0">
                <a:latin typeface="+mn-lt"/>
                <a:cs typeface="+mn-cs"/>
              </a:rPr>
              <a:t>, </a:t>
            </a:r>
            <a:r>
              <a:rPr lang="ru-RU" sz="3200" dirty="0" err="1">
                <a:latin typeface="+mn-lt"/>
                <a:cs typeface="+mn-cs"/>
              </a:rPr>
              <a:t>сульфаніламідів</a:t>
            </a:r>
            <a:r>
              <a:rPr lang="ru-RU" sz="3200" dirty="0">
                <a:latin typeface="+mn-lt"/>
                <a:cs typeface="+mn-cs"/>
              </a:rPr>
              <a:t>, </a:t>
            </a:r>
            <a:r>
              <a:rPr lang="ru-RU" sz="3200" dirty="0" err="1">
                <a:latin typeface="+mn-lt"/>
                <a:cs typeface="+mn-cs"/>
              </a:rPr>
              <a:t>нітрофуранів</a:t>
            </a:r>
            <a:r>
              <a:rPr lang="ru-RU" sz="3200" dirty="0">
                <a:latin typeface="+mn-lt"/>
                <a:cs typeface="+mn-cs"/>
              </a:rPr>
              <a:t> та </a:t>
            </a:r>
            <a:r>
              <a:rPr lang="ru-RU" sz="3200" dirty="0" err="1">
                <a:latin typeface="+mn-lt"/>
                <a:cs typeface="+mn-cs"/>
              </a:rPr>
              <a:t>ін</a:t>
            </a:r>
            <a:r>
              <a:rPr lang="ru-RU" sz="3200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dirty="0" err="1">
                <a:latin typeface="+mn-lt"/>
                <a:cs typeface="+mn-cs"/>
              </a:rPr>
              <a:t>хірургічне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>
                <a:latin typeface="+mn-lt"/>
                <a:cs typeface="+mn-cs"/>
              </a:rPr>
              <a:t>- </a:t>
            </a:r>
            <a:r>
              <a:rPr lang="ru-RU" sz="3200" dirty="0" err="1">
                <a:latin typeface="+mn-lt"/>
                <a:cs typeface="+mn-cs"/>
              </a:rPr>
              <a:t>розтин</a:t>
            </a:r>
            <a:r>
              <a:rPr lang="ru-RU" sz="3200" dirty="0">
                <a:latin typeface="+mn-lt"/>
                <a:cs typeface="+mn-cs"/>
              </a:rPr>
              <a:t> і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дренування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первинного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гнійного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вогнища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>
                <a:latin typeface="+mn-lt"/>
                <a:cs typeface="+mn-cs"/>
              </a:rPr>
              <a:t>та </a:t>
            </a:r>
            <a:r>
              <a:rPr lang="ru-RU" sz="3200" dirty="0" err="1">
                <a:latin typeface="+mn-lt"/>
                <a:cs typeface="+mn-cs"/>
              </a:rPr>
              <a:t>гнійного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лімфаденіту</a:t>
            </a:r>
            <a:endParaRPr lang="ru-RU" sz="3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200" dirty="0" err="1">
                <a:latin typeface="+mn-lt"/>
                <a:cs typeface="+mn-cs"/>
              </a:rPr>
              <a:t>д</a:t>
            </a:r>
            <a:r>
              <a:rPr lang="ru-RU" sz="3200" dirty="0" err="1">
                <a:latin typeface="+mn-lt"/>
                <a:cs typeface="+mn-cs"/>
              </a:rPr>
              <a:t>езінтоксикаційна</a:t>
            </a: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dirty="0" err="1">
                <a:latin typeface="+mn-lt"/>
                <a:cs typeface="+mn-cs"/>
              </a:rPr>
              <a:t>терапія</a:t>
            </a:r>
            <a:endParaRPr lang="ru-RU" sz="32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uk-UA" sz="3200" dirty="0">
                <a:latin typeface="+mn-lt"/>
                <a:cs typeface="+mn-cs"/>
              </a:rPr>
              <a:t>імунотерапія</a:t>
            </a:r>
            <a:endParaRPr lang="ru-RU" sz="32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67340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</TotalTime>
  <Words>820</Words>
  <Application>Microsoft Office PowerPoint</Application>
  <PresentationFormat>Широкоэкранный</PresentationFormat>
  <Paragraphs>207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Times New Roman</vt:lpstr>
      <vt:lpstr>Trebuchet MS</vt:lpstr>
      <vt:lpstr>Verdana</vt:lpstr>
      <vt:lpstr>Wingdings</vt:lpstr>
      <vt:lpstr>Wingdings 3</vt:lpstr>
      <vt:lpstr>Грань</vt:lpstr>
      <vt:lpstr>ВИЩИЙ ДЕРЖАВНИЙ НАВЧАЛЬНИЙ ЗАКЛАД УКРАЇНИ “УКРАЇНСЬКА МЕДИЧНА СТОМАТОЛОГІЧНА АКАДЕМІЯ” КАФЕДРА ЗАГАЛЬНОЇ ХІРУРГІЇ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ВИЩИЙ ДЕРЖАВНИЙ НАВЧАЛЬНИЙ ЗАКЛАД УКРАЇНИ “УКРАЇНСЬКА МЕДИЧНА СТОМАТОЛОГІЧНА АКАДЕМІЯ” КАФЕДРА ЗАГАЛЬНОЇ ХІРУРГІЇ</dc:title>
  <dc:creator>Пользователь Windows</dc:creator>
  <cp:lastModifiedBy>Пользователь Windows</cp:lastModifiedBy>
  <cp:revision>2</cp:revision>
  <dcterms:created xsi:type="dcterms:W3CDTF">2020-02-26T07:14:31Z</dcterms:created>
  <dcterms:modified xsi:type="dcterms:W3CDTF">2020-02-26T08:57:20Z</dcterms:modified>
</cp:coreProperties>
</file>