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0"/>
  </p:notesMasterIdLst>
  <p:handoutMasterIdLst>
    <p:handoutMasterId r:id="rId41"/>
  </p:handoutMasterIdLst>
  <p:sldIdLst>
    <p:sldId id="257" r:id="rId2"/>
    <p:sldId id="258" r:id="rId3"/>
    <p:sldId id="259" r:id="rId4"/>
    <p:sldId id="260" r:id="rId5"/>
    <p:sldId id="261" r:id="rId6"/>
    <p:sldId id="321" r:id="rId7"/>
    <p:sldId id="322" r:id="rId8"/>
    <p:sldId id="323" r:id="rId9"/>
    <p:sldId id="324" r:id="rId10"/>
    <p:sldId id="262" r:id="rId11"/>
    <p:sldId id="265" r:id="rId12"/>
    <p:sldId id="266" r:id="rId13"/>
    <p:sldId id="263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311" r:id="rId22"/>
    <p:sldId id="312" r:id="rId23"/>
    <p:sldId id="276" r:id="rId24"/>
    <p:sldId id="277" r:id="rId25"/>
    <p:sldId id="278" r:id="rId26"/>
    <p:sldId id="279" r:id="rId27"/>
    <p:sldId id="280" r:id="rId28"/>
    <p:sldId id="282" r:id="rId29"/>
    <p:sldId id="281" r:id="rId30"/>
    <p:sldId id="283" r:id="rId31"/>
    <p:sldId id="285" r:id="rId32"/>
    <p:sldId id="286" r:id="rId33"/>
    <p:sldId id="329" r:id="rId34"/>
    <p:sldId id="289" r:id="rId35"/>
    <p:sldId id="325" r:id="rId36"/>
    <p:sldId id="326" r:id="rId37"/>
    <p:sldId id="327" r:id="rId38"/>
    <p:sldId id="328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0000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916F07B9-F323-4842-86EA-BBF690BB75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9212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ABB007BB-B693-451E-955E-B9022952D5C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7957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EC680F-D5A7-4DB3-8874-5725EB7FD0AA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74532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6104FB-C3C2-4C18-B9FC-03E5069F2ACB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0740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5BEF00-C74B-4F10-BC19-72A9335EED1F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17274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D09A80-52AD-4B0A-BEB1-A15FE10D4FA1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08001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D722DE-1B4C-4FFA-AC63-BD047895BDD4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7359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0EF5EC-17A1-4D7E-98C9-1C8E03196A1B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15058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44D1C-F00D-42C2-B96F-248F2EDE85DF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39417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827243-016F-4946-B44B-50978D1D2320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7084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EEA773-B91F-48A6-9A0B-50F2F5831CD7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28849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3346B1-2986-4592-A631-F64F7E05A154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24464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5857F0-08CA-4613-8373-68D97348A5FA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4760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551DA1D-8F36-408A-8392-9361D6780767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46417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845B77-79F4-41A3-B880-0740685EFAE3}" type="slidenum">
              <a:rPr lang="ru-RU" altLang="ru-RU"/>
              <a:pPr/>
              <a:t>24</a:t>
            </a:fld>
            <a:endParaRPr lang="ru-RU" altLang="ru-RU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96755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8B5E8-E6A2-4650-8BE1-90D06EE00E84}" type="slidenum">
              <a:rPr lang="ru-RU" altLang="ru-RU"/>
              <a:pPr/>
              <a:t>25</a:t>
            </a:fld>
            <a:endParaRPr lang="ru-RU" altLang="ru-RU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16562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D4093D-AF68-4A7C-8CD6-5B102281DB28}" type="slidenum">
              <a:rPr lang="ru-RU" altLang="ru-RU"/>
              <a:pPr/>
              <a:t>26</a:t>
            </a:fld>
            <a:endParaRPr lang="ru-RU" altLang="ru-RU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31068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BAFC4-CCFB-46E4-9D27-8D403BD5E230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21272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BB7F70-A0CB-4CF3-9250-257125775CEC}" type="slidenum">
              <a:rPr lang="ru-RU" altLang="ru-RU"/>
              <a:pPr/>
              <a:t>28</a:t>
            </a:fld>
            <a:endParaRPr lang="ru-RU" altLang="ru-RU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96949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70AC60-52EA-4330-8BB2-083AE0E2898B}" type="slidenum">
              <a:rPr lang="ru-RU" altLang="ru-RU"/>
              <a:pPr/>
              <a:t>29</a:t>
            </a:fld>
            <a:endParaRPr lang="ru-RU" altLang="ru-RU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12299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A887AC-4537-47C9-B7F7-31A1DAC421D5}" type="slidenum">
              <a:rPr lang="ru-RU" altLang="ru-RU"/>
              <a:pPr/>
              <a:t>30</a:t>
            </a:fld>
            <a:endParaRPr lang="ru-RU" altLang="ru-RU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27148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F13BB6-C87D-4ABE-BB93-F9348014DE33}" type="slidenum">
              <a:rPr lang="ru-RU" altLang="ru-RU"/>
              <a:pPr/>
              <a:t>31</a:t>
            </a:fld>
            <a:endParaRPr lang="ru-RU" altLang="ru-RU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33863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CA047A-6FD8-46B6-8B92-5F6D2F1BF086}" type="slidenum">
              <a:rPr lang="ru-RU" altLang="ru-RU"/>
              <a:pPr/>
              <a:t>32</a:t>
            </a:fld>
            <a:endParaRPr lang="ru-RU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52990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191F23-160F-4ED4-8515-6C62171A44DD}" type="slidenum">
              <a:rPr lang="ru-RU" altLang="ru-RU"/>
              <a:pPr/>
              <a:t>34</a:t>
            </a:fld>
            <a:endParaRPr lang="ru-RU" altLang="ru-RU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9426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0F51D6-37E7-4B83-9E1B-A265A886EBF5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18087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9FE34B-D5B6-4733-91AB-277CA0223D45}" type="slidenum">
              <a:rPr lang="ru-RU" altLang="ru-RU"/>
              <a:pPr/>
              <a:t>38</a:t>
            </a:fld>
            <a:endParaRPr lang="ru-RU" altLang="ru-RU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7991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898A40-AFC8-47A4-A920-6336ECD5F636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3781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99DB9-528D-4137-8569-BBC8A73BF5FF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4466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DE5105-56FC-4E73-BD71-C0C6313D008F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133902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458B25-E0EB-4506-AA33-17510EF3680B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84684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2F9E6E-5B1F-476A-A30D-D21E0A6FC053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2919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3E22F5-D888-4037-AD6E-AFFCD252007D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234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123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512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2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3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37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513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6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7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0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0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0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0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0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0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0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0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0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0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1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2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3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4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5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5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6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6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6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6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6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6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6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6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6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6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7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7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7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5275" name="Rectangle 155"/>
          <p:cNvSpPr>
            <a:spLocks noGrp="1" noChangeArrowheads="1"/>
          </p:cNvSpPr>
          <p:nvPr>
            <p:ph type="dt" sz="quarter" idx="2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5276" name="Rectangle 15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5277" name="Rectangle 15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A46ACF2C-2D31-4E03-9696-006EA6A0AAE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374C9-4EEF-49F4-BB39-BE464F86781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0082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36C60-DE8C-4E70-8814-3648845908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90014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301625" y="1600200"/>
            <a:ext cx="8540750" cy="44989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01625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fld id="{DE011F4A-3FB3-4C5F-9C9C-D3EC00EBC9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2686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B56D5-C1EC-4A90-8ACE-BD26DB271F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67491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F00E4-65BA-4A1E-959B-BDC31F38F7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9232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AE5CE-3760-4894-AE9E-5DDCEFA7C1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326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30A38-EE05-4307-8B1F-D14236447F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750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A72F8B-DD61-46F2-B824-AFBC214A75C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683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6F5D0-8A7B-4BC3-AB8E-5451BB9C8C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42476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20DA1-2B81-4F2D-9A30-3AEAC015BF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56543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B81B4-7775-4027-8B07-78654C42FF5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094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4099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4100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1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gradFill rotWithShape="0">
                      <a:gsLst>
                        <a:gs pos="0">
                          <a:schemeClr val="bg2"/>
                        </a:gs>
                        <a:gs pos="100000">
                          <a:schemeClr val="bg1"/>
                        </a:gs>
                      </a:gsLst>
                      <a:lin ang="18900000" scaled="1"/>
                    </a:gra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1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411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2" y="388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6" y="387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2" y="388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1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2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2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2" y="387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0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6" y="382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6" y="385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2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5" y="3791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799" y="3683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5" y="37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3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4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5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6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7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8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7" y="2407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7" y="241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3" y="239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4" y="2391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8" y="240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9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2" y="242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5" y="2549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4" y="2517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0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1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2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3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3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4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4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>
                  <a:gd name="T0" fmla="*/ 0 w 348"/>
                  <a:gd name="T1" fmla="*/ 0 h 1272"/>
                  <a:gd name="T2" fmla="*/ 287 w 348"/>
                  <a:gd name="T3" fmla="*/ 582 h 1272"/>
                  <a:gd name="T4" fmla="*/ 348 w 348"/>
                  <a:gd name="T5" fmla="*/ 1272 h 1272"/>
                  <a:gd name="T6" fmla="*/ 54 w 348"/>
                  <a:gd name="T7" fmla="*/ 676 h 1272"/>
                  <a:gd name="T8" fmla="*/ 0 w 348"/>
                  <a:gd name="T9" fmla="*/ 0 h 1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anose="020B0604020202020204" pitchFamily="34" charset="0"/>
              </a:defRPr>
            </a:lvl1pPr>
          </a:lstStyle>
          <a:p>
            <a:fld id="{EECA04D2-25AB-4486-B67A-AF87E715D8B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wmf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/>
          </p:cNvSpPr>
          <p:nvPr>
            <p:ph type="title" idx="4294967295"/>
          </p:nvPr>
        </p:nvSpPr>
        <p:spPr>
          <a:noFill/>
          <a:ln/>
        </p:spPr>
        <p:txBody>
          <a:bodyPr anchor="b">
            <a:normAutofit fontScale="90000"/>
          </a:bodyPr>
          <a:lstStyle/>
          <a:p>
            <a:r>
              <a:rPr lang="ru-RU" altLang="ru-RU" sz="23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ВИЩИЙ </a:t>
            </a:r>
            <a:r>
              <a:rPr lang="uk-UA" altLang="ru-RU" sz="23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ДЕРЖАВНИЙ НАВЧАЛЬНИЙ ЗАКЛАД УКРАЇНИ</a:t>
            </a:r>
            <a:br>
              <a:rPr lang="uk-UA" altLang="ru-RU" sz="2300" b="1" dirty="0">
                <a:solidFill>
                  <a:srgbClr val="FFFF00"/>
                </a:solidFill>
                <a:latin typeface="Times New Roman" panose="02020603050405020304" pitchFamily="18" charset="0"/>
              </a:rPr>
            </a:br>
            <a:r>
              <a:rPr lang="uk-UA" altLang="ru-RU" sz="23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“УКРАЇНСЬКА МЕДИЧНА СТОМАТОЛОГІЧНА АКАДЕМІЯ”</a:t>
            </a:r>
            <a:br>
              <a:rPr lang="uk-UA" altLang="ru-RU" sz="2300" b="1" dirty="0">
                <a:solidFill>
                  <a:srgbClr val="FFFF00"/>
                </a:solidFill>
                <a:latin typeface="Times New Roman" panose="02020603050405020304" pitchFamily="18" charset="0"/>
              </a:rPr>
            </a:br>
            <a:r>
              <a:rPr lang="uk-UA" altLang="ru-RU" sz="23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КАФЕДРА ЗАГАЛЬНОЇ ХІРУРГІЇ</a:t>
            </a:r>
            <a:endParaRPr lang="ru-RU" altLang="ru-RU" sz="23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9619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412875"/>
            <a:ext cx="8229600" cy="4678363"/>
          </a:xfrm>
        </p:spPr>
        <p:txBody>
          <a:bodyPr/>
          <a:lstStyle/>
          <a:p>
            <a:pPr marL="273050" indent="-273050">
              <a:buFont typeface="Arial" panose="020B0604020202020204" pitchFamily="34" charset="0"/>
              <a:buNone/>
            </a:pPr>
            <a:endParaRPr lang="uk-UA" altLang="ru-RU" sz="3300" dirty="0"/>
          </a:p>
          <a:p>
            <a:pPr marL="273050" indent="-273050">
              <a:buFont typeface="Arial" panose="020B0604020202020204" pitchFamily="34" charset="0"/>
              <a:buNone/>
            </a:pPr>
            <a:endParaRPr lang="uk-UA" altLang="ru-RU" sz="4800" b="1" dirty="0">
              <a:solidFill>
                <a:srgbClr val="0000FF"/>
              </a:solidFill>
            </a:endParaRPr>
          </a:p>
          <a:p>
            <a:pPr marL="273050" indent="-273050" algn="ctr">
              <a:buFont typeface="Arial" panose="020B0604020202020204" pitchFamily="34" charset="0"/>
              <a:buNone/>
            </a:pPr>
            <a:r>
              <a:rPr lang="uk-UA" altLang="ru-RU" sz="4800" b="1" dirty="0">
                <a:solidFill>
                  <a:srgbClr val="FF3300"/>
                </a:solidFill>
              </a:rPr>
              <a:t>Рани та рановий процес</a:t>
            </a:r>
          </a:p>
          <a:p>
            <a:pPr marL="273050" indent="-273050" algn="ctr">
              <a:buFont typeface="Arial" panose="020B0604020202020204" pitchFamily="34" charset="0"/>
              <a:buNone/>
            </a:pPr>
            <a:endParaRPr lang="uk-UA" altLang="ru-RU" sz="2600" b="1" dirty="0">
              <a:solidFill>
                <a:srgbClr val="0000FF"/>
              </a:solidFill>
            </a:endParaRPr>
          </a:p>
          <a:p>
            <a:pPr marL="273050" indent="-273050" algn="ctr">
              <a:buFont typeface="Arial" panose="020B0604020202020204" pitchFamily="34" charset="0"/>
              <a:buNone/>
            </a:pPr>
            <a:endParaRPr lang="uk-UA" altLang="ru-RU" sz="2600" b="1" dirty="0" smtClean="0">
              <a:solidFill>
                <a:srgbClr val="000000"/>
              </a:solidFill>
              <a:effectLst/>
            </a:endParaRPr>
          </a:p>
          <a:p>
            <a:pPr marL="273050" indent="-273050" algn="ctr">
              <a:buFont typeface="Arial" panose="020B0604020202020204" pitchFamily="34" charset="0"/>
              <a:buNone/>
            </a:pPr>
            <a:endParaRPr lang="uk-UA" altLang="ru-RU" sz="2600" b="1" dirty="0">
              <a:solidFill>
                <a:srgbClr val="000000"/>
              </a:solidFill>
              <a:effectLst/>
            </a:endParaRPr>
          </a:p>
          <a:p>
            <a:pPr marL="273050" indent="-273050" algn="ctr">
              <a:buFont typeface="Arial" panose="020B0604020202020204" pitchFamily="34" charset="0"/>
              <a:buNone/>
            </a:pPr>
            <a:endParaRPr lang="uk-UA" altLang="ru-RU" sz="2600" b="1" dirty="0" smtClean="0">
              <a:solidFill>
                <a:srgbClr val="000000"/>
              </a:solidFill>
              <a:effectLst/>
            </a:endParaRPr>
          </a:p>
          <a:p>
            <a:pPr marL="273050" indent="-273050" algn="ctr">
              <a:buFont typeface="Arial" panose="020B0604020202020204" pitchFamily="34" charset="0"/>
              <a:buNone/>
            </a:pPr>
            <a:r>
              <a:rPr lang="uk-UA" altLang="ru-RU" sz="2600" b="1" dirty="0" smtClean="0">
                <a:solidFill>
                  <a:srgbClr val="000000"/>
                </a:solidFill>
                <a:effectLst/>
              </a:rPr>
              <a:t>м</a:t>
            </a:r>
            <a:r>
              <a:rPr lang="uk-UA" altLang="ru-RU" sz="2600" b="1" dirty="0">
                <a:solidFill>
                  <a:srgbClr val="000000"/>
                </a:solidFill>
                <a:effectLst/>
              </a:rPr>
              <a:t>. Полтава</a:t>
            </a:r>
            <a:endParaRPr lang="ru-RU" altLang="ru-RU" sz="2600" b="1" dirty="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171450"/>
            <a:ext cx="8540750" cy="1143000"/>
          </a:xfrm>
        </p:spPr>
        <p:txBody>
          <a:bodyPr/>
          <a:lstStyle/>
          <a:p>
            <a:r>
              <a:rPr lang="uk-UA" altLang="ru-RU" sz="4800">
                <a:solidFill>
                  <a:srgbClr val="FFFF00"/>
                </a:solidFill>
              </a:rPr>
              <a:t>Класифікація ран</a:t>
            </a:r>
            <a:endParaRPr lang="ru-RU" altLang="ru-RU" sz="4800">
              <a:solidFill>
                <a:srgbClr val="FFFF00"/>
              </a:solidFill>
            </a:endParaRP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765175"/>
            <a:ext cx="8540750" cy="5334000"/>
          </a:xfrm>
        </p:spPr>
        <p:txBody>
          <a:bodyPr/>
          <a:lstStyle/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FF3300"/>
                </a:solidFill>
              </a:rPr>
              <a:t>За ступенем інфікування:</a:t>
            </a:r>
          </a:p>
          <a:p>
            <a:pPr marL="609600" indent="-609600">
              <a:buFont typeface="Arial" panose="020B0604020202020204" pitchFamily="34" charset="0"/>
              <a:buNone/>
            </a:pPr>
            <a:endParaRPr lang="ru-RU" altLang="ru-RU">
              <a:solidFill>
                <a:srgbClr val="000000"/>
              </a:solidFill>
              <a:effectLst/>
            </a:endParaRPr>
          </a:p>
        </p:txBody>
      </p:sp>
      <p:pic>
        <p:nvPicPr>
          <p:cNvPr id="12293" name="Picture 5" descr="ANd9GcR9R0guuiXbR6xHwz87NhPBBA_AeV9LM8aBWUEGKBN3TTeurtIRG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84313"/>
            <a:ext cx="1512887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5" name="AutoShape 7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7" name="AutoShape 9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299" name="Picture 11" descr="tra4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429000"/>
            <a:ext cx="1511300" cy="135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1" name="AutoShape 13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2303" name="Picture 15" descr="143450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157788"/>
            <a:ext cx="1512887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05" name="AutoShape 17"/>
          <p:cNvSpPr>
            <a:spLocks noChangeArrowheads="1"/>
          </p:cNvSpPr>
          <p:nvPr/>
        </p:nvSpPr>
        <p:spPr bwMode="auto">
          <a:xfrm>
            <a:off x="2411413" y="1412875"/>
            <a:ext cx="5976937" cy="1584325"/>
          </a:xfrm>
          <a:prstGeom prst="leftArrow">
            <a:avLst>
              <a:gd name="adj1" fmla="val 72352"/>
              <a:gd name="adj2" fmla="val 9368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FF"/>
                </a:solidFill>
              </a:rPr>
              <a:t>Асептична (операційна) рана</a:t>
            </a:r>
            <a:r>
              <a:rPr lang="uk-UA" altLang="ru-RU">
                <a:solidFill>
                  <a:srgbClr val="000000"/>
                </a:solidFill>
              </a:rPr>
              <a:t> – наноситься в 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операційній з повним додержанням правил 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асептики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2306" name="AutoShape 18"/>
          <p:cNvSpPr>
            <a:spLocks noChangeArrowheads="1"/>
          </p:cNvSpPr>
          <p:nvPr/>
        </p:nvSpPr>
        <p:spPr bwMode="auto">
          <a:xfrm>
            <a:off x="2484438" y="3213100"/>
            <a:ext cx="5903912" cy="1727200"/>
          </a:xfrm>
          <a:prstGeom prst="leftArrow">
            <a:avLst>
              <a:gd name="adj1" fmla="val 72352"/>
              <a:gd name="adj2" fmla="val 8488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FF"/>
                </a:solidFill>
              </a:rPr>
              <a:t>Свіжоінфікована рана</a:t>
            </a:r>
            <a:r>
              <a:rPr lang="uk-UA" altLang="ru-RU">
                <a:solidFill>
                  <a:srgbClr val="000000"/>
                </a:solidFill>
              </a:rPr>
              <a:t> – будь-яка рана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нанесена поза операційною до 3-х діб з 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моменту пошкодження та кількістю мікро-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організмів в рані до 10</a:t>
            </a:r>
            <a:r>
              <a:rPr lang="uk-UA" altLang="ru-RU" baseline="30000">
                <a:solidFill>
                  <a:srgbClr val="000000"/>
                </a:solidFill>
              </a:rPr>
              <a:t>5 </a:t>
            </a:r>
            <a:r>
              <a:rPr lang="uk-UA" altLang="ru-RU">
                <a:solidFill>
                  <a:srgbClr val="000000"/>
                </a:solidFill>
              </a:rPr>
              <a:t>на 1 г тканини</a:t>
            </a:r>
            <a:endParaRPr lang="en-US" altLang="ru-RU" sz="1000" baseline="30000">
              <a:cs typeface="Tahoma" panose="020B0604030504040204" pitchFamily="34" charset="0"/>
            </a:endParaRPr>
          </a:p>
        </p:txBody>
      </p:sp>
      <p:sp>
        <p:nvSpPr>
          <p:cNvPr id="12307" name="AutoShape 19"/>
          <p:cNvSpPr>
            <a:spLocks noChangeArrowheads="1"/>
          </p:cNvSpPr>
          <p:nvPr/>
        </p:nvSpPr>
        <p:spPr bwMode="auto">
          <a:xfrm>
            <a:off x="2484438" y="5157788"/>
            <a:ext cx="5976937" cy="1584325"/>
          </a:xfrm>
          <a:prstGeom prst="leftArrow">
            <a:avLst>
              <a:gd name="adj1" fmla="val 72352"/>
              <a:gd name="adj2" fmla="val 9368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FF"/>
                </a:solidFill>
              </a:rPr>
              <a:t>Гнійна рана</a:t>
            </a:r>
            <a:r>
              <a:rPr lang="uk-UA" altLang="ru-RU">
                <a:solidFill>
                  <a:srgbClr val="000000"/>
                </a:solidFill>
              </a:rPr>
              <a:t> – рана з розвиненим інфекційним 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процесом та кількістю мікроорганізмів у рані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більше 10</a:t>
            </a:r>
            <a:r>
              <a:rPr lang="uk-UA" altLang="ru-RU" baseline="30000">
                <a:solidFill>
                  <a:srgbClr val="000000"/>
                </a:solidFill>
              </a:rPr>
              <a:t>5</a:t>
            </a:r>
            <a:r>
              <a:rPr lang="uk-UA" altLang="ru-RU">
                <a:solidFill>
                  <a:srgbClr val="000000"/>
                </a:solidFill>
              </a:rPr>
              <a:t> на 1 г тканини</a:t>
            </a:r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171450"/>
            <a:ext cx="8540750" cy="1143000"/>
          </a:xfrm>
        </p:spPr>
        <p:txBody>
          <a:bodyPr/>
          <a:lstStyle/>
          <a:p>
            <a:r>
              <a:rPr lang="uk-UA" altLang="ru-RU" sz="4800">
                <a:solidFill>
                  <a:srgbClr val="FFFF00"/>
                </a:solidFill>
              </a:rPr>
              <a:t>Класифікація ран</a:t>
            </a:r>
            <a:endParaRPr lang="ru-RU" altLang="ru-RU" sz="4800">
              <a:solidFill>
                <a:srgbClr val="FFFF00"/>
              </a:solidFill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765175"/>
            <a:ext cx="8540750" cy="5334000"/>
          </a:xfrm>
        </p:spPr>
        <p:txBody>
          <a:bodyPr/>
          <a:lstStyle/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FF3300"/>
                </a:solidFill>
              </a:rPr>
              <a:t>За глибиною проникнення в тканини:</a:t>
            </a:r>
          </a:p>
          <a:p>
            <a:pPr marL="609600" indent="-609600">
              <a:buFont typeface="Arial" panose="020B0604020202020204" pitchFamily="34" charset="0"/>
              <a:buNone/>
            </a:pPr>
            <a:endParaRPr lang="ru-RU" altLang="ru-RU">
              <a:solidFill>
                <a:srgbClr val="000000"/>
              </a:solidFill>
              <a:effectLst/>
            </a:endParaRPr>
          </a:p>
        </p:txBody>
      </p:sp>
      <p:sp>
        <p:nvSpPr>
          <p:cNvPr id="15365" name="AutoShape 5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6" name="AutoShape 6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" name="AutoShape 8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3059113" y="1628775"/>
            <a:ext cx="5761037" cy="1223963"/>
          </a:xfrm>
          <a:prstGeom prst="leftArrow">
            <a:avLst>
              <a:gd name="adj1" fmla="val 72352"/>
              <a:gd name="adj2" fmla="val 11688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FF"/>
                </a:solidFill>
              </a:rPr>
              <a:t>Поверхнева рана</a:t>
            </a:r>
            <a:r>
              <a:rPr lang="uk-UA" altLang="ru-RU">
                <a:solidFill>
                  <a:srgbClr val="000000"/>
                </a:solidFill>
              </a:rPr>
              <a:t> 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3059113" y="3213100"/>
            <a:ext cx="5834062" cy="1727200"/>
          </a:xfrm>
          <a:prstGeom prst="leftArrow">
            <a:avLst>
              <a:gd name="adj1" fmla="val 72352"/>
              <a:gd name="adj2" fmla="val 8388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FF"/>
                </a:solidFill>
              </a:rPr>
              <a:t>Непроникаюча рана </a:t>
            </a:r>
            <a:r>
              <a:rPr lang="uk-UA" altLang="ru-RU">
                <a:solidFill>
                  <a:srgbClr val="000000"/>
                </a:solidFill>
              </a:rPr>
              <a:t>– з ушкодженням м</a:t>
            </a:r>
            <a:r>
              <a:rPr lang="en-US" altLang="ru-RU">
                <a:solidFill>
                  <a:srgbClr val="000000"/>
                </a:solidFill>
              </a:rPr>
              <a:t>’</a:t>
            </a:r>
            <a:r>
              <a:rPr lang="uk-UA" altLang="ru-RU">
                <a:solidFill>
                  <a:srgbClr val="000000"/>
                </a:solidFill>
              </a:rPr>
              <a:t>яких 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тканин, але без проникнення в порожнини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організму</a:t>
            </a:r>
            <a:endParaRPr lang="en-US" altLang="ru-RU" sz="1000" baseline="30000">
              <a:cs typeface="Tahoma" panose="020B0604030504040204" pitchFamily="34" charset="0"/>
            </a:endParaRP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3132138" y="5157788"/>
            <a:ext cx="5761037" cy="1584325"/>
          </a:xfrm>
          <a:prstGeom prst="leftArrow">
            <a:avLst>
              <a:gd name="adj1" fmla="val 72352"/>
              <a:gd name="adj2" fmla="val 90301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FF"/>
                </a:solidFill>
              </a:rPr>
              <a:t>Проникаюча рана </a:t>
            </a:r>
            <a:r>
              <a:rPr lang="uk-UA" altLang="ru-RU">
                <a:solidFill>
                  <a:srgbClr val="000000"/>
                </a:solidFill>
              </a:rPr>
              <a:t>– з проникненням в 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порожнини організму </a:t>
            </a:r>
            <a:r>
              <a:rPr lang="uk-UA" altLang="ru-RU" i="1">
                <a:solidFill>
                  <a:srgbClr val="000000"/>
                </a:solidFill>
              </a:rPr>
              <a:t>(з пошкодженням</a:t>
            </a:r>
          </a:p>
          <a:p>
            <a:pPr algn="ctr"/>
            <a:r>
              <a:rPr lang="uk-UA" altLang="ru-RU" i="1">
                <a:solidFill>
                  <a:srgbClr val="000000"/>
                </a:solidFill>
              </a:rPr>
              <a:t>або без пошкодження внутрішніх органів)</a:t>
            </a:r>
            <a:endParaRPr lang="en-US" altLang="ru-RU" i="1">
              <a:solidFill>
                <a:srgbClr val="000000"/>
              </a:solidFill>
            </a:endParaRPr>
          </a:p>
        </p:txBody>
      </p:sp>
      <p:pic>
        <p:nvPicPr>
          <p:cNvPr id="15373" name="Picture 13" descr="ANd9GcSlR70pf7VbHanBjxCgk00027m8usJxtYUU4EFym7WOn0sVF-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875"/>
            <a:ext cx="1847850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4" name="Picture 14" descr="m21342990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213100"/>
            <a:ext cx="228282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5" name="Picture 15" descr="11245645973DSC019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157788"/>
            <a:ext cx="2305050" cy="158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171450"/>
            <a:ext cx="8540750" cy="1143000"/>
          </a:xfrm>
        </p:spPr>
        <p:txBody>
          <a:bodyPr/>
          <a:lstStyle/>
          <a:p>
            <a:r>
              <a:rPr lang="uk-UA" altLang="ru-RU" sz="4800">
                <a:solidFill>
                  <a:srgbClr val="FFFF00"/>
                </a:solidFill>
              </a:rPr>
              <a:t>Класифікація ран</a:t>
            </a:r>
            <a:endParaRPr lang="ru-RU" altLang="ru-RU" sz="4800">
              <a:solidFill>
                <a:srgbClr val="FFFF00"/>
              </a:solidFill>
            </a:endParaRP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765175"/>
            <a:ext cx="8540750" cy="5334000"/>
          </a:xfrm>
        </p:spPr>
        <p:txBody>
          <a:bodyPr/>
          <a:lstStyle/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FF3300"/>
                </a:solidFill>
              </a:rPr>
              <a:t>За локалізацією ураженої частини тіла:</a:t>
            </a:r>
          </a:p>
          <a:p>
            <a:pPr marL="609600" indent="-609600">
              <a:buFont typeface="Arial" panose="020B0604020202020204" pitchFamily="34" charset="0"/>
              <a:buNone/>
            </a:pPr>
            <a:endParaRPr lang="ru-RU" altLang="ru-RU">
              <a:solidFill>
                <a:srgbClr val="000000"/>
              </a:solidFill>
              <a:effectLst/>
            </a:endParaRPr>
          </a:p>
        </p:txBody>
      </p:sp>
      <p:sp>
        <p:nvSpPr>
          <p:cNvPr id="16388" name="AutoShape 4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89" name="AutoShape 5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0" name="AutoShape 6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4067175" y="1773238"/>
            <a:ext cx="4249738" cy="792162"/>
          </a:xfrm>
          <a:prstGeom prst="leftArrow">
            <a:avLst>
              <a:gd name="adj1" fmla="val 72352"/>
              <a:gd name="adj2" fmla="val 13322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FF"/>
                </a:solidFill>
              </a:rPr>
              <a:t>Голови та обличчя, шиї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397" name="AutoShape 13"/>
          <p:cNvSpPr>
            <a:spLocks noChangeArrowheads="1"/>
          </p:cNvSpPr>
          <p:nvPr/>
        </p:nvSpPr>
        <p:spPr bwMode="auto">
          <a:xfrm>
            <a:off x="3995738" y="3429000"/>
            <a:ext cx="4321175" cy="792163"/>
          </a:xfrm>
          <a:prstGeom prst="leftArrow">
            <a:avLst>
              <a:gd name="adj1" fmla="val 72352"/>
              <a:gd name="adj2" fmla="val 13546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FF"/>
                </a:solidFill>
              </a:rPr>
              <a:t>Тулуба (грудей, живота)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6399" name="AutoShape 15"/>
          <p:cNvSpPr>
            <a:spLocks noChangeArrowheads="1"/>
          </p:cNvSpPr>
          <p:nvPr/>
        </p:nvSpPr>
        <p:spPr bwMode="auto">
          <a:xfrm>
            <a:off x="4140200" y="5084763"/>
            <a:ext cx="4176713" cy="792162"/>
          </a:xfrm>
          <a:prstGeom prst="leftArrow">
            <a:avLst>
              <a:gd name="adj1" fmla="val 72352"/>
              <a:gd name="adj2" fmla="val 13093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FF"/>
                </a:solidFill>
              </a:rPr>
              <a:t>Верхніх та нижніх кінцівок і т.д.</a:t>
            </a:r>
            <a:r>
              <a:rPr lang="uk-UA" altLang="ru-RU">
                <a:solidFill>
                  <a:srgbClr val="000000"/>
                </a:solidFill>
              </a:rPr>
              <a:t> </a:t>
            </a:r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16401" name="Picture 17" descr="head-injur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84313"/>
            <a:ext cx="1584325" cy="138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3" name="Picture 19" descr="75725d1248632894-several-gunshot-wounds-one-face-nilson-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484313"/>
            <a:ext cx="1657350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5" name="Picture 21" descr="ChestTraum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09" name="AutoShape 25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6411" name="Picture 27" descr="Effects-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3068638"/>
            <a:ext cx="1657350" cy="143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3" name="Picture 29" descr="DSC00007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797425"/>
            <a:ext cx="1655762" cy="148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17" name="Picture 33" descr="leg_wound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797425"/>
            <a:ext cx="1535113" cy="143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915400" cy="1052513"/>
          </a:xfrm>
        </p:spPr>
        <p:txBody>
          <a:bodyPr/>
          <a:lstStyle/>
          <a:p>
            <a:r>
              <a:rPr lang="uk-UA" altLang="ru-RU" sz="2800" b="1" dirty="0">
                <a:solidFill>
                  <a:srgbClr val="FF3300"/>
                </a:solidFill>
              </a:rPr>
              <a:t>Класифікація </a:t>
            </a:r>
            <a:r>
              <a:rPr lang="uk-UA" altLang="ru-RU" sz="2800" b="1" u="sng" dirty="0">
                <a:solidFill>
                  <a:srgbClr val="FF3300"/>
                </a:solidFill>
              </a:rPr>
              <a:t>операційних ран</a:t>
            </a:r>
            <a:r>
              <a:rPr lang="uk-UA" altLang="ru-RU" sz="2800" b="1" dirty="0">
                <a:solidFill>
                  <a:srgbClr val="FF3300"/>
                </a:solidFill>
              </a:rPr>
              <a:t> в залежності від ступеня мікробної контамінації</a:t>
            </a:r>
            <a:endParaRPr lang="ru-RU" altLang="ru-RU" sz="2800" b="1" dirty="0">
              <a:solidFill>
                <a:srgbClr val="FF3300"/>
              </a:solidFill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052513"/>
            <a:ext cx="8591550" cy="561657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uk-UA" altLang="ru-RU" sz="2400" b="1">
                <a:solidFill>
                  <a:srgbClr val="FFFF00"/>
                </a:solidFill>
              </a:rPr>
              <a:t>Асептичні (чисті)</a:t>
            </a:r>
            <a:r>
              <a:rPr lang="uk-UA" altLang="ru-RU" sz="2400">
                <a:solidFill>
                  <a:srgbClr val="0000FF"/>
                </a:solidFill>
              </a:rPr>
              <a:t>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–</a:t>
            </a:r>
            <a:r>
              <a:rPr lang="uk-UA" alt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після</a:t>
            </a:r>
            <a:r>
              <a:rPr lang="uk-UA" alt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планових оперативних втручаннь без розтину просвіту внутрішніх органів</a:t>
            </a:r>
            <a:r>
              <a:rPr lang="uk-UA" altLang="ru-RU">
                <a:solidFill>
                  <a:srgbClr val="000000"/>
                </a:solidFill>
                <a:effectLst/>
              </a:rPr>
              <a:t> </a:t>
            </a:r>
            <a:r>
              <a:rPr lang="uk-UA" altLang="ru-RU" sz="2000" i="1">
                <a:solidFill>
                  <a:schemeClr val="hlink"/>
                </a:solidFill>
                <a:effectLst/>
              </a:rPr>
              <a:t>(радикальна операція грижі, видалення варикозних вен, резекція щитовидної залози та ін.)</a:t>
            </a:r>
          </a:p>
          <a:p>
            <a:pPr algn="just">
              <a:lnSpc>
                <a:spcPct val="90000"/>
              </a:lnSpc>
            </a:pPr>
            <a:r>
              <a:rPr lang="uk-UA" altLang="ru-RU" sz="2400" b="1">
                <a:solidFill>
                  <a:srgbClr val="FFFF00"/>
                </a:solidFill>
              </a:rPr>
              <a:t>Умовно асептичні (умовно чисті)</a:t>
            </a:r>
            <a:r>
              <a:rPr lang="uk-UA" altLang="ru-RU" sz="2400">
                <a:solidFill>
                  <a:srgbClr val="0000FF"/>
                </a:solidFill>
              </a:rPr>
              <a:t>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– після операцій з розтином просвіту внутрішніх органів у яких можлива наявність мікроорганізмів</a:t>
            </a:r>
            <a:r>
              <a:rPr lang="uk-UA" altLang="ru-RU">
                <a:solidFill>
                  <a:srgbClr val="000000"/>
                </a:solidFill>
                <a:effectLst/>
              </a:rPr>
              <a:t> </a:t>
            </a:r>
            <a:r>
              <a:rPr lang="uk-UA" altLang="ru-RU" sz="2000" i="1">
                <a:solidFill>
                  <a:schemeClr val="hlink"/>
                </a:solidFill>
                <a:effectLst/>
              </a:rPr>
              <a:t>(планова холецистектомія, екстирпація матки та ін.)</a:t>
            </a:r>
          </a:p>
          <a:p>
            <a:pPr algn="just">
              <a:lnSpc>
                <a:spcPct val="90000"/>
              </a:lnSpc>
            </a:pPr>
            <a:r>
              <a:rPr lang="uk-UA" altLang="ru-RU" sz="2400" b="1">
                <a:solidFill>
                  <a:srgbClr val="FFFF00"/>
                </a:solidFill>
              </a:rPr>
              <a:t>Умовно інфіковані (контаміновані)</a:t>
            </a:r>
            <a:r>
              <a:rPr lang="uk-UA" altLang="ru-RU" sz="2400">
                <a:solidFill>
                  <a:srgbClr val="0000FF"/>
                </a:solidFill>
              </a:rPr>
              <a:t>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– після операцій під час яких контакт з мікробною флорою більш значний </a:t>
            </a:r>
            <a:r>
              <a:rPr lang="uk-UA" altLang="ru-RU" sz="2000" i="1">
                <a:solidFill>
                  <a:schemeClr val="hlink"/>
                </a:solidFill>
                <a:effectLst/>
              </a:rPr>
              <a:t>(апендектомія при флегмонозному апендициті, холецистектомія при флегмонозному або гангренозному холециститі, геміколектомія та ін.)</a:t>
            </a:r>
          </a:p>
          <a:p>
            <a:pPr algn="just">
              <a:lnSpc>
                <a:spcPct val="90000"/>
              </a:lnSpc>
            </a:pPr>
            <a:r>
              <a:rPr lang="uk-UA" altLang="ru-RU" sz="2400" b="1">
                <a:solidFill>
                  <a:srgbClr val="FFFF00"/>
                </a:solidFill>
              </a:rPr>
              <a:t>Інфіковані (гнійні)</a:t>
            </a:r>
            <a:r>
              <a:rPr lang="uk-UA" altLang="ru-RU" sz="2400">
                <a:solidFill>
                  <a:srgbClr val="0000FF"/>
                </a:solidFill>
              </a:rPr>
              <a:t>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– після екстренних операцій з приводу різних гнійних процесів </a:t>
            </a:r>
            <a:r>
              <a:rPr lang="uk-UA" altLang="ru-RU" sz="2000" i="1">
                <a:solidFill>
                  <a:schemeClr val="hlink"/>
                </a:solidFill>
                <a:effectLst/>
              </a:rPr>
              <a:t>(перитоніт, абсцеси, флегмони, перфорація полих органів, емпієма плеври та ін.)</a:t>
            </a:r>
            <a:endParaRPr lang="uk-UA" altLang="ru-RU" sz="2400">
              <a:solidFill>
                <a:srgbClr val="0000FF"/>
              </a:solidFill>
            </a:endParaRPr>
          </a:p>
          <a:p>
            <a:pPr algn="just">
              <a:lnSpc>
                <a:spcPct val="90000"/>
              </a:lnSpc>
            </a:pPr>
            <a:endParaRPr lang="ru-RU" altLang="ru-RU" sz="2000" i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b="1">
                <a:solidFill>
                  <a:srgbClr val="FFFF00"/>
                </a:solidFill>
              </a:rPr>
              <a:t>Перебіг ранового процесу</a:t>
            </a:r>
            <a:endParaRPr lang="ru-RU" altLang="ru-RU" b="1">
              <a:solidFill>
                <a:srgbClr val="FFFF00"/>
              </a:solidFill>
            </a:endParaRP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-180975" y="1600200"/>
            <a:ext cx="9023350" cy="4498975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sz="4000" b="1">
                <a:solidFill>
                  <a:srgbClr val="FF3300"/>
                </a:solidFill>
              </a:rPr>
              <a:t>		Рановий процес</a:t>
            </a:r>
            <a:r>
              <a:rPr lang="ru-RU" altLang="ru-RU" sz="4000"/>
              <a:t> </a:t>
            </a:r>
            <a:r>
              <a:rPr lang="ru-RU" altLang="ru-RU" sz="4000">
                <a:solidFill>
                  <a:srgbClr val="000000"/>
                </a:solidFill>
                <a:effectLst/>
              </a:rPr>
              <a:t>– </a:t>
            </a:r>
            <a:r>
              <a:rPr lang="uk-UA" altLang="ru-RU" sz="4000">
                <a:solidFill>
                  <a:srgbClr val="000000"/>
                </a:solidFill>
                <a:effectLst/>
              </a:rPr>
              <a:t>сукупність клінічних, патофізіологічних, біохімічних, бактеріологічних та морфологічних змін, які характеризують динаміку загоєння рани</a:t>
            </a:r>
            <a:endParaRPr lang="ru-RU" altLang="ru-RU" sz="400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5"/>
          <p:cNvGrpSpPr>
            <a:grpSpLocks noChangeAspect="1"/>
          </p:cNvGrpSpPr>
          <p:nvPr/>
        </p:nvGrpSpPr>
        <p:grpSpPr bwMode="auto">
          <a:xfrm>
            <a:off x="301625" y="692150"/>
            <a:ext cx="8540750" cy="5407025"/>
            <a:chOff x="1134" y="1270"/>
            <a:chExt cx="1872" cy="720"/>
          </a:xfrm>
        </p:grpSpPr>
        <p:cxnSp>
          <p:nvCxnSpPr>
            <p:cNvPr id="18443" name="_s18443"/>
            <p:cNvCxnSpPr>
              <a:cxnSpLocks noChangeShapeType="1"/>
              <a:stCxn id="7" idx="0"/>
              <a:endCxn id="5" idx="2"/>
            </p:cNvCxnSpPr>
            <p:nvPr/>
          </p:nvCxnSpPr>
          <p:spPr bwMode="auto">
            <a:xfrm rot="5400000" flipH="1">
              <a:off x="2250" y="1378"/>
              <a:ext cx="144" cy="504"/>
            </a:xfrm>
            <a:prstGeom prst="bentConnector3">
              <a:avLst>
                <a:gd name="adj1" fmla="val 12722"/>
              </a:avLst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2" name="_s18442"/>
            <p:cNvCxnSpPr>
              <a:cxnSpLocks noChangeShapeType="1"/>
              <a:stCxn id="6" idx="0"/>
              <a:endCxn id="5" idx="2"/>
            </p:cNvCxnSpPr>
            <p:nvPr/>
          </p:nvCxnSpPr>
          <p:spPr bwMode="auto">
            <a:xfrm rot="16200000">
              <a:off x="1746" y="1378"/>
              <a:ext cx="144" cy="504"/>
            </a:xfrm>
            <a:prstGeom prst="bentConnector3">
              <a:avLst>
                <a:gd name="adj1" fmla="val 12722"/>
              </a:avLst>
            </a:prstGeom>
            <a:noFill/>
            <a:ln w="28575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" name="_s18438"/>
            <p:cNvSpPr>
              <a:spLocks noChangeArrowheads="1"/>
            </p:cNvSpPr>
            <p:nvPr/>
          </p:nvSpPr>
          <p:spPr bwMode="auto">
            <a:xfrm>
              <a:off x="1638" y="127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34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anose="020B0604030504040204" pitchFamily="34" charset="0"/>
                  <a:cs typeface="Arial" panose="020B0604020202020204" pitchFamily="34" charset="0"/>
                </a:rPr>
                <a:t>Рановий процес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2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ahoma" panose="020B0604030504040204" pitchFamily="34" charset="0"/>
                  <a:cs typeface="Arial" panose="020B0604020202020204" pitchFamily="34" charset="0"/>
                </a:rPr>
                <a:t>умовно поділяють</a:t>
              </a:r>
              <a:endParaRPr kumimoji="0" lang="ru-RU" altLang="ru-RU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_s18439"/>
            <p:cNvSpPr>
              <a:spLocks noChangeArrowheads="1"/>
            </p:cNvSpPr>
            <p:nvPr/>
          </p:nvSpPr>
          <p:spPr bwMode="auto">
            <a:xfrm>
              <a:off x="1134" y="170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34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Tahoma" panose="020B0604030504040204" pitchFamily="34" charset="0"/>
                  <a:cs typeface="Arial" panose="020B0604020202020204" pitchFamily="34" charset="0"/>
                </a:rPr>
                <a:t>Загальні реакції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34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Tahoma" panose="020B0604030504040204" pitchFamily="34" charset="0"/>
                  <a:cs typeface="Arial" panose="020B0604020202020204" pitchFamily="34" charset="0"/>
                </a:rPr>
                <a:t>організму</a:t>
              </a:r>
              <a:endParaRPr kumimoji="0" lang="ru-RU" altLang="ru-RU" sz="34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Tahoma" panose="020B060403050404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_s18440"/>
            <p:cNvSpPr>
              <a:spLocks noChangeArrowheads="1"/>
            </p:cNvSpPr>
            <p:nvPr/>
          </p:nvSpPr>
          <p:spPr bwMode="auto">
            <a:xfrm>
              <a:off x="2142" y="170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altLang="ru-RU" sz="3400" b="1" i="0" u="none" strike="noStrike" cap="none" normalizeH="0" baseline="0" smtClean="0">
                  <a:ln>
                    <a:noFill/>
                  </a:ln>
                  <a:solidFill>
                    <a:srgbClr val="FFFF00"/>
                  </a:solidFill>
                  <a:effectLst/>
                  <a:latin typeface="Tahoma" panose="020B0604030504040204" pitchFamily="34" charset="0"/>
                  <a:cs typeface="Arial" panose="020B0604020202020204" pitchFamily="34" charset="0"/>
                </a:rPr>
                <a:t>Загоєння рани</a:t>
              </a:r>
              <a:endParaRPr kumimoji="0" lang="ru-RU" altLang="ru-RU" sz="3400" b="1" i="0" u="none" strike="noStrike" cap="none" normalizeH="0" baseline="0" smtClean="0">
                <a:ln>
                  <a:noFill/>
                </a:ln>
                <a:solidFill>
                  <a:srgbClr val="FFFF00"/>
                </a:solidFill>
                <a:effectLst/>
                <a:latin typeface="Tahoma" panose="020B060403050404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260350"/>
            <a:ext cx="8842375" cy="6408738"/>
          </a:xfrm>
        </p:spPr>
        <p:txBody>
          <a:bodyPr/>
          <a:lstStyle/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/>
              <a:t>		</a:t>
            </a:r>
            <a:r>
              <a:rPr lang="uk-UA" altLang="ru-RU" b="1">
                <a:solidFill>
                  <a:srgbClr val="FFFF00"/>
                </a:solidFill>
              </a:rPr>
              <a:t>Загальні реакції організму</a:t>
            </a:r>
            <a:r>
              <a:rPr lang="uk-UA" altLang="ru-RU">
                <a:solidFill>
                  <a:srgbClr val="000000"/>
                </a:solidFill>
                <a:effectLst/>
              </a:rPr>
              <a:t> – комплекс біологічних реакцій організму у відповідь на пошкодження.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effectLst/>
              </a:rPr>
              <a:t>		</a:t>
            </a:r>
            <a:r>
              <a:rPr lang="uk-UA" altLang="ru-RU" sz="2800" i="1">
                <a:solidFill>
                  <a:srgbClr val="FFFF00"/>
                </a:solidFill>
                <a:effectLst/>
              </a:rPr>
              <a:t>Складається з двох послідовних фаз: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uk-UA" altLang="ru-RU" sz="2800" i="1">
              <a:solidFill>
                <a:srgbClr val="FFFF00"/>
              </a:solidFill>
              <a:effectLst/>
            </a:endParaRP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FFFF00"/>
                </a:solidFill>
              </a:rPr>
              <a:t>І фаза </a:t>
            </a:r>
            <a:r>
              <a:rPr lang="uk-UA" altLang="ru-RU" sz="2800">
                <a:solidFill>
                  <a:srgbClr val="000000"/>
                </a:solidFill>
                <a:effectLst/>
              </a:rPr>
              <a:t>(1-4 діб після поранення) – проявляється загальною адаптивною реакцією організму у відповідь на дію пошкоджуючого фактору </a:t>
            </a:r>
            <a:r>
              <a:rPr lang="uk-UA" altLang="ru-RU" sz="2800" i="1">
                <a:solidFill>
                  <a:srgbClr val="000000"/>
                </a:solidFill>
                <a:effectLst/>
              </a:rPr>
              <a:t>(за рахунок збудження </a:t>
            </a:r>
            <a:r>
              <a:rPr lang="uk-UA" altLang="ru-RU" sz="2800" i="1" u="sng">
                <a:solidFill>
                  <a:srgbClr val="000000"/>
                </a:solidFill>
                <a:effectLst/>
              </a:rPr>
              <a:t>симпатичної </a:t>
            </a:r>
            <a:r>
              <a:rPr lang="uk-UA" altLang="ru-RU" sz="2800" i="1">
                <a:solidFill>
                  <a:srgbClr val="000000"/>
                </a:solidFill>
                <a:effectLst/>
              </a:rPr>
              <a:t>НС):</a:t>
            </a: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 b="1" i="1">
                <a:solidFill>
                  <a:srgbClr val="FFFF00"/>
                </a:solidFill>
                <a:effectLst/>
              </a:rPr>
              <a:t>     </a:t>
            </a:r>
            <a:r>
              <a:rPr lang="uk-UA" altLang="ru-RU" sz="2800">
                <a:solidFill>
                  <a:srgbClr val="000000"/>
                </a:solidFill>
                <a:effectLst/>
              </a:rPr>
              <a:t>- підвищення температури тіла</a:t>
            </a: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>
                <a:solidFill>
                  <a:srgbClr val="000000"/>
                </a:solidFill>
                <a:effectLst/>
              </a:rPr>
              <a:t>     - підвищення основного обміну</a:t>
            </a: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>
                <a:solidFill>
                  <a:srgbClr val="000000"/>
                </a:solidFill>
                <a:effectLst/>
              </a:rPr>
              <a:t>     - збільшення розпаду білка, жиру, глікогену</a:t>
            </a: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uk-UA" altLang="ru-RU" sz="2800">
                <a:solidFill>
                  <a:srgbClr val="000000"/>
                </a:solidFill>
                <a:effectLst/>
              </a:rPr>
              <a:t>     - зменшення маси тіла та ін.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ru-RU" altLang="ru-RU" sz="280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341438"/>
            <a:ext cx="9251950" cy="44989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uk-UA" altLang="ru-RU" b="1">
                <a:solidFill>
                  <a:srgbClr val="FFFF00"/>
                </a:solidFill>
              </a:rPr>
              <a:t>	ІІ фаза </a:t>
            </a:r>
            <a:r>
              <a:rPr lang="uk-UA" altLang="ru-RU">
                <a:solidFill>
                  <a:srgbClr val="000000"/>
                </a:solidFill>
                <a:effectLst/>
              </a:rPr>
              <a:t>(4-10 </a:t>
            </a:r>
            <a:r>
              <a:rPr lang="uk-UA" altLang="ru-RU" sz="2800">
                <a:solidFill>
                  <a:srgbClr val="000000"/>
                </a:solidFill>
                <a:effectLst/>
              </a:rPr>
              <a:t>діб після поранення</a:t>
            </a:r>
            <a:r>
              <a:rPr lang="uk-UA" altLang="ru-RU">
                <a:solidFill>
                  <a:srgbClr val="000000"/>
                </a:solidFill>
                <a:effectLst/>
              </a:rPr>
              <a:t>) – </a:t>
            </a:r>
            <a:r>
              <a:rPr lang="uk-UA" altLang="ru-RU" i="1">
                <a:solidFill>
                  <a:srgbClr val="000000"/>
                </a:solidFill>
                <a:effectLst/>
              </a:rPr>
              <a:t>переважає вплив </a:t>
            </a:r>
            <a:r>
              <a:rPr lang="uk-UA" altLang="ru-RU" i="1" u="sng">
                <a:solidFill>
                  <a:srgbClr val="000000"/>
                </a:solidFill>
                <a:effectLst/>
              </a:rPr>
              <a:t>парасимпатичної</a:t>
            </a:r>
            <a:r>
              <a:rPr lang="uk-UA" altLang="ru-RU" i="1">
                <a:solidFill>
                  <a:srgbClr val="000000"/>
                </a:solidFill>
                <a:effectLst/>
              </a:rPr>
              <a:t> нервової системи:</a:t>
            </a:r>
          </a:p>
          <a:p>
            <a:pPr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effectLst/>
              </a:rPr>
              <a:t>		- підвищення маси тіла</a:t>
            </a:r>
          </a:p>
          <a:p>
            <a:pPr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effectLst/>
              </a:rPr>
              <a:t>		- нормалізація білкового обміну</a:t>
            </a:r>
          </a:p>
          <a:p>
            <a:pPr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effectLst/>
              </a:rPr>
              <a:t>		- активізація процесів регенерації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333375"/>
            <a:ext cx="8540750" cy="5765800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uk-UA" altLang="ru-RU" b="1">
                <a:solidFill>
                  <a:srgbClr val="FFFF00"/>
                </a:solidFill>
              </a:rPr>
              <a:t>		Загоєння рани </a:t>
            </a:r>
            <a:r>
              <a:rPr lang="uk-UA" altLang="ru-RU">
                <a:solidFill>
                  <a:srgbClr val="000000"/>
                </a:solidFill>
                <a:effectLst/>
              </a:rPr>
              <a:t>- один із самих складних біологічних процесів, що відбувається протягом життя людини, який являє собою </a:t>
            </a:r>
            <a:r>
              <a:rPr lang="uk-UA" altLang="ru-RU" u="sng">
                <a:solidFill>
                  <a:srgbClr val="000000"/>
                </a:solidFill>
                <a:effectLst/>
              </a:rPr>
              <a:t>універсальну реакцію організму</a:t>
            </a:r>
            <a:r>
              <a:rPr lang="uk-UA" altLang="ru-RU">
                <a:solidFill>
                  <a:srgbClr val="000000"/>
                </a:solidFill>
                <a:effectLst/>
              </a:rPr>
              <a:t>, що розвивається у відповідь на дію пошкоджуючих факторів та </a:t>
            </a:r>
            <a:r>
              <a:rPr lang="uk-UA" altLang="ru-RU">
                <a:solidFill>
                  <a:srgbClr val="FFFF00"/>
                </a:solidFill>
                <a:effectLst/>
              </a:rPr>
              <a:t>представляє собою</a:t>
            </a:r>
            <a:r>
              <a:rPr lang="uk-UA" altLang="ru-RU">
                <a:solidFill>
                  <a:srgbClr val="000000"/>
                </a:solidFill>
                <a:effectLst/>
              </a:rPr>
              <a:t> </a:t>
            </a:r>
            <a:r>
              <a:rPr lang="uk-UA" altLang="ru-RU" u="sng">
                <a:solidFill>
                  <a:srgbClr val="000000"/>
                </a:solidFill>
                <a:effectLst/>
              </a:rPr>
              <a:t>скоординований клітинний та біохімічний процес зі складним комплексом біологічних реакцій, кінцевою направленістю якого є репарація травмованих тканин.</a:t>
            </a:r>
            <a:endParaRPr lang="ru-RU" altLang="ru-RU" u="sng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260350"/>
            <a:ext cx="8540750" cy="6337300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/>
              <a:t>	</a:t>
            </a:r>
            <a:r>
              <a:rPr lang="ru-RU" altLang="ru-RU" b="1">
                <a:solidFill>
                  <a:srgbClr val="FFFF00"/>
                </a:solidFill>
              </a:rPr>
              <a:t>Репарація </a:t>
            </a:r>
            <a:r>
              <a:rPr lang="ru-RU" altLang="ru-RU">
                <a:solidFill>
                  <a:srgbClr val="000000"/>
                </a:solidFill>
                <a:effectLst/>
              </a:rPr>
              <a:t>– процес відновлення структури ДНК клітини, пошкодженої при нормальному біосинтезі ДНК або внаслідок дії фізичних чи хімічних агентів. Здійснюється спеціальними ферментними системами клітини.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b="1"/>
              <a:t>	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b="1"/>
              <a:t>	</a:t>
            </a:r>
            <a:r>
              <a:rPr lang="ru-RU" altLang="ru-RU" b="1">
                <a:solidFill>
                  <a:srgbClr val="FFFF00"/>
                </a:solidFill>
              </a:rPr>
              <a:t>Регенерація</a:t>
            </a:r>
            <a:r>
              <a:rPr lang="ru-RU" altLang="ru-RU"/>
              <a:t> </a:t>
            </a:r>
            <a:r>
              <a:rPr lang="ru-RU" altLang="ru-RU">
                <a:solidFill>
                  <a:srgbClr val="000000"/>
                </a:solidFill>
                <a:effectLst/>
              </a:rPr>
              <a:t>— це відновлення структурних елементів тканини замість пошкоджених або загиблих. </a:t>
            </a:r>
          </a:p>
          <a:p>
            <a:pPr algn="just">
              <a:buFont typeface="Arial" panose="020B0604020202020204" pitchFamily="34" charset="0"/>
              <a:buNone/>
            </a:pPr>
            <a:endParaRPr lang="ru-RU" altLang="ru-RU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FFFF00"/>
                </a:solidFill>
                <a:effectLst/>
              </a:rPr>
              <a:t>Визначення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00200"/>
            <a:ext cx="8231188" cy="4498975"/>
          </a:xfrm>
        </p:spPr>
        <p:txBody>
          <a:bodyPr/>
          <a:lstStyle/>
          <a:p>
            <a:pPr algn="just"/>
            <a:r>
              <a:rPr lang="uk-UA" altLang="ru-RU" sz="3600" b="1">
                <a:solidFill>
                  <a:srgbClr val="FF0066"/>
                </a:solidFill>
                <a:latin typeface="Times New Roman" panose="02020603050405020304" pitchFamily="18" charset="0"/>
              </a:rPr>
              <a:t>Рана (vulnus)</a:t>
            </a:r>
            <a:r>
              <a:rPr lang="uk-UA" altLang="ru-RU" sz="3600" b="1">
                <a:latin typeface="Times New Roman" panose="02020603050405020304" pitchFamily="18" charset="0"/>
              </a:rPr>
              <a:t> </a:t>
            </a:r>
            <a:r>
              <a:rPr lang="uk-UA" altLang="ru-RU" sz="3600" b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</a:t>
            </a:r>
            <a:r>
              <a:rPr lang="uk-UA" altLang="ru-RU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це будь-яке пошкодження макроорганізму, яке супроводжується порушенням цілісності </a:t>
            </a:r>
            <a:r>
              <a:rPr lang="uk-UA" altLang="ru-RU" u="sng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покровних тканин</a:t>
            </a:r>
            <a:r>
              <a:rPr lang="uk-UA" altLang="ru-RU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- шкіри чи слизових</a:t>
            </a:r>
            <a:endParaRPr lang="ru-RU" altLang="ru-RU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8201" name="Picture 9" descr="ANd9GcQcOmVF1_N7yikryWz-Y1ia5R184nIwCzXbFUoTSsqnokVvP9o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05263"/>
            <a:ext cx="2678112" cy="184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ANd9GcSAYxlK0BoWQQMsnQc_LpFRvngwlcdasJ9Pen4Hqkl44P5xlBTd4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005263"/>
            <a:ext cx="24765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ANd9GcSYrHC89vQ1OwcEWQI8-uM0p0zggQHmfxubU3vylpdhucwkBD5Z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005263"/>
            <a:ext cx="2509837" cy="179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171450"/>
            <a:ext cx="8540750" cy="1143000"/>
          </a:xfrm>
        </p:spPr>
        <p:txBody>
          <a:bodyPr/>
          <a:lstStyle/>
          <a:p>
            <a:r>
              <a:rPr lang="uk-UA" altLang="ru-RU" b="1">
                <a:solidFill>
                  <a:srgbClr val="FFFF00"/>
                </a:solidFill>
              </a:rPr>
              <a:t>Види регенерації</a:t>
            </a:r>
            <a:endParaRPr lang="ru-RU" altLang="ru-RU" b="1">
              <a:solidFill>
                <a:srgbClr val="FFFF00"/>
              </a:solidFill>
            </a:endParaRP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125538"/>
            <a:ext cx="8518525" cy="4824412"/>
          </a:xfrm>
        </p:spPr>
        <p:txBody>
          <a:bodyPr/>
          <a:lstStyle/>
          <a:p>
            <a:pPr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ru-RU" altLang="ru-RU" b="1"/>
              <a:t>	</a:t>
            </a:r>
            <a:r>
              <a:rPr lang="ru-RU" altLang="ru-RU" b="1">
                <a:solidFill>
                  <a:srgbClr val="FFFF00"/>
                </a:solidFill>
              </a:rPr>
              <a:t>Фізіологічна регенерація</a:t>
            </a:r>
            <a:r>
              <a:rPr lang="uk-UA" altLang="ru-RU"/>
              <a:t> </a:t>
            </a:r>
            <a:r>
              <a:rPr lang="uk-UA" altLang="ru-RU">
                <a:solidFill>
                  <a:srgbClr val="000000"/>
                </a:solidFill>
                <a:effectLst/>
              </a:rPr>
              <a:t>- в</a:t>
            </a:r>
            <a:r>
              <a:rPr lang="ru-RU" altLang="ru-RU">
                <a:solidFill>
                  <a:srgbClr val="000000"/>
                </a:solidFill>
                <a:effectLst/>
              </a:rPr>
              <a:t>ідбувається протягом усього життя організму і характеризується оновленням клітин слизових, серозних оболонок, внутрішніх органів, різних тканин</a:t>
            </a:r>
            <a:r>
              <a:rPr lang="uk-UA" altLang="ru-RU">
                <a:solidFill>
                  <a:srgbClr val="000000"/>
                </a:solidFill>
                <a:effectLst/>
              </a:rPr>
              <a:t> (зміна покривного епітелію, еритроцитів, лейкоцитів та ін..)</a:t>
            </a:r>
            <a:endParaRPr lang="ru-RU" altLang="ru-RU" b="1">
              <a:solidFill>
                <a:srgbClr val="000000"/>
              </a:solidFill>
              <a:effectLst/>
            </a:endParaRP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b="1"/>
              <a:t>	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b="1"/>
              <a:t>		</a:t>
            </a:r>
            <a:endParaRPr lang="ru-RU" altLang="ru-RU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-171450"/>
            <a:ext cx="8540750" cy="1143000"/>
          </a:xfrm>
        </p:spPr>
        <p:txBody>
          <a:bodyPr/>
          <a:lstStyle/>
          <a:p>
            <a:r>
              <a:rPr lang="uk-UA" altLang="ru-RU" b="1">
                <a:solidFill>
                  <a:srgbClr val="FFFF00"/>
                </a:solidFill>
              </a:rPr>
              <a:t>Види регенерації</a:t>
            </a:r>
            <a:endParaRPr lang="ru-RU" altLang="ru-RU" b="1">
              <a:solidFill>
                <a:srgbClr val="FFFF00"/>
              </a:solidFill>
            </a:endParaRPr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196975"/>
            <a:ext cx="8518525" cy="5545138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sz="2800" b="1">
                <a:solidFill>
                  <a:srgbClr val="FFFF00"/>
                </a:solidFill>
              </a:rPr>
              <a:t>	Репаративна регенерація</a:t>
            </a:r>
            <a:r>
              <a:rPr lang="uk-UA" altLang="ru-RU" sz="2800" b="1"/>
              <a:t> </a:t>
            </a:r>
            <a:r>
              <a:rPr lang="uk-UA" altLang="ru-RU" sz="2800" b="1">
                <a:solidFill>
                  <a:srgbClr val="000000"/>
                </a:solidFill>
                <a:effectLst/>
              </a:rPr>
              <a:t>– </a:t>
            </a:r>
            <a:r>
              <a:rPr lang="uk-UA" altLang="ru-RU" sz="2800">
                <a:solidFill>
                  <a:srgbClr val="000000"/>
                </a:solidFill>
                <a:effectLst/>
              </a:rPr>
              <a:t>відновлення  тканин організму внаслідок їх пошкодження патологічним процессом (некроз). 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uk-UA" altLang="ru-RU" sz="2800">
                <a:solidFill>
                  <a:srgbClr val="000000"/>
                </a:solidFill>
                <a:effectLst/>
              </a:rPr>
              <a:t>		</a:t>
            </a:r>
            <a:r>
              <a:rPr lang="uk-UA" altLang="ru-RU" sz="2800">
                <a:solidFill>
                  <a:srgbClr val="FFFF00"/>
                </a:solidFill>
                <a:effectLst/>
              </a:rPr>
              <a:t>Вона буває: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uk-UA" altLang="ru-RU" sz="2800"/>
              <a:t>		</a:t>
            </a:r>
            <a:r>
              <a:rPr lang="uk-UA" altLang="ru-RU" sz="2800">
                <a:solidFill>
                  <a:srgbClr val="FFFF00"/>
                </a:solidFill>
                <a:effectLst/>
              </a:rPr>
              <a:t>а)</a:t>
            </a:r>
            <a:r>
              <a:rPr lang="uk-UA" altLang="ru-RU" sz="2800"/>
              <a:t> </a:t>
            </a:r>
            <a:r>
              <a:rPr lang="uk-UA" altLang="ru-RU" sz="2800">
                <a:solidFill>
                  <a:srgbClr val="FFFF00"/>
                </a:solidFill>
                <a:effectLst/>
              </a:rPr>
              <a:t>Повна (або реституція)</a:t>
            </a:r>
            <a:r>
              <a:rPr lang="uk-UA" altLang="ru-RU" sz="2800"/>
              <a:t> </a:t>
            </a:r>
            <a:r>
              <a:rPr lang="uk-UA" altLang="ru-RU" sz="2800">
                <a:solidFill>
                  <a:srgbClr val="000000"/>
                </a:solidFill>
                <a:effectLst/>
              </a:rPr>
              <a:t>– заміщення некротично зміненої тканини ідентичною тій, що загинула і місце пошкодження зникає безслідно (кістковий мозок, епідерміс, епітелій слизових оболонок)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uk-UA" altLang="ru-RU" sz="2800"/>
              <a:t>		</a:t>
            </a:r>
            <a:r>
              <a:rPr lang="uk-UA" altLang="ru-RU" sz="2800">
                <a:solidFill>
                  <a:srgbClr val="FFFF00"/>
                </a:solidFill>
                <a:effectLst/>
              </a:rPr>
              <a:t>б)</a:t>
            </a:r>
            <a:r>
              <a:rPr lang="uk-UA" altLang="ru-RU" sz="2800"/>
              <a:t> </a:t>
            </a:r>
            <a:r>
              <a:rPr lang="uk-UA" altLang="ru-RU" sz="2800">
                <a:solidFill>
                  <a:srgbClr val="FFFF00"/>
                </a:solidFill>
                <a:effectLst/>
              </a:rPr>
              <a:t>Неповна (або субституція)</a:t>
            </a:r>
            <a:r>
              <a:rPr lang="uk-UA" altLang="ru-RU" sz="2800"/>
              <a:t> </a:t>
            </a:r>
            <a:r>
              <a:rPr lang="uk-UA" altLang="ru-RU" sz="2800">
                <a:solidFill>
                  <a:srgbClr val="000000"/>
                </a:solidFill>
                <a:effectLst/>
              </a:rPr>
              <a:t>– дефект заміщується сполучною тканиною з подальшим формуванням рубця (серце, нервова тканина).</a:t>
            </a:r>
            <a:endParaRPr lang="ru-RU" altLang="ru-RU" sz="2800" b="1">
              <a:solidFill>
                <a:srgbClr val="000000"/>
              </a:solidFill>
              <a:effectLst/>
            </a:endParaRPr>
          </a:p>
          <a:p>
            <a:endParaRPr lang="ru-RU" altLang="ru-RU" sz="2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540750" cy="1143000"/>
          </a:xfrm>
        </p:spPr>
        <p:txBody>
          <a:bodyPr/>
          <a:lstStyle/>
          <a:p>
            <a:r>
              <a:rPr lang="uk-UA" altLang="ru-RU" b="1">
                <a:solidFill>
                  <a:srgbClr val="FFFF00"/>
                </a:solidFill>
              </a:rPr>
              <a:t>Види регенерації</a:t>
            </a:r>
            <a:endParaRPr lang="ru-RU" altLang="ru-RU" b="1">
              <a:solidFill>
                <a:srgbClr val="FFFF00"/>
              </a:solidFill>
            </a:endParaRPr>
          </a:p>
        </p:txBody>
      </p:sp>
      <p:sp>
        <p:nvSpPr>
          <p:cNvPr id="686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b="1">
                <a:solidFill>
                  <a:srgbClr val="FFFF00"/>
                </a:solidFill>
              </a:rPr>
              <a:t>	</a:t>
            </a:r>
            <a:endParaRPr lang="ru-RU" altLang="ru-RU"/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611188" y="1196975"/>
            <a:ext cx="8135937" cy="493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ru-RU" alt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Патологічна регенерація</a:t>
            </a:r>
            <a:r>
              <a:rPr lang="uk-UA" altLang="ru-RU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uk-UA" altLang="ru-RU" sz="3600">
                <a:solidFill>
                  <a:srgbClr val="000000"/>
                </a:solidFill>
              </a:rPr>
              <a:t>–</a:t>
            </a:r>
            <a:r>
              <a:rPr lang="uk-UA" alt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uk-UA" altLang="ru-RU" sz="3600">
                <a:solidFill>
                  <a:srgbClr val="000000"/>
                </a:solidFill>
              </a:rPr>
              <a:t>процес відновлення тканин відбувається не так, як у звичайних умовах та виникае при спотворенні ходу регенераторного процесу (млявий та затяжний перебіг ранового процесу, утворення колоїдних рубців, виразок та ін.)</a:t>
            </a:r>
            <a:endParaRPr lang="ru-RU" altLang="ru-RU" sz="36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0"/>
            <a:ext cx="8540750" cy="1143000"/>
          </a:xfrm>
        </p:spPr>
        <p:txBody>
          <a:bodyPr/>
          <a:lstStyle/>
          <a:p>
            <a:r>
              <a:rPr lang="uk-UA" altLang="ru-RU" sz="2800" b="1">
                <a:solidFill>
                  <a:srgbClr val="FFFF00"/>
                </a:solidFill>
              </a:rPr>
              <a:t>Схема загоєння рани</a:t>
            </a:r>
            <a:br>
              <a:rPr lang="uk-UA" altLang="ru-RU" sz="2800" b="1">
                <a:solidFill>
                  <a:srgbClr val="FFFF00"/>
                </a:solidFill>
              </a:rPr>
            </a:br>
            <a:r>
              <a:rPr lang="uk-UA" altLang="ru-RU" sz="2800" b="1">
                <a:solidFill>
                  <a:srgbClr val="FF3300"/>
                </a:solidFill>
                <a:effectLst/>
              </a:rPr>
              <a:t>Гемостаз (10хв.)</a:t>
            </a:r>
            <a:endParaRPr lang="ru-RU" altLang="ru-RU" sz="2800" b="1">
              <a:solidFill>
                <a:srgbClr val="FF3300"/>
              </a:solidFill>
              <a:effectLst/>
            </a:endParaRPr>
          </a:p>
        </p:txBody>
      </p:sp>
      <p:sp>
        <p:nvSpPr>
          <p:cNvPr id="28678" name="Прямоугольник 6"/>
          <p:cNvSpPr>
            <a:spLocks noChangeArrowheads="1"/>
          </p:cNvSpPr>
          <p:nvPr/>
        </p:nvSpPr>
        <p:spPr bwMode="auto">
          <a:xfrm>
            <a:off x="3276600" y="1052513"/>
            <a:ext cx="2630488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Травматичний (патогенний) фактор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8680" name="Прямоугольник 7"/>
          <p:cNvSpPr>
            <a:spLocks noChangeArrowheads="1"/>
          </p:cNvSpPr>
          <p:nvPr/>
        </p:nvSpPr>
        <p:spPr bwMode="auto">
          <a:xfrm>
            <a:off x="1619250" y="1989138"/>
            <a:ext cx="244792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Пошкодженя клітин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8682" name="Прямоугольник 7"/>
          <p:cNvSpPr>
            <a:spLocks noChangeArrowheads="1"/>
          </p:cNvSpPr>
          <p:nvPr/>
        </p:nvSpPr>
        <p:spPr bwMode="auto">
          <a:xfrm>
            <a:off x="4716463" y="1989138"/>
            <a:ext cx="2952750" cy="650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Порушення цілісності кровоносних судин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>
            <a:off x="3635375" y="1700213"/>
            <a:ext cx="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5364163" y="1700213"/>
            <a:ext cx="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85" name="Прямоугольник 7"/>
          <p:cNvSpPr>
            <a:spLocks noChangeArrowheads="1"/>
          </p:cNvSpPr>
          <p:nvPr/>
        </p:nvSpPr>
        <p:spPr bwMode="auto">
          <a:xfrm>
            <a:off x="611188" y="2781300"/>
            <a:ext cx="3311525" cy="1439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Вихід в рану внутрішньо-клітинних субстанцій</a:t>
            </a:r>
          </a:p>
          <a:p>
            <a:pPr algn="ctr"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вазоактивні речовини</a:t>
            </a:r>
          </a:p>
          <a:p>
            <a:pPr algn="ctr"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медіатори запалення </a:t>
            </a: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         	</a:t>
            </a:r>
            <a:endParaRPr lang="ru-RU" altLang="ru-RU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8686" name="Прямоугольник 7"/>
          <p:cNvSpPr>
            <a:spLocks noChangeArrowheads="1"/>
          </p:cNvSpPr>
          <p:nvPr/>
        </p:nvSpPr>
        <p:spPr bwMode="auto">
          <a:xfrm>
            <a:off x="4356100" y="2781300"/>
            <a:ext cx="4248150" cy="14398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Вихід в рану крові: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клітинні елементи (еритр. , лейк., тромб.)</a:t>
            </a:r>
          </a:p>
          <a:p>
            <a:pPr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білкові сполуки плазми (фібриноген)</a:t>
            </a:r>
            <a:endParaRPr lang="ru-RU" altLang="ru-RU" i="1">
              <a:solidFill>
                <a:srgbClr val="000000"/>
              </a:solidFill>
            </a:endParaRPr>
          </a:p>
          <a:p>
            <a:pPr>
              <a:spcAft>
                <a:spcPts val="1000"/>
              </a:spcAft>
            </a:pPr>
            <a:endParaRPr lang="ru-RU" altLang="ru-RU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8687" name="Прямоугольник 7"/>
          <p:cNvSpPr>
            <a:spLocks noChangeArrowheads="1"/>
          </p:cNvSpPr>
          <p:nvPr/>
        </p:nvSpPr>
        <p:spPr bwMode="auto">
          <a:xfrm>
            <a:off x="1763713" y="4508500"/>
            <a:ext cx="5329237" cy="360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Ініціація судинної та клітинної відповідей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8688" name="Прямоугольник 7"/>
          <p:cNvSpPr>
            <a:spLocks noChangeArrowheads="1"/>
          </p:cNvSpPr>
          <p:nvPr/>
        </p:nvSpPr>
        <p:spPr bwMode="auto">
          <a:xfrm>
            <a:off x="250825" y="5157788"/>
            <a:ext cx="2160588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Вазоконстрикція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8689" name="Прямоугольник 7"/>
          <p:cNvSpPr>
            <a:spLocks noChangeArrowheads="1"/>
          </p:cNvSpPr>
          <p:nvPr/>
        </p:nvSpPr>
        <p:spPr bwMode="auto">
          <a:xfrm>
            <a:off x="2700338" y="5157788"/>
            <a:ext cx="316865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Активація згортальної системи крові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8690" name="Прямоугольник 7"/>
          <p:cNvSpPr>
            <a:spLocks noChangeArrowheads="1"/>
          </p:cNvSpPr>
          <p:nvPr/>
        </p:nvSpPr>
        <p:spPr bwMode="auto">
          <a:xfrm>
            <a:off x="6156325" y="5157788"/>
            <a:ext cx="2519363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Утворення фібринової сітки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8691" name="Прямоугольник 7"/>
          <p:cNvSpPr>
            <a:spLocks noChangeArrowheads="1"/>
          </p:cNvSpPr>
          <p:nvPr/>
        </p:nvSpPr>
        <p:spPr bwMode="auto">
          <a:xfrm>
            <a:off x="1403350" y="6021388"/>
            <a:ext cx="540067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УТВОРЕННЯ ФІБРИНОВОГО ЗГУСТКУ, ЗАКРИТТЯ КРАЇВ РАНИ, ГЕМОСТАЗ</a:t>
            </a:r>
            <a:endParaRPr lang="ru-RU" altLang="ru-RU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8693" name="Line 21"/>
          <p:cNvSpPr>
            <a:spLocks noChangeShapeType="1"/>
          </p:cNvSpPr>
          <p:nvPr/>
        </p:nvSpPr>
        <p:spPr bwMode="auto">
          <a:xfrm flipH="1">
            <a:off x="1116013" y="2276475"/>
            <a:ext cx="5032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4" name="Line 22"/>
          <p:cNvSpPr>
            <a:spLocks noChangeShapeType="1"/>
          </p:cNvSpPr>
          <p:nvPr/>
        </p:nvSpPr>
        <p:spPr bwMode="auto">
          <a:xfrm flipV="1">
            <a:off x="1116013" y="2276475"/>
            <a:ext cx="0" cy="5048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5" name="Line 23"/>
          <p:cNvSpPr>
            <a:spLocks noChangeShapeType="1"/>
          </p:cNvSpPr>
          <p:nvPr/>
        </p:nvSpPr>
        <p:spPr bwMode="auto">
          <a:xfrm>
            <a:off x="7667625" y="2276475"/>
            <a:ext cx="3603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6" name="Line 24"/>
          <p:cNvSpPr>
            <a:spLocks noChangeShapeType="1"/>
          </p:cNvSpPr>
          <p:nvPr/>
        </p:nvSpPr>
        <p:spPr bwMode="auto">
          <a:xfrm flipV="1">
            <a:off x="8027988" y="2276475"/>
            <a:ext cx="0" cy="5048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7" name="Line 25"/>
          <p:cNvSpPr>
            <a:spLocks noChangeShapeType="1"/>
          </p:cNvSpPr>
          <p:nvPr/>
        </p:nvSpPr>
        <p:spPr bwMode="auto">
          <a:xfrm>
            <a:off x="2700338" y="4221163"/>
            <a:ext cx="0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8" name="Line 26"/>
          <p:cNvSpPr>
            <a:spLocks noChangeShapeType="1"/>
          </p:cNvSpPr>
          <p:nvPr/>
        </p:nvSpPr>
        <p:spPr bwMode="auto">
          <a:xfrm>
            <a:off x="5651500" y="4221163"/>
            <a:ext cx="0" cy="2873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99" name="Line 27"/>
          <p:cNvSpPr>
            <a:spLocks noChangeShapeType="1"/>
          </p:cNvSpPr>
          <p:nvPr/>
        </p:nvSpPr>
        <p:spPr bwMode="auto">
          <a:xfrm>
            <a:off x="5867400" y="1341438"/>
            <a:ext cx="30257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0" name="Line 28"/>
          <p:cNvSpPr>
            <a:spLocks noChangeShapeType="1"/>
          </p:cNvSpPr>
          <p:nvPr/>
        </p:nvSpPr>
        <p:spPr bwMode="auto">
          <a:xfrm>
            <a:off x="8893175" y="1341438"/>
            <a:ext cx="0" cy="33115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1" name="Line 29"/>
          <p:cNvSpPr>
            <a:spLocks noChangeShapeType="1"/>
          </p:cNvSpPr>
          <p:nvPr/>
        </p:nvSpPr>
        <p:spPr bwMode="auto">
          <a:xfrm flipH="1">
            <a:off x="7092950" y="4652963"/>
            <a:ext cx="18002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8702" name="Picture 30" descr="Схема загоєння рани - копия (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49950"/>
            <a:ext cx="1439863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704" name="Picture 32" descr="Схема загоєння рани - копия (3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2232025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705" name="Line 33"/>
          <p:cNvSpPr>
            <a:spLocks noChangeShapeType="1"/>
          </p:cNvSpPr>
          <p:nvPr/>
        </p:nvSpPr>
        <p:spPr bwMode="auto">
          <a:xfrm>
            <a:off x="1979613" y="4868863"/>
            <a:ext cx="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6" name="Line 34"/>
          <p:cNvSpPr>
            <a:spLocks noChangeShapeType="1"/>
          </p:cNvSpPr>
          <p:nvPr/>
        </p:nvSpPr>
        <p:spPr bwMode="auto">
          <a:xfrm>
            <a:off x="4211638" y="4868863"/>
            <a:ext cx="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7" name="Line 35"/>
          <p:cNvSpPr>
            <a:spLocks noChangeShapeType="1"/>
          </p:cNvSpPr>
          <p:nvPr/>
        </p:nvSpPr>
        <p:spPr bwMode="auto">
          <a:xfrm>
            <a:off x="6443663" y="4868863"/>
            <a:ext cx="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8" name="Line 36"/>
          <p:cNvSpPr>
            <a:spLocks noChangeShapeType="1"/>
          </p:cNvSpPr>
          <p:nvPr/>
        </p:nvSpPr>
        <p:spPr bwMode="auto">
          <a:xfrm>
            <a:off x="1979613" y="5805488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09" name="Line 37"/>
          <p:cNvSpPr>
            <a:spLocks noChangeShapeType="1"/>
          </p:cNvSpPr>
          <p:nvPr/>
        </p:nvSpPr>
        <p:spPr bwMode="auto">
          <a:xfrm>
            <a:off x="4211638" y="5805488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10" name="Line 38"/>
          <p:cNvSpPr>
            <a:spLocks noChangeShapeType="1"/>
          </p:cNvSpPr>
          <p:nvPr/>
        </p:nvSpPr>
        <p:spPr bwMode="auto">
          <a:xfrm>
            <a:off x="6443663" y="5805488"/>
            <a:ext cx="0" cy="2159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11" name="Line 39"/>
          <p:cNvSpPr>
            <a:spLocks noChangeShapeType="1"/>
          </p:cNvSpPr>
          <p:nvPr/>
        </p:nvSpPr>
        <p:spPr bwMode="auto">
          <a:xfrm>
            <a:off x="6877050" y="6381750"/>
            <a:ext cx="574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323850" y="-171450"/>
            <a:ext cx="8540750" cy="1143000"/>
          </a:xfrm>
        </p:spPr>
        <p:txBody>
          <a:bodyPr/>
          <a:lstStyle/>
          <a:p>
            <a:r>
              <a:rPr lang="uk-UA" altLang="ru-RU" sz="2800" b="1">
                <a:solidFill>
                  <a:srgbClr val="FFFF00"/>
                </a:solidFill>
              </a:rPr>
              <a:t>Схема загоєння рани</a:t>
            </a:r>
            <a:br>
              <a:rPr lang="uk-UA" altLang="ru-RU" sz="2800" b="1">
                <a:solidFill>
                  <a:srgbClr val="FFFF00"/>
                </a:solidFill>
              </a:rPr>
            </a:br>
            <a:r>
              <a:rPr lang="uk-UA" altLang="ru-RU" sz="2800" b="1">
                <a:solidFill>
                  <a:srgbClr val="FF3300"/>
                </a:solidFill>
                <a:effectLst/>
              </a:rPr>
              <a:t>Запалення (3-5 діб)</a:t>
            </a:r>
            <a:endParaRPr lang="ru-RU" altLang="ru-RU" sz="2800" b="1">
              <a:solidFill>
                <a:srgbClr val="FF3300"/>
              </a:solidFill>
              <a:effectLst/>
            </a:endParaRPr>
          </a:p>
        </p:txBody>
      </p:sp>
      <p:sp>
        <p:nvSpPr>
          <p:cNvPr id="29699" name="Прямоугольник 6"/>
          <p:cNvSpPr>
            <a:spLocks noChangeArrowheads="1"/>
          </p:cNvSpPr>
          <p:nvPr/>
        </p:nvSpPr>
        <p:spPr bwMode="auto">
          <a:xfrm>
            <a:off x="755650" y="1052513"/>
            <a:ext cx="540067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Активізація ферментних систем плазми крові (комплемента, кінінів, фібриноліза та ін.)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9700" name="Прямоугольник 7"/>
          <p:cNvSpPr>
            <a:spLocks noChangeArrowheads="1"/>
          </p:cNvSpPr>
          <p:nvPr/>
        </p:nvSpPr>
        <p:spPr bwMode="auto">
          <a:xfrm>
            <a:off x="755650" y="1916113"/>
            <a:ext cx="5400675" cy="3603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Вазодилатація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9704" name="Прямоугольник 7"/>
          <p:cNvSpPr>
            <a:spLocks noChangeArrowheads="1"/>
          </p:cNvSpPr>
          <p:nvPr/>
        </p:nvSpPr>
        <p:spPr bwMode="auto">
          <a:xfrm>
            <a:off x="755650" y="2492375"/>
            <a:ext cx="5400675" cy="360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Посилення судинної проникненості      	</a:t>
            </a:r>
            <a:endParaRPr lang="ru-RU" altLang="ru-RU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9705" name="Прямоугольник 7"/>
          <p:cNvSpPr>
            <a:spLocks noChangeArrowheads="1"/>
          </p:cNvSpPr>
          <p:nvPr/>
        </p:nvSpPr>
        <p:spPr bwMode="auto">
          <a:xfrm>
            <a:off x="6732588" y="692150"/>
            <a:ext cx="2016125" cy="33131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Місцеві прояви:</a:t>
            </a:r>
          </a:p>
          <a:p>
            <a:pPr>
              <a:lnSpc>
                <a:spcPct val="90000"/>
              </a:lnSpc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Гіперемія</a:t>
            </a:r>
          </a:p>
          <a:p>
            <a:pPr>
              <a:lnSpc>
                <a:spcPct val="90000"/>
              </a:lnSpc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Гіпертермія</a:t>
            </a:r>
          </a:p>
          <a:p>
            <a:pPr>
              <a:lnSpc>
                <a:spcPct val="90000"/>
              </a:lnSpc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Набряк</a:t>
            </a:r>
          </a:p>
          <a:p>
            <a:pPr>
              <a:lnSpc>
                <a:spcPct val="90000"/>
              </a:lnSpc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Ацидоз</a:t>
            </a:r>
          </a:p>
          <a:p>
            <a:pPr>
              <a:lnSpc>
                <a:spcPct val="90000"/>
              </a:lnSpc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Гіпоксія</a:t>
            </a:r>
          </a:p>
          <a:p>
            <a:pPr>
              <a:lnSpc>
                <a:spcPct val="90000"/>
              </a:lnSpc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Біль</a:t>
            </a:r>
          </a:p>
          <a:p>
            <a:pPr>
              <a:lnSpc>
                <a:spcPct val="90000"/>
              </a:lnSpc>
              <a:spcAft>
                <a:spcPts val="1000"/>
              </a:spcAft>
              <a:buFontTx/>
              <a:buChar char="•"/>
            </a:pP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Порушення функції</a:t>
            </a:r>
          </a:p>
          <a:p>
            <a:pPr>
              <a:spcAft>
                <a:spcPts val="1000"/>
              </a:spcAft>
              <a:buFontTx/>
              <a:buChar char="•"/>
            </a:pPr>
            <a:endParaRPr lang="ru-RU" altLang="ru-RU" i="1">
              <a:solidFill>
                <a:srgbClr val="000000"/>
              </a:solidFill>
            </a:endParaRPr>
          </a:p>
          <a:p>
            <a:pPr>
              <a:spcAft>
                <a:spcPts val="1000"/>
              </a:spcAft>
            </a:pPr>
            <a:endParaRPr lang="ru-RU" altLang="ru-RU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9706" name="Прямоугольник 7"/>
          <p:cNvSpPr>
            <a:spLocks noChangeArrowheads="1"/>
          </p:cNvSpPr>
          <p:nvPr/>
        </p:nvSpPr>
        <p:spPr bwMode="auto">
          <a:xfrm>
            <a:off x="755650" y="3068638"/>
            <a:ext cx="5400675" cy="93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Ексудація білкових сполук плазми </a:t>
            </a: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(антитіл, комплемента, кініногенів) </a:t>
            </a: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та міграція лейкоцитів в рану</a:t>
            </a:r>
            <a:endParaRPr lang="ru-RU" altLang="ru-RU" i="1">
              <a:solidFill>
                <a:srgbClr val="000000"/>
              </a:solidFill>
            </a:endParaRPr>
          </a:p>
        </p:txBody>
      </p:sp>
      <p:sp>
        <p:nvSpPr>
          <p:cNvPr id="29707" name="Прямоугольник 7"/>
          <p:cNvSpPr>
            <a:spLocks noChangeArrowheads="1"/>
          </p:cNvSpPr>
          <p:nvPr/>
        </p:nvSpPr>
        <p:spPr bwMode="auto">
          <a:xfrm>
            <a:off x="755650" y="4221163"/>
            <a:ext cx="3168650" cy="358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Фагоцитоз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9708" name="Прямоугольник 7"/>
          <p:cNvSpPr>
            <a:spLocks noChangeArrowheads="1"/>
          </p:cNvSpPr>
          <p:nvPr/>
        </p:nvSpPr>
        <p:spPr bwMode="auto">
          <a:xfrm>
            <a:off x="755650" y="4797425"/>
            <a:ext cx="3168650" cy="3587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ОЧИЩЕННЯ  РАНИ</a:t>
            </a:r>
            <a:endParaRPr lang="ru-RU" altLang="ru-RU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710" name="Прямоугольник 7"/>
          <p:cNvSpPr>
            <a:spLocks noChangeArrowheads="1"/>
          </p:cNvSpPr>
          <p:nvPr/>
        </p:nvSpPr>
        <p:spPr bwMode="auto">
          <a:xfrm>
            <a:off x="755650" y="5373688"/>
            <a:ext cx="3168650" cy="1223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Макрофагальна продукція стимулів до проліферації клітин та протеіновому синтезу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9728" name="Line 32"/>
          <p:cNvSpPr>
            <a:spLocks noChangeShapeType="1"/>
          </p:cNvSpPr>
          <p:nvPr/>
        </p:nvSpPr>
        <p:spPr bwMode="auto">
          <a:xfrm>
            <a:off x="2411413" y="6237288"/>
            <a:ext cx="574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29" name="Line 33"/>
          <p:cNvSpPr>
            <a:spLocks noChangeShapeType="1"/>
          </p:cNvSpPr>
          <p:nvPr/>
        </p:nvSpPr>
        <p:spPr bwMode="auto">
          <a:xfrm>
            <a:off x="395288" y="1341438"/>
            <a:ext cx="0" cy="46799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30" name="Line 34"/>
          <p:cNvSpPr>
            <a:spLocks noChangeShapeType="1"/>
          </p:cNvSpPr>
          <p:nvPr/>
        </p:nvSpPr>
        <p:spPr bwMode="auto">
          <a:xfrm>
            <a:off x="395288" y="1341438"/>
            <a:ext cx="360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31" name="Line 35"/>
          <p:cNvSpPr>
            <a:spLocks noChangeShapeType="1"/>
          </p:cNvSpPr>
          <p:nvPr/>
        </p:nvSpPr>
        <p:spPr bwMode="auto">
          <a:xfrm>
            <a:off x="395288" y="2133600"/>
            <a:ext cx="360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32" name="Line 36"/>
          <p:cNvSpPr>
            <a:spLocks noChangeShapeType="1"/>
          </p:cNvSpPr>
          <p:nvPr/>
        </p:nvSpPr>
        <p:spPr bwMode="auto">
          <a:xfrm>
            <a:off x="395288" y="2708275"/>
            <a:ext cx="360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33" name="Line 37"/>
          <p:cNvSpPr>
            <a:spLocks noChangeShapeType="1"/>
          </p:cNvSpPr>
          <p:nvPr/>
        </p:nvSpPr>
        <p:spPr bwMode="auto">
          <a:xfrm>
            <a:off x="395288" y="3500438"/>
            <a:ext cx="360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34" name="Line 38"/>
          <p:cNvSpPr>
            <a:spLocks noChangeShapeType="1"/>
          </p:cNvSpPr>
          <p:nvPr/>
        </p:nvSpPr>
        <p:spPr bwMode="auto">
          <a:xfrm>
            <a:off x="395288" y="4365625"/>
            <a:ext cx="360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35" name="Line 39"/>
          <p:cNvSpPr>
            <a:spLocks noChangeShapeType="1"/>
          </p:cNvSpPr>
          <p:nvPr/>
        </p:nvSpPr>
        <p:spPr bwMode="auto">
          <a:xfrm>
            <a:off x="395288" y="4941888"/>
            <a:ext cx="360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36" name="Line 40"/>
          <p:cNvSpPr>
            <a:spLocks noChangeShapeType="1"/>
          </p:cNvSpPr>
          <p:nvPr/>
        </p:nvSpPr>
        <p:spPr bwMode="auto">
          <a:xfrm>
            <a:off x="395288" y="6021388"/>
            <a:ext cx="360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9737" name="Picture 41" descr="Схема загоєння рани - копия (4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149725"/>
            <a:ext cx="2232025" cy="12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38" name="Picture 42" descr="Схема загоєння рани - копия (5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5561013"/>
            <a:ext cx="2232025" cy="129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39" name="AutoShape 43"/>
          <p:cNvSpPr>
            <a:spLocks noChangeArrowheads="1"/>
          </p:cNvSpPr>
          <p:nvPr/>
        </p:nvSpPr>
        <p:spPr bwMode="auto">
          <a:xfrm>
            <a:off x="4067175" y="4581525"/>
            <a:ext cx="976313" cy="1700213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40" name="Line 44"/>
          <p:cNvSpPr>
            <a:spLocks noChangeShapeType="1"/>
          </p:cNvSpPr>
          <p:nvPr/>
        </p:nvSpPr>
        <p:spPr bwMode="auto">
          <a:xfrm>
            <a:off x="6156325" y="2060575"/>
            <a:ext cx="6477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41" name="Line 45"/>
          <p:cNvSpPr>
            <a:spLocks noChangeShapeType="1"/>
          </p:cNvSpPr>
          <p:nvPr/>
        </p:nvSpPr>
        <p:spPr bwMode="auto">
          <a:xfrm>
            <a:off x="6156325" y="2636838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42" name="Line 46"/>
          <p:cNvSpPr>
            <a:spLocks noChangeShapeType="1"/>
          </p:cNvSpPr>
          <p:nvPr/>
        </p:nvSpPr>
        <p:spPr bwMode="auto">
          <a:xfrm>
            <a:off x="6156325" y="3500438"/>
            <a:ext cx="5762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0"/>
            <a:ext cx="8540750" cy="1143000"/>
          </a:xfrm>
        </p:spPr>
        <p:txBody>
          <a:bodyPr/>
          <a:lstStyle/>
          <a:p>
            <a:r>
              <a:rPr lang="uk-UA" altLang="ru-RU" sz="2800" b="1">
                <a:solidFill>
                  <a:srgbClr val="FFFF00"/>
                </a:solidFill>
              </a:rPr>
              <a:t>Схема загоєння рани</a:t>
            </a:r>
            <a:br>
              <a:rPr lang="uk-UA" altLang="ru-RU" sz="2800" b="1">
                <a:solidFill>
                  <a:srgbClr val="FFFF00"/>
                </a:solidFill>
              </a:rPr>
            </a:br>
            <a:r>
              <a:rPr lang="uk-UA" altLang="ru-RU" sz="2800" b="1">
                <a:solidFill>
                  <a:srgbClr val="FF3300"/>
                </a:solidFill>
                <a:effectLst/>
              </a:rPr>
              <a:t>Проліферація (від 5 діб до 3 нед.)</a:t>
            </a:r>
            <a:endParaRPr lang="ru-RU" altLang="ru-RU" sz="2800" b="1">
              <a:solidFill>
                <a:srgbClr val="FF3300"/>
              </a:solidFill>
              <a:effectLst/>
            </a:endParaRPr>
          </a:p>
        </p:txBody>
      </p:sp>
      <p:sp>
        <p:nvSpPr>
          <p:cNvPr id="30723" name="Прямоугольник 6"/>
          <p:cNvSpPr>
            <a:spLocks noChangeArrowheads="1"/>
          </p:cNvSpPr>
          <p:nvPr/>
        </p:nvSpPr>
        <p:spPr bwMode="auto">
          <a:xfrm>
            <a:off x="827088" y="1484313"/>
            <a:ext cx="6481762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</a:rPr>
              <a:t>Клітинна міграція та проліферація</a:t>
            </a:r>
            <a:r>
              <a:rPr lang="uk-UA" altLang="ru-RU">
                <a:solidFill>
                  <a:srgbClr val="000000"/>
                </a:solidFill>
              </a:rPr>
              <a:t> </a:t>
            </a:r>
            <a:r>
              <a:rPr lang="uk-UA" altLang="ru-RU" i="1">
                <a:solidFill>
                  <a:srgbClr val="000000"/>
                </a:solidFill>
              </a:rPr>
              <a:t>(фібробластів, ендотеліоцитів, кератиноцитів)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24" name="Прямоугольник 7"/>
          <p:cNvSpPr>
            <a:spLocks noChangeArrowheads="1"/>
          </p:cNvSpPr>
          <p:nvPr/>
        </p:nvSpPr>
        <p:spPr bwMode="auto">
          <a:xfrm>
            <a:off x="827088" y="2420938"/>
            <a:ext cx="3240087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Молекулярний синтез </a:t>
            </a:r>
            <a:r>
              <a:rPr lang="uk-UA" altLang="ru-RU" i="1">
                <a:solidFill>
                  <a:srgbClr val="000000"/>
                </a:solidFill>
                <a:latin typeface="Calibri" panose="020F0502020204030204" pitchFamily="34" charset="0"/>
              </a:rPr>
              <a:t>(колаген, протеоглікани)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25" name="Прямоугольник 7"/>
          <p:cNvSpPr>
            <a:spLocks noChangeArrowheads="1"/>
          </p:cNvSpPr>
          <p:nvPr/>
        </p:nvSpPr>
        <p:spPr bwMode="auto">
          <a:xfrm>
            <a:off x="4356100" y="2420938"/>
            <a:ext cx="295275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Неоангіогенез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2700338" y="2133600"/>
            <a:ext cx="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5364163" y="2133600"/>
            <a:ext cx="0" cy="2889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28" name="Прямоугольник 7"/>
          <p:cNvSpPr>
            <a:spLocks noChangeArrowheads="1"/>
          </p:cNvSpPr>
          <p:nvPr/>
        </p:nvSpPr>
        <p:spPr bwMode="auto">
          <a:xfrm>
            <a:off x="827088" y="3429000"/>
            <a:ext cx="3240087" cy="93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000000"/>
                </a:solidFill>
                <a:latin typeface="Calibri" panose="020F0502020204030204" pitchFamily="34" charset="0"/>
              </a:rPr>
              <a:t>Полімеризація колагена та формування поперекових сполучень         	</a:t>
            </a:r>
            <a:endParaRPr lang="ru-RU" altLang="ru-RU" b="1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0734" name="Прямоугольник 7"/>
          <p:cNvSpPr>
            <a:spLocks noChangeArrowheads="1"/>
          </p:cNvSpPr>
          <p:nvPr/>
        </p:nvSpPr>
        <p:spPr bwMode="auto">
          <a:xfrm>
            <a:off x="827088" y="4652963"/>
            <a:ext cx="4392612" cy="1079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УТВОРЕННЯ ГРАНУЛЯЦІЙНОЇ ТКАНИНИ ТА ЗАПОВНЕННЯ НЕЮ ДЕФЕКТУ РАНИ</a:t>
            </a:r>
            <a:endParaRPr lang="ru-RU" altLang="ru-RU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>
            <a:off x="4643438" y="3068638"/>
            <a:ext cx="0" cy="15843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4" name="Line 34"/>
          <p:cNvSpPr>
            <a:spLocks noChangeShapeType="1"/>
          </p:cNvSpPr>
          <p:nvPr/>
        </p:nvSpPr>
        <p:spPr bwMode="auto">
          <a:xfrm>
            <a:off x="2700338" y="3068638"/>
            <a:ext cx="0" cy="3603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55" name="Line 35"/>
          <p:cNvSpPr>
            <a:spLocks noChangeShapeType="1"/>
          </p:cNvSpPr>
          <p:nvPr/>
        </p:nvSpPr>
        <p:spPr bwMode="auto">
          <a:xfrm>
            <a:off x="2700338" y="4365625"/>
            <a:ext cx="0" cy="2873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0756" name="Picture 36" descr="Схема загоєння рани - ко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3573463"/>
            <a:ext cx="31686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0"/>
            <a:ext cx="8540750" cy="1143000"/>
          </a:xfrm>
        </p:spPr>
        <p:txBody>
          <a:bodyPr/>
          <a:lstStyle/>
          <a:p>
            <a:r>
              <a:rPr lang="uk-UA" altLang="ru-RU" sz="2800" b="1">
                <a:solidFill>
                  <a:srgbClr val="FFFF00"/>
                </a:solidFill>
              </a:rPr>
              <a:t>Схема загоєння рани</a:t>
            </a:r>
            <a:br>
              <a:rPr lang="uk-UA" altLang="ru-RU" sz="2800" b="1">
                <a:solidFill>
                  <a:srgbClr val="FFFF00"/>
                </a:solidFill>
              </a:rPr>
            </a:br>
            <a:r>
              <a:rPr lang="uk-UA" altLang="ru-RU" sz="2800" b="1">
                <a:solidFill>
                  <a:srgbClr val="FF3300"/>
                </a:solidFill>
                <a:effectLst/>
              </a:rPr>
              <a:t>Диференціація (від 3 нед. до 2 років)</a:t>
            </a:r>
            <a:endParaRPr lang="ru-RU" altLang="ru-RU" sz="2800" b="1">
              <a:solidFill>
                <a:srgbClr val="FF3300"/>
              </a:solidFill>
              <a:effectLst/>
            </a:endParaRPr>
          </a:p>
        </p:txBody>
      </p:sp>
      <p:sp>
        <p:nvSpPr>
          <p:cNvPr id="31747" name="Прямоугольник 6"/>
          <p:cNvSpPr>
            <a:spLocks noChangeArrowheads="1"/>
          </p:cNvSpPr>
          <p:nvPr/>
        </p:nvSpPr>
        <p:spPr bwMode="auto">
          <a:xfrm>
            <a:off x="684213" y="1484313"/>
            <a:ext cx="5472112" cy="14398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400" b="1">
                <a:solidFill>
                  <a:srgbClr val="000000"/>
                </a:solidFill>
              </a:rPr>
              <a:t>Ремоделювання </a:t>
            </a:r>
          </a:p>
          <a:p>
            <a:pPr algn="ctr">
              <a:spcAft>
                <a:spcPts val="1000"/>
              </a:spcAft>
            </a:pPr>
            <a:r>
              <a:rPr lang="uk-UA" altLang="ru-RU" sz="2400" i="1">
                <a:solidFill>
                  <a:srgbClr val="000000"/>
                </a:solidFill>
              </a:rPr>
              <a:t>(колагенолізис, механічні зміни, судинне ремоделювання)</a:t>
            </a:r>
            <a:endParaRPr lang="ru-RU" altLang="ru-RU" sz="2400">
              <a:solidFill>
                <a:srgbClr val="000000"/>
              </a:solidFill>
            </a:endParaRPr>
          </a:p>
        </p:txBody>
      </p:sp>
      <p:sp>
        <p:nvSpPr>
          <p:cNvPr id="31753" name="Прямоугольник 7"/>
          <p:cNvSpPr>
            <a:spLocks noChangeArrowheads="1"/>
          </p:cNvSpPr>
          <p:nvPr/>
        </p:nvSpPr>
        <p:spPr bwMode="auto">
          <a:xfrm>
            <a:off x="684213" y="3716338"/>
            <a:ext cx="4032250" cy="1441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ru-RU" sz="20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t>СКОРОЧЕННЯ РАНИ, УТВОРЕННЯ РУБЦЯ, ЕПІТЕЛІЗАЦІЯ,      ДОЗРІВАННЯ РУБЦЯ</a:t>
            </a:r>
            <a:endParaRPr lang="ru-RU" altLang="ru-RU" sz="2000" b="1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>
            <a:off x="2916238" y="2924175"/>
            <a:ext cx="0" cy="7937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1758" name="Picture 14" descr="Схема загоєння рани - копия (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716338"/>
            <a:ext cx="2906713" cy="147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9" name="AutoShape 15"/>
          <p:cNvSpPr>
            <a:spLocks noChangeArrowheads="1"/>
          </p:cNvSpPr>
          <p:nvPr/>
        </p:nvSpPr>
        <p:spPr bwMode="auto">
          <a:xfrm>
            <a:off x="4859338" y="4365625"/>
            <a:ext cx="976312" cy="287338"/>
          </a:xfrm>
          <a:prstGeom prst="rightArrow">
            <a:avLst>
              <a:gd name="adj1" fmla="val 50000"/>
              <a:gd name="adj2" fmla="val 84945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333375"/>
            <a:ext cx="8540750" cy="1143000"/>
          </a:xfrm>
        </p:spPr>
        <p:txBody>
          <a:bodyPr/>
          <a:lstStyle/>
          <a:p>
            <a:r>
              <a:rPr lang="uk-UA" altLang="ru-RU" sz="4000" b="1">
                <a:solidFill>
                  <a:srgbClr val="FFFF00"/>
                </a:solidFill>
              </a:rPr>
              <a:t>Класифікація фаз ранозагоєння</a:t>
            </a:r>
            <a:br>
              <a:rPr lang="uk-UA" altLang="ru-RU" sz="4000" b="1">
                <a:solidFill>
                  <a:srgbClr val="FFFF00"/>
                </a:solidFill>
              </a:rPr>
            </a:br>
            <a:endParaRPr lang="ru-RU" altLang="ru-RU" sz="3200" i="1">
              <a:solidFill>
                <a:srgbClr val="FF3300"/>
              </a:solidFill>
              <a:effectLst/>
            </a:endParaRPr>
          </a:p>
        </p:txBody>
      </p:sp>
      <p:sp>
        <p:nvSpPr>
          <p:cNvPr id="32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341438"/>
            <a:ext cx="8540750" cy="4757737"/>
          </a:xfrm>
        </p:spPr>
        <p:txBody>
          <a:bodyPr/>
          <a:lstStyle/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i="1">
                <a:solidFill>
                  <a:srgbClr val="FF3300"/>
                </a:solidFill>
                <a:effectLst/>
              </a:rPr>
              <a:t>за Руфановим І.Г. (1954 р.)</a:t>
            </a:r>
            <a:br>
              <a:rPr lang="uk-UA" altLang="ru-RU" sz="2800" i="1">
                <a:solidFill>
                  <a:srgbClr val="FF3300"/>
                </a:solidFill>
                <a:effectLst/>
              </a:rPr>
            </a:br>
            <a:r>
              <a:rPr lang="uk-UA" altLang="ru-RU" b="1">
                <a:solidFill>
                  <a:srgbClr val="000000"/>
                </a:solidFill>
                <a:effectLst/>
              </a:rPr>
              <a:t>1. Фаза гідратації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b="1">
                <a:solidFill>
                  <a:srgbClr val="000000"/>
                </a:solidFill>
                <a:effectLst/>
              </a:rPr>
              <a:t>	2. Фаза дегідратації</a:t>
            </a:r>
          </a:p>
          <a:p>
            <a:pPr marL="609600" indent="-609600">
              <a:buFont typeface="Arial" panose="020B0604020202020204" pitchFamily="34" charset="0"/>
              <a:buNone/>
            </a:pPr>
            <a:endParaRPr lang="uk-UA" altLang="ru-RU" b="1">
              <a:solidFill>
                <a:srgbClr val="000000"/>
              </a:solidFill>
              <a:effectLst/>
            </a:endParaRP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i="1">
                <a:solidFill>
                  <a:srgbClr val="FF3300"/>
                </a:solidFill>
                <a:effectLst/>
              </a:rPr>
              <a:t>за Гірголавом С.С. (1956 р.)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b="1">
                <a:solidFill>
                  <a:srgbClr val="000000"/>
                </a:solidFill>
                <a:effectLst/>
              </a:rPr>
              <a:t>	1. Підготовчий період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b="1">
                <a:solidFill>
                  <a:srgbClr val="000000"/>
                </a:solidFill>
                <a:effectLst/>
              </a:rPr>
              <a:t>	2. Період регенерації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b="1">
                <a:solidFill>
                  <a:srgbClr val="000000"/>
                </a:solidFill>
                <a:effectLst/>
              </a:rPr>
              <a:t>	3. Період формування рубця</a:t>
            </a:r>
            <a:endParaRPr lang="ru-RU" altLang="ru-RU" b="1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333375"/>
            <a:ext cx="8540750" cy="1143000"/>
          </a:xfrm>
        </p:spPr>
        <p:txBody>
          <a:bodyPr/>
          <a:lstStyle/>
          <a:p>
            <a:r>
              <a:rPr lang="uk-UA" altLang="ru-RU" sz="4000" b="1">
                <a:solidFill>
                  <a:srgbClr val="FFFF00"/>
                </a:solidFill>
              </a:rPr>
              <a:t>Класифікація фаз ранозагоєння</a:t>
            </a:r>
            <a:br>
              <a:rPr lang="uk-UA" altLang="ru-RU" sz="4000" b="1">
                <a:solidFill>
                  <a:srgbClr val="FFFF00"/>
                </a:solidFill>
              </a:rPr>
            </a:br>
            <a:endParaRPr lang="ru-RU" altLang="ru-RU" sz="3200" i="1">
              <a:solidFill>
                <a:srgbClr val="FF3300"/>
              </a:solidFill>
              <a:effectLst/>
            </a:endParaRP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341438"/>
            <a:ext cx="8540750" cy="4757737"/>
          </a:xfrm>
        </p:spPr>
        <p:txBody>
          <a:bodyPr/>
          <a:lstStyle/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i="1">
                <a:solidFill>
                  <a:srgbClr val="FF3300"/>
                </a:solidFill>
                <a:effectLst/>
              </a:rPr>
              <a:t>за </a:t>
            </a:r>
            <a:r>
              <a:rPr lang="en-US" altLang="ru-RU" sz="2800" i="1">
                <a:solidFill>
                  <a:srgbClr val="FF3300"/>
                </a:solidFill>
                <a:effectLst/>
              </a:rPr>
              <a:t>R. Ross</a:t>
            </a:r>
            <a:r>
              <a:rPr lang="uk-UA" altLang="ru-RU" sz="2800" i="1">
                <a:solidFill>
                  <a:srgbClr val="FF3300"/>
                </a:solidFill>
                <a:effectLst/>
              </a:rPr>
              <a:t> (19</a:t>
            </a:r>
            <a:r>
              <a:rPr lang="en-US" altLang="ru-RU" sz="2800" i="1">
                <a:solidFill>
                  <a:srgbClr val="FF3300"/>
                </a:solidFill>
                <a:effectLst/>
              </a:rPr>
              <a:t>68</a:t>
            </a:r>
            <a:r>
              <a:rPr lang="uk-UA" altLang="ru-RU" sz="2800" i="1">
                <a:solidFill>
                  <a:srgbClr val="FF3300"/>
                </a:solidFill>
                <a:effectLst/>
              </a:rPr>
              <a:t> р.)</a:t>
            </a:r>
            <a:r>
              <a:rPr lang="uk-UA" altLang="ru-RU" sz="2400" i="1">
                <a:solidFill>
                  <a:srgbClr val="FF3300"/>
                </a:solidFill>
                <a:effectLst/>
              </a:rPr>
              <a:t/>
            </a:r>
            <a:br>
              <a:rPr lang="uk-UA" altLang="ru-RU" sz="2400" i="1">
                <a:solidFill>
                  <a:srgbClr val="FF3300"/>
                </a:solidFill>
                <a:effectLst/>
              </a:rPr>
            </a:br>
            <a:r>
              <a:rPr lang="uk-UA" altLang="ru-RU" sz="2800" b="1">
                <a:solidFill>
                  <a:srgbClr val="000000"/>
                </a:solidFill>
                <a:effectLst/>
              </a:rPr>
              <a:t>1. Фаза запалення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	2. Фаза проліферації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	3. Фаза реорганізації та ремоделювання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i="1">
                <a:solidFill>
                  <a:srgbClr val="FF3300"/>
                </a:solidFill>
                <a:effectLst/>
              </a:rPr>
              <a:t>За Стручковим В. І. (1975)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	1. Фаза запалення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	2. Фаза утворення та дозрівання грануляційної тканини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	3. Фаза епітелізації</a:t>
            </a:r>
            <a:endParaRPr lang="ru-RU" altLang="ru-RU" sz="2800" b="1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333375"/>
            <a:ext cx="8540750" cy="1143000"/>
          </a:xfrm>
        </p:spPr>
        <p:txBody>
          <a:bodyPr/>
          <a:lstStyle/>
          <a:p>
            <a:r>
              <a:rPr lang="uk-UA" altLang="ru-RU" sz="4000" b="1">
                <a:solidFill>
                  <a:srgbClr val="FFFF00"/>
                </a:solidFill>
              </a:rPr>
              <a:t>Класифікація фаз ранозагоєння</a:t>
            </a:r>
            <a:br>
              <a:rPr lang="uk-UA" altLang="ru-RU" sz="4000" b="1">
                <a:solidFill>
                  <a:srgbClr val="FFFF00"/>
                </a:solidFill>
              </a:rPr>
            </a:br>
            <a:endParaRPr lang="ru-RU" altLang="ru-RU" sz="3200" i="1">
              <a:solidFill>
                <a:srgbClr val="FF3300"/>
              </a:solidFill>
              <a:effectLst/>
            </a:endParaRP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341438"/>
            <a:ext cx="9144000" cy="4757737"/>
          </a:xfrm>
        </p:spPr>
        <p:txBody>
          <a:bodyPr/>
          <a:lstStyle/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i="1">
                <a:solidFill>
                  <a:srgbClr val="FF3300"/>
                </a:solidFill>
                <a:effectLst/>
              </a:rPr>
              <a:t>	за Кузіним М.І. (1977 р.)</a:t>
            </a:r>
            <a:br>
              <a:rPr lang="uk-UA" altLang="ru-RU" sz="2800" i="1">
                <a:solidFill>
                  <a:srgbClr val="FF3300"/>
                </a:solidFill>
                <a:effectLst/>
              </a:rPr>
            </a:br>
            <a:r>
              <a:rPr lang="uk-UA" altLang="ru-RU" b="1">
                <a:solidFill>
                  <a:srgbClr val="000000"/>
                </a:solidFill>
                <a:effectLst/>
              </a:rPr>
              <a:t>	</a:t>
            </a:r>
            <a:r>
              <a:rPr lang="uk-UA" altLang="ru-RU" sz="2800" b="1">
                <a:solidFill>
                  <a:srgbClr val="000000"/>
                </a:solidFill>
                <a:effectLst/>
              </a:rPr>
              <a:t>1. Фаза запалення (1-5 діб):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			а) період судинних змін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			б) період очищення рани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	2. Фаза регенерації (6-14 діб)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	3. Фаза утворення та реорганізації рубця        </a:t>
            </a:r>
          </a:p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 b="1">
                <a:solidFill>
                  <a:srgbClr val="000000"/>
                </a:solidFill>
                <a:effectLst/>
              </a:rPr>
              <a:t>          (з 15 доби)</a:t>
            </a:r>
          </a:p>
          <a:p>
            <a:pPr marL="609600" indent="-609600">
              <a:buFont typeface="Arial" panose="020B0604020202020204" pitchFamily="34" charset="0"/>
              <a:buNone/>
            </a:pPr>
            <a:endParaRPr lang="uk-UA" altLang="ru-RU" sz="2800" b="1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540750" cy="1143000"/>
          </a:xfrm>
        </p:spPr>
        <p:txBody>
          <a:bodyPr/>
          <a:lstStyle/>
          <a:p>
            <a:r>
              <a:rPr lang="ru-RU" altLang="ru-RU">
                <a:solidFill>
                  <a:srgbClr val="FFFF00"/>
                </a:solidFill>
              </a:rPr>
              <a:t>Основн</a:t>
            </a:r>
            <a:r>
              <a:rPr lang="uk-UA" altLang="ru-RU">
                <a:solidFill>
                  <a:srgbClr val="FFFF00"/>
                </a:solidFill>
              </a:rPr>
              <a:t>і</a:t>
            </a:r>
            <a:r>
              <a:rPr lang="ru-RU" altLang="ru-RU">
                <a:solidFill>
                  <a:srgbClr val="FFFF00"/>
                </a:solidFill>
              </a:rPr>
              <a:t> ознаки рани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z="3600">
                <a:solidFill>
                  <a:srgbClr val="000000"/>
                </a:solidFill>
                <a:effectLst/>
              </a:rPr>
              <a:t>                    </a:t>
            </a:r>
            <a:r>
              <a:rPr lang="ru-RU" altLang="ru-RU" sz="2800">
                <a:solidFill>
                  <a:srgbClr val="000000"/>
                </a:solidFill>
                <a:effectLst/>
              </a:rPr>
              <a:t>1. Біль</a:t>
            </a:r>
            <a:r>
              <a:rPr lang="ru-RU" altLang="ru-RU" sz="2800">
                <a:solidFill>
                  <a:srgbClr val="FF0000"/>
                </a:solidFill>
              </a:rPr>
              <a:t> (</a:t>
            </a:r>
            <a:r>
              <a:rPr lang="en-US" altLang="ru-RU" sz="2800">
                <a:solidFill>
                  <a:srgbClr val="FF0000"/>
                </a:solidFill>
              </a:rPr>
              <a:t>dolor</a:t>
            </a:r>
            <a:r>
              <a:rPr lang="ru-RU" altLang="ru-RU" sz="2800">
                <a:solidFill>
                  <a:srgbClr val="FF0000"/>
                </a:solidFill>
              </a:rPr>
              <a:t>)</a:t>
            </a:r>
          </a:p>
          <a:p>
            <a:pPr>
              <a:buFont typeface="Arial" panose="020B0604020202020204" pitchFamily="34" charset="0"/>
              <a:buNone/>
            </a:pPr>
            <a:endParaRPr lang="ru-RU" altLang="ru-RU" sz="28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ru-RU" altLang="ru-RU" sz="28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>
                <a:solidFill>
                  <a:srgbClr val="000000"/>
                </a:solidFill>
                <a:effectLst/>
              </a:rPr>
              <a:t>                          2. Кровотеча</a:t>
            </a:r>
            <a:r>
              <a:rPr lang="ru-RU" altLang="ru-RU" sz="2800">
                <a:solidFill>
                  <a:srgbClr val="FF0000"/>
                </a:solidFill>
              </a:rPr>
              <a:t> 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>
                <a:solidFill>
                  <a:srgbClr val="FF0000"/>
                </a:solidFill>
              </a:rPr>
              <a:t>                         (haemorrhagia)</a:t>
            </a:r>
          </a:p>
          <a:p>
            <a:pPr>
              <a:buFont typeface="Arial" panose="020B0604020202020204" pitchFamily="34" charset="0"/>
              <a:buNone/>
            </a:pPr>
            <a:endParaRPr lang="uk-UA" altLang="ru-RU" sz="280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>
                <a:solidFill>
                  <a:srgbClr val="FF0000"/>
                </a:solidFill>
              </a:rPr>
              <a:t>                          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>
                <a:solidFill>
                  <a:srgbClr val="FF0000"/>
                </a:solidFill>
              </a:rPr>
              <a:t>                          </a:t>
            </a:r>
            <a:r>
              <a:rPr lang="ru-RU" altLang="ru-RU" sz="2800">
                <a:solidFill>
                  <a:srgbClr val="000000"/>
                </a:solidFill>
                <a:effectLst/>
              </a:rPr>
              <a:t>3. Зяяння</a:t>
            </a:r>
            <a:r>
              <a:rPr lang="ru-RU" altLang="ru-RU" sz="2800">
                <a:solidFill>
                  <a:srgbClr val="FF0000"/>
                </a:solidFill>
              </a:rPr>
              <a:t> (hiatus)</a:t>
            </a:r>
          </a:p>
          <a:p>
            <a:endParaRPr lang="ru-RU" altLang="ru-RU" sz="2800"/>
          </a:p>
        </p:txBody>
      </p:sp>
      <p:sp>
        <p:nvSpPr>
          <p:cNvPr id="9221" name="AutoShape 5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3" name="AutoShape 7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5" name="AutoShape 9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9227" name="Picture 11" descr="1334066454_0a20a34f560477a219c9a61ffaf6ec8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196975"/>
            <a:ext cx="2568575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9" name="AutoShape 13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9233" name="Picture 17" descr="ANd9GcT-6hrWrrFAEOTWYaVpZVJyVIrYqOpRPBEJqhMEmJeEMvl1VWAYF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9241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7" name="Picture 21" descr="knife+wounds+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868863"/>
            <a:ext cx="2447925" cy="158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9" name="Picture 23" descr="IMG_68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052513"/>
            <a:ext cx="2447925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60350"/>
            <a:ext cx="8540750" cy="1143000"/>
          </a:xfrm>
        </p:spPr>
        <p:txBody>
          <a:bodyPr/>
          <a:lstStyle/>
          <a:p>
            <a:r>
              <a:rPr lang="uk-UA" altLang="ru-RU" sz="3600" b="1">
                <a:solidFill>
                  <a:srgbClr val="FFFF00"/>
                </a:solidFill>
              </a:rPr>
              <a:t>Класифікація фаз ранозагоєння</a:t>
            </a:r>
            <a:br>
              <a:rPr lang="uk-UA" altLang="ru-RU" sz="3600" b="1">
                <a:solidFill>
                  <a:srgbClr val="FFFF00"/>
                </a:solidFill>
              </a:rPr>
            </a:br>
            <a:r>
              <a:rPr lang="uk-UA" altLang="ru-RU" sz="2400" b="1" i="1">
                <a:solidFill>
                  <a:srgbClr val="FF3300"/>
                </a:solidFill>
                <a:effectLst/>
              </a:rPr>
              <a:t>За Даценко Б.М. (1985 р.) </a:t>
            </a:r>
            <a:br>
              <a:rPr lang="uk-UA" altLang="ru-RU" sz="2400" b="1" i="1">
                <a:solidFill>
                  <a:srgbClr val="FF3300"/>
                </a:solidFill>
                <a:effectLst/>
              </a:rPr>
            </a:br>
            <a:r>
              <a:rPr lang="uk-UA" altLang="ru-RU" sz="2000" b="1" i="1">
                <a:solidFill>
                  <a:srgbClr val="000000"/>
                </a:solidFill>
                <a:effectLst/>
              </a:rPr>
              <a:t>(клінічна класифікація перебігу загоєння гнійної рани)</a:t>
            </a:r>
            <a:br>
              <a:rPr lang="uk-UA" altLang="ru-RU" sz="2000" b="1" i="1">
                <a:solidFill>
                  <a:srgbClr val="000000"/>
                </a:solidFill>
                <a:effectLst/>
              </a:rPr>
            </a:br>
            <a:endParaRPr lang="ru-RU" altLang="ru-RU" sz="2000" b="1" i="1">
              <a:solidFill>
                <a:srgbClr val="000000"/>
              </a:solidFill>
              <a:effectLst/>
            </a:endParaRPr>
          </a:p>
        </p:txBody>
      </p:sp>
      <p:pic>
        <p:nvPicPr>
          <p:cNvPr id="35845" name="Picture 5" descr="При гнойном отдяемом и наличии некрозов необходимо добиться очищения язвенной поверхност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7" name="Picture 7" descr="Стадия грануляции характеризуется ярким красным цветом язвы и отсутствием грязного отделяемог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429000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9" name="Picture 9" descr="В конечной фазе заживления язва покрывается сухой корочкой, которая со временем отпадает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229225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2987675" y="1557338"/>
            <a:ext cx="5905500" cy="1511300"/>
          </a:xfrm>
          <a:prstGeom prst="leftArrow">
            <a:avLst>
              <a:gd name="adj1" fmla="val 71185"/>
              <a:gd name="adj2" fmla="val 9774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Гнійно-некротична фаза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 i="1">
                <a:solidFill>
                  <a:srgbClr val="000000"/>
                </a:solidFill>
                <a:latin typeface="Tahoma" panose="020B0604030504040204" pitchFamily="34" charset="0"/>
              </a:rPr>
              <a:t>характеризується наявністю в рані 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 i="1">
                <a:solidFill>
                  <a:srgbClr val="000000"/>
                </a:solidFill>
                <a:latin typeface="Tahoma" panose="020B0604030504040204" pitchFamily="34" charset="0"/>
              </a:rPr>
              <a:t>некротичних тканин та гнійного вмісту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endParaRPr lang="ru-RU" altLang="ru-RU">
              <a:latin typeface="Tahoma" panose="020B0604030504040204" pitchFamily="34" charset="0"/>
            </a:endParaRPr>
          </a:p>
        </p:txBody>
      </p:sp>
      <p:sp>
        <p:nvSpPr>
          <p:cNvPr id="35852" name="AutoShape 12"/>
          <p:cNvSpPr>
            <a:spLocks noChangeArrowheads="1"/>
          </p:cNvSpPr>
          <p:nvPr/>
        </p:nvSpPr>
        <p:spPr bwMode="auto">
          <a:xfrm>
            <a:off x="2987675" y="3284538"/>
            <a:ext cx="5905500" cy="1511300"/>
          </a:xfrm>
          <a:prstGeom prst="leftArrow">
            <a:avLst>
              <a:gd name="adj1" fmla="val 71185"/>
              <a:gd name="adj2" fmla="val 9774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Фаза грануляцій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latin typeface="Tahoma" panose="020B0604030504040204" pitchFamily="34" charset="0"/>
              </a:rPr>
              <a:t>характеризується очищенням рани від гнійно-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latin typeface="Tahoma" panose="020B0604030504040204" pitchFamily="34" charset="0"/>
              </a:rPr>
              <a:t>некротичного вмісту та утворенням в ній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latin typeface="Tahoma" panose="020B0604030504040204" pitchFamily="34" charset="0"/>
              </a:rPr>
              <a:t>грануляційної тканини</a:t>
            </a:r>
            <a:r>
              <a:rPr lang="uk-UA" altLang="ru-RU" i="1">
                <a:solidFill>
                  <a:srgbClr val="000000"/>
                </a:solidFill>
                <a:latin typeface="Tahoma" panose="020B0604030504040204" pitchFamily="34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endParaRPr lang="ru-RU" alt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35853" name="AutoShape 13"/>
          <p:cNvSpPr>
            <a:spLocks noChangeArrowheads="1"/>
          </p:cNvSpPr>
          <p:nvPr/>
        </p:nvSpPr>
        <p:spPr bwMode="auto">
          <a:xfrm>
            <a:off x="2987675" y="5013325"/>
            <a:ext cx="5976938" cy="1700213"/>
          </a:xfrm>
          <a:prstGeom prst="leftArrow">
            <a:avLst>
              <a:gd name="adj1" fmla="val 71185"/>
              <a:gd name="adj2" fmla="val 8793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</a:rPr>
              <a:t>Фаза епітелізації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latin typeface="Tahoma" panose="020B0604030504040204" pitchFamily="34" charset="0"/>
              </a:rPr>
              <a:t>характеризується епітелізацією раневої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latin typeface="Tahoma" panose="020B0604030504040204" pitchFamily="34" charset="0"/>
              </a:rPr>
              <a:t>поверхні та реорганізацією (стверденням)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r>
              <a:rPr lang="uk-UA" altLang="ru-RU">
                <a:solidFill>
                  <a:srgbClr val="000000"/>
                </a:solidFill>
                <a:latin typeface="Tahoma" panose="020B0604030504040204" pitchFamily="34" charset="0"/>
              </a:rPr>
              <a:t>рубця</a:t>
            </a:r>
            <a:endParaRPr lang="ru-RU" altLang="ru-RU">
              <a:solidFill>
                <a:srgbClr val="000000"/>
              </a:solidFill>
              <a:latin typeface="Tahoma" panose="020B0604030504040204" pitchFamily="34" charset="0"/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panose="020B0604020202020204" pitchFamily="34" charset="0"/>
              <a:buNone/>
            </a:pPr>
            <a:endParaRPr lang="ru-RU" alt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540750" cy="1143000"/>
          </a:xfrm>
        </p:spPr>
        <p:txBody>
          <a:bodyPr/>
          <a:lstStyle/>
          <a:p>
            <a:r>
              <a:rPr lang="ru-RU" altLang="ru-RU" b="1">
                <a:solidFill>
                  <a:srgbClr val="FFFF00"/>
                </a:solidFill>
              </a:rPr>
              <a:t>Типи заго</a:t>
            </a:r>
            <a:r>
              <a:rPr lang="uk-UA" altLang="ru-RU" b="1">
                <a:solidFill>
                  <a:srgbClr val="FFFF00"/>
                </a:solidFill>
              </a:rPr>
              <a:t>є</a:t>
            </a:r>
            <a:r>
              <a:rPr lang="ru-RU" altLang="ru-RU" b="1">
                <a:solidFill>
                  <a:srgbClr val="FFFF00"/>
                </a:solidFill>
              </a:rPr>
              <a:t>ння ран</a:t>
            </a:r>
          </a:p>
        </p:txBody>
      </p:sp>
      <p:pic>
        <p:nvPicPr>
          <p:cNvPr id="38918" name="Picture 6" descr="Рисунок1 - ко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284538"/>
            <a:ext cx="3886200" cy="151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9" name="Picture 7" descr="zazhivlenie-posleoperatsionnykh-shvo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084763"/>
            <a:ext cx="1655762" cy="158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539750" y="1125538"/>
            <a:ext cx="8424863" cy="213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uk-UA" alt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uk-UA" altLang="ru-RU" sz="2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Первинним натягом </a:t>
            </a:r>
            <a:r>
              <a:rPr lang="uk-UA" altLang="ru-RU" sz="2200" i="1">
                <a:solidFill>
                  <a:srgbClr val="FFFF00"/>
                </a:solidFill>
              </a:rPr>
              <a:t>(триває від 5 до 8 діб)</a:t>
            </a:r>
            <a:r>
              <a:rPr lang="uk-UA" altLang="ru-RU" sz="2200">
                <a:solidFill>
                  <a:srgbClr val="000000"/>
                </a:solidFill>
              </a:rPr>
              <a:t> - х</a:t>
            </a:r>
            <a:r>
              <a:rPr lang="ru-RU" altLang="ru-RU" sz="2200">
                <a:solidFill>
                  <a:srgbClr val="000000"/>
                </a:solidFill>
              </a:rPr>
              <a:t>арактеризу</a:t>
            </a:r>
            <a:r>
              <a:rPr lang="uk-UA" altLang="ru-RU" sz="2200">
                <a:solidFill>
                  <a:srgbClr val="000000"/>
                </a:solidFill>
              </a:rPr>
              <a:t>ється зрощенням країв рани без видимого утворення грануляційної тканини, шляхом її сполучнотканинної організації та епітелізації. Рубець після загоєння рани первинним натягом рівний, гладенький та майже непомітний.</a:t>
            </a:r>
            <a:endParaRPr lang="ru-RU" altLang="ru-RU" sz="2200">
              <a:solidFill>
                <a:srgbClr val="000000"/>
              </a:solidFill>
            </a:endParaRPr>
          </a:p>
        </p:txBody>
      </p:sp>
      <p:pic>
        <p:nvPicPr>
          <p:cNvPr id="3892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5084763"/>
            <a:ext cx="6408737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4716463" y="3213100"/>
            <a:ext cx="424815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uk-UA" altLang="ru-RU" sz="2000">
                <a:solidFill>
                  <a:srgbClr val="000000"/>
                </a:solidFill>
              </a:rPr>
              <a:t>Первинним натягом загоюються післяопераційні рани або невеликі різані рани, коли краї відстоять один від одного не більше ніж 1 см.</a:t>
            </a:r>
            <a:endParaRPr lang="ru-RU" altLang="ru-RU" sz="2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0"/>
            <a:ext cx="8540750" cy="1143000"/>
          </a:xfrm>
        </p:spPr>
        <p:txBody>
          <a:bodyPr/>
          <a:lstStyle/>
          <a:p>
            <a:r>
              <a:rPr lang="ru-RU" altLang="ru-RU" b="1">
                <a:solidFill>
                  <a:srgbClr val="FFFF00"/>
                </a:solidFill>
              </a:rPr>
              <a:t>Типи заго</a:t>
            </a:r>
            <a:r>
              <a:rPr lang="uk-UA" altLang="ru-RU" b="1">
                <a:solidFill>
                  <a:srgbClr val="FFFF00"/>
                </a:solidFill>
              </a:rPr>
              <a:t>є</a:t>
            </a:r>
            <a:r>
              <a:rPr lang="ru-RU" altLang="ru-RU" b="1">
                <a:solidFill>
                  <a:srgbClr val="FFFF00"/>
                </a:solidFill>
              </a:rPr>
              <a:t>ння ран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323850" y="1125538"/>
            <a:ext cx="8424863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uk-UA" alt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Вторинним натягом </a:t>
            </a:r>
            <a:r>
              <a:rPr lang="uk-UA" altLang="ru-RU" sz="2400" i="1">
                <a:solidFill>
                  <a:srgbClr val="FFFF00"/>
                </a:solidFill>
              </a:rPr>
              <a:t>(триває від 3-4 тижнів до декількох місяців)</a:t>
            </a:r>
            <a:r>
              <a:rPr lang="uk-UA" altLang="ru-RU" sz="2400">
                <a:solidFill>
                  <a:srgbClr val="000000"/>
                </a:solidFill>
              </a:rPr>
              <a:t> – загоєння через розвиток чіткої грануляційної тканини. Відбувається коли краї рани залишаються не зведеними (більше 1 см.), або в рані розвивається гнійне запалення.</a:t>
            </a:r>
            <a:endParaRPr lang="ru-RU" altLang="ru-RU" sz="2400">
              <a:solidFill>
                <a:srgbClr val="000000"/>
              </a:solidFill>
            </a:endParaRPr>
          </a:p>
        </p:txBody>
      </p:sp>
      <p:pic>
        <p:nvPicPr>
          <p:cNvPr id="39947" name="Picture 11" descr="ANd9GcQ0k62ho8LSPZM6PKivG34YGggf8dTS8v1YLLGt-5zPLGOBPFRMB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3213100"/>
            <a:ext cx="1439863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797425"/>
            <a:ext cx="82073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9" name="Picture 13" descr="Рисунок1 - копия (2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213100"/>
            <a:ext cx="3905250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5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213100"/>
            <a:ext cx="1903412" cy="131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0"/>
            <a:ext cx="8540750" cy="1143000"/>
          </a:xfrm>
        </p:spPr>
        <p:txBody>
          <a:bodyPr/>
          <a:lstStyle/>
          <a:p>
            <a:r>
              <a:rPr lang="ru-RU" altLang="ru-RU" b="1" dirty="0" err="1">
                <a:solidFill>
                  <a:srgbClr val="FFFF00"/>
                </a:solidFill>
              </a:rPr>
              <a:t>Типи</a:t>
            </a:r>
            <a:r>
              <a:rPr lang="ru-RU" altLang="ru-RU" b="1" dirty="0">
                <a:solidFill>
                  <a:srgbClr val="FFFF00"/>
                </a:solidFill>
              </a:rPr>
              <a:t> </a:t>
            </a:r>
            <a:r>
              <a:rPr lang="ru-RU" altLang="ru-RU" b="1" dirty="0" err="1">
                <a:solidFill>
                  <a:srgbClr val="FFFF00"/>
                </a:solidFill>
              </a:rPr>
              <a:t>заго</a:t>
            </a:r>
            <a:r>
              <a:rPr lang="uk-UA" altLang="ru-RU" b="1" dirty="0">
                <a:solidFill>
                  <a:srgbClr val="FFFF00"/>
                </a:solidFill>
              </a:rPr>
              <a:t>є</a:t>
            </a:r>
            <a:r>
              <a:rPr lang="ru-RU" altLang="ru-RU" b="1" dirty="0" err="1">
                <a:solidFill>
                  <a:srgbClr val="FFFF00"/>
                </a:solidFill>
              </a:rPr>
              <a:t>ння</a:t>
            </a:r>
            <a:r>
              <a:rPr lang="ru-RU" altLang="ru-RU" b="1" dirty="0">
                <a:solidFill>
                  <a:srgbClr val="FFFF00"/>
                </a:solidFill>
              </a:rPr>
              <a:t> ран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50951" y="936625"/>
            <a:ext cx="835342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uk-UA" altLang="ru-RU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Під струпом </a:t>
            </a:r>
            <a:r>
              <a:rPr lang="uk-UA" altLang="ru-RU" sz="2400" i="1">
                <a:solidFill>
                  <a:srgbClr val="FFFF00"/>
                </a:solidFill>
              </a:rPr>
              <a:t>(триває 3-5 діб)</a:t>
            </a:r>
            <a:r>
              <a:rPr lang="uk-UA" altLang="ru-RU" sz="2400">
                <a:solidFill>
                  <a:srgbClr val="000000"/>
                </a:solidFill>
              </a:rPr>
              <a:t> – відбувається при невеликих поверхневих ушкодженнях, які не проникають через всі шари шкіри.</a:t>
            </a:r>
          </a:p>
          <a:p>
            <a:pPr algn="just"/>
            <a:r>
              <a:rPr lang="uk-UA" altLang="ru-RU" sz="2400">
                <a:solidFill>
                  <a:srgbClr val="000000"/>
                </a:solidFill>
              </a:rPr>
              <a:t>	</a:t>
            </a:r>
            <a:r>
              <a:rPr lang="uk-UA" altLang="ru-RU" sz="2400">
                <a:solidFill>
                  <a:srgbClr val="FFFF00"/>
                </a:solidFill>
              </a:rPr>
              <a:t>Струп</a:t>
            </a:r>
            <a:r>
              <a:rPr lang="uk-UA" altLang="ru-RU" sz="2400">
                <a:solidFill>
                  <a:srgbClr val="000000"/>
                </a:solidFill>
              </a:rPr>
              <a:t> – кірочка, яка утворюється на поверхні рани внаслідок підсихання крові, лімфи, тканинної рідини та змертвілих клітин.</a:t>
            </a:r>
            <a:endParaRPr lang="ru-RU" altLang="ru-RU" sz="2400">
              <a:solidFill>
                <a:srgbClr val="000000"/>
              </a:solidFill>
            </a:endParaRPr>
          </a:p>
        </p:txBody>
      </p:sp>
      <p:pic>
        <p:nvPicPr>
          <p:cNvPr id="6" name="Picture 8" descr="ANd9GcT6FPEAWGoZJH9x_VZPG7FfY03jRZEUPnsSzgb7ZyQ18QPNvlYQP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550" y="3313113"/>
            <a:ext cx="16764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Рисуно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62" y="3240088"/>
            <a:ext cx="4319588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895851"/>
            <a:ext cx="8467725" cy="166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6780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76600" y="260350"/>
            <a:ext cx="5543550" cy="5616575"/>
          </a:xfrm>
        </p:spPr>
        <p:txBody>
          <a:bodyPr anchor="t"/>
          <a:lstStyle/>
          <a:p>
            <a:pPr algn="just"/>
            <a:r>
              <a:rPr lang="uk-UA" altLang="ru-RU" sz="2400" b="1">
                <a:solidFill>
                  <a:srgbClr val="FFFF00"/>
                </a:solidFill>
              </a:rPr>
              <a:t>	Грануляційна тканина </a:t>
            </a:r>
            <a:r>
              <a:rPr lang="uk-UA" altLang="ru-RU" sz="2400">
                <a:solidFill>
                  <a:srgbClr val="FF3300"/>
                </a:solidFill>
                <a:effectLst/>
              </a:rPr>
              <a:t>(від лат. </a:t>
            </a:r>
            <a:r>
              <a:rPr lang="en-US" altLang="ru-RU" sz="2400">
                <a:solidFill>
                  <a:srgbClr val="FF3300"/>
                </a:solidFill>
                <a:effectLst/>
              </a:rPr>
              <a:t>granulum – </a:t>
            </a:r>
            <a:r>
              <a:rPr lang="uk-UA" altLang="ru-RU" sz="2400">
                <a:solidFill>
                  <a:srgbClr val="FF3300"/>
                </a:solidFill>
                <a:effectLst/>
              </a:rPr>
              <a:t>зернятко, син. – зерниста тканина)</a:t>
            </a:r>
            <a:r>
              <a:rPr lang="uk-UA" altLang="ru-RU" sz="2400" b="1">
                <a:solidFill>
                  <a:srgbClr val="FFFF00"/>
                </a:solidFill>
              </a:rPr>
              <a:t>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– молода сполучна тканина, що утворюється при загоєнні ран, заміщенні зон інфарктів, тромбів, ексудатів, інкапсуляціїї чужорідних тіл. 	Складається з аморфної проміжної речовини та розміщених в ній фібробластів, макрофагів, лейкоцитів, лімфоцитів та петель капілярів. </a:t>
            </a:r>
            <a:br>
              <a:rPr lang="uk-UA" altLang="ru-RU" sz="2400">
                <a:solidFill>
                  <a:srgbClr val="000000"/>
                </a:solidFill>
                <a:effectLst/>
              </a:rPr>
            </a:br>
            <a:r>
              <a:rPr lang="uk-UA" altLang="ru-RU" sz="2400">
                <a:solidFill>
                  <a:srgbClr val="000000"/>
                </a:solidFill>
                <a:effectLst/>
              </a:rPr>
              <a:t>	По мірі дозрівання грануляційна тканина поступово перетворюється в зрілу грубоволокнисту сполучну тканину (рубець)</a:t>
            </a:r>
            <a:endParaRPr lang="ru-RU" altLang="ru-RU" sz="2400" b="1">
              <a:solidFill>
                <a:srgbClr val="FFFF00"/>
              </a:solidFill>
            </a:endParaRPr>
          </a:p>
        </p:txBody>
      </p:sp>
      <p:pic>
        <p:nvPicPr>
          <p:cNvPr id="44037" name="Picture 5" descr="643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160587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76475"/>
            <a:ext cx="2160587" cy="189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365625"/>
            <a:ext cx="2736850" cy="208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25" y="404664"/>
            <a:ext cx="8540750" cy="5694511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</a:rPr>
              <a:t>	</a:t>
            </a:r>
            <a:r>
              <a:rPr lang="uk-UA" sz="2800" b="1" dirty="0" smtClean="0">
                <a:solidFill>
                  <a:srgbClr val="FFFF00"/>
                </a:solidFill>
              </a:rPr>
              <a:t>Функції грануляційної тканини:</a:t>
            </a:r>
          </a:p>
          <a:p>
            <a:pPr>
              <a:buFontTx/>
              <a:buChar char="-"/>
            </a:pPr>
            <a:r>
              <a:rPr lang="uk-UA" sz="2800" dirty="0" smtClean="0"/>
              <a:t>зміщення ранового дефекту (</a:t>
            </a:r>
            <a:r>
              <a:rPr lang="uk-UA" sz="2800" dirty="0" err="1" smtClean="0"/>
              <a:t>грунуляційна</a:t>
            </a:r>
            <a:r>
              <a:rPr lang="uk-UA" sz="2800" dirty="0" smtClean="0"/>
              <a:t> тканина є основним пластичним матеріалом)</a:t>
            </a:r>
          </a:p>
          <a:p>
            <a:pPr>
              <a:buFontTx/>
              <a:buChar char="-"/>
            </a:pPr>
            <a:r>
              <a:rPr lang="uk-UA" sz="2800" dirty="0" smtClean="0"/>
              <a:t>захист рани від проникнення мікроорганізмів забезпечується вмістом у грануляціях великої кількості макрофагів, лейкоцитів і щільною структурою зовнішнього шару</a:t>
            </a:r>
          </a:p>
          <a:p>
            <a:pPr>
              <a:buFontTx/>
              <a:buChar char="-"/>
            </a:pPr>
            <a:r>
              <a:rPr lang="uk-UA" sz="2800" dirty="0" smtClean="0"/>
              <a:t>секвестрація і відторгнення некротичних тканин, що відбувається в результаті діяльності макрофагів і лейкоцитів і виділення клітинами протеолітичних ферментів.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284549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25" y="476672"/>
            <a:ext cx="8540750" cy="5622503"/>
          </a:xfrm>
        </p:spPr>
        <p:txBody>
          <a:bodyPr/>
          <a:lstStyle/>
          <a:p>
            <a:pPr marL="0" indent="0">
              <a:buNone/>
            </a:pPr>
            <a:r>
              <a:rPr lang="uk-UA" sz="2800" dirty="0" smtClean="0"/>
              <a:t>	</a:t>
            </a:r>
            <a:r>
              <a:rPr lang="uk-UA" sz="2800" b="1" dirty="0" smtClean="0">
                <a:solidFill>
                  <a:srgbClr val="FFFF00"/>
                </a:solidFill>
              </a:rPr>
              <a:t>Патологічні грануляції:</a:t>
            </a:r>
          </a:p>
          <a:p>
            <a:pPr>
              <a:buFontTx/>
              <a:buChar char="-"/>
            </a:pPr>
            <a:r>
              <a:rPr lang="uk-UA" sz="2600" dirty="0" smtClean="0"/>
              <a:t>  виникають при впливі на процес загоєння рани несприятливих факторів (погіршення кровопостачання й </a:t>
            </a:r>
            <a:r>
              <a:rPr lang="uk-UA" sz="2600" dirty="0" err="1" smtClean="0"/>
              <a:t>оксигенації</a:t>
            </a:r>
            <a:r>
              <a:rPr lang="uk-UA" sz="2600" dirty="0" smtClean="0"/>
              <a:t>, приєднання </a:t>
            </a:r>
            <a:r>
              <a:rPr lang="uk-UA" sz="2600" dirty="0" err="1" smtClean="0"/>
              <a:t>високопатогенної</a:t>
            </a:r>
            <a:r>
              <a:rPr lang="uk-UA" sz="2600" dirty="0" smtClean="0"/>
              <a:t> вторинної інфекції і розвитку гнійного процесу, декомпенсації функції </a:t>
            </a:r>
            <a:r>
              <a:rPr lang="uk-UA" sz="2600" dirty="0" err="1" smtClean="0"/>
              <a:t>життєво</a:t>
            </a:r>
            <a:r>
              <a:rPr lang="uk-UA" sz="2600" dirty="0" smtClean="0"/>
              <a:t> важливих органів та систем і т. п.) в результаті чого ріст і розвиток грануляцій та </a:t>
            </a:r>
            <a:r>
              <a:rPr lang="uk-UA" sz="2600" dirty="0" err="1" smtClean="0"/>
              <a:t>епітелізації</a:t>
            </a:r>
            <a:r>
              <a:rPr lang="uk-UA" sz="2600" dirty="0" smtClean="0"/>
              <a:t> значно сповільнюються або припиняються;</a:t>
            </a:r>
          </a:p>
          <a:p>
            <a:pPr>
              <a:buFontTx/>
              <a:buChar char="-"/>
            </a:pPr>
            <a:r>
              <a:rPr lang="uk-UA" sz="2600" dirty="0" smtClean="0"/>
              <a:t>  клінічно це проявляється відсутністю скорочення рани і зміною зовнішнього грануляцій: вони стають тьмяними, блідими або синюшними, вкриті фібриновим нальотом і гноєм;</a:t>
            </a:r>
          </a:p>
        </p:txBody>
      </p:sp>
    </p:spTree>
    <p:extLst>
      <p:ext uri="{BB962C8B-B14F-4D97-AF65-F5344CB8AC3E}">
        <p14:creationId xmlns:p14="http://schemas.microsoft.com/office/powerpoint/2010/main" val="11778017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25" y="548680"/>
            <a:ext cx="8540750" cy="5550495"/>
          </a:xfrm>
        </p:spPr>
        <p:txBody>
          <a:bodyPr/>
          <a:lstStyle/>
          <a:p>
            <a:pPr>
              <a:buFontTx/>
              <a:buChar char="-"/>
            </a:pPr>
            <a:r>
              <a:rPr lang="uk-UA" dirty="0"/>
              <a:t> при наявності в рані сторонніх предметів, нориць можуть розвиватися гіпертрофічні грануляції – горбисті, виступаючі за межі рани, нависаючі над її краями, що перешкоджає </a:t>
            </a:r>
            <a:r>
              <a:rPr lang="uk-UA" dirty="0" err="1"/>
              <a:t>епітелізації</a:t>
            </a:r>
            <a:r>
              <a:rPr lang="uk-UA" dirty="0"/>
              <a:t>;</a:t>
            </a:r>
          </a:p>
          <a:p>
            <a:pPr>
              <a:buFontTx/>
              <a:buChar char="-"/>
            </a:pPr>
            <a:r>
              <a:rPr lang="uk-UA" dirty="0"/>
              <a:t>  виникнення патологічних грануляцій потребує активних лікувальних заходів, спрямованих на усунення причини їх усунення.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5079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dirty="0" smtClean="0"/>
              <a:t> </a:t>
            </a:r>
            <a:endParaRPr lang="ru-RU" altLang="ru-RU" dirty="0"/>
          </a:p>
        </p:txBody>
      </p:sp>
      <p:pic>
        <p:nvPicPr>
          <p:cNvPr id="768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857250"/>
            <a:ext cx="6858000" cy="5143500"/>
          </a:xfrm>
        </p:spPr>
      </p:pic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1277541" y="857250"/>
            <a:ext cx="2876108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 sz="405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ДЯКУЄМО</a:t>
            </a:r>
            <a:endParaRPr lang="ru-RU" altLang="ru-RU" sz="4050" b="1" i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4518423" y="5157788"/>
            <a:ext cx="3301603" cy="715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uk-UA" altLang="ru-RU" sz="405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УВАГУ!</a:t>
            </a:r>
            <a:endParaRPr lang="ru-RU" altLang="ru-RU" sz="4050" b="1" i="1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154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4800">
                <a:solidFill>
                  <a:srgbClr val="FFFF00"/>
                </a:solidFill>
              </a:rPr>
              <a:t>Класифікація ран</a:t>
            </a:r>
            <a:endParaRPr lang="ru-RU" altLang="ru-RU" sz="4800">
              <a:solidFill>
                <a:srgbClr val="FFFF00"/>
              </a:solidFill>
            </a:endParaRP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Arial" panose="020B0604020202020204" pitchFamily="34" charset="0"/>
              <a:buNone/>
            </a:pPr>
            <a:r>
              <a:rPr lang="uk-UA" altLang="ru-RU" sz="2800">
                <a:solidFill>
                  <a:srgbClr val="FF3300"/>
                </a:solidFill>
              </a:rPr>
              <a:t>За етіологією:</a:t>
            </a:r>
          </a:p>
          <a:p>
            <a:pPr marL="609600" indent="-609600">
              <a:buFont typeface="Arial" panose="020B0604020202020204" pitchFamily="34" charset="0"/>
              <a:buAutoNum type="arabicPeriod"/>
            </a:pPr>
            <a:r>
              <a:rPr lang="uk-UA" altLang="ru-RU" sz="2800">
                <a:solidFill>
                  <a:srgbClr val="000000"/>
                </a:solidFill>
                <a:effectLst/>
              </a:rPr>
              <a:t>Механічні:      </a:t>
            </a:r>
          </a:p>
          <a:p>
            <a:pPr marL="1371600" lvl="2" indent="-457200"/>
            <a:r>
              <a:rPr lang="uk-UA" altLang="ru-RU" sz="2000">
                <a:solidFill>
                  <a:srgbClr val="000000"/>
                </a:solidFill>
                <a:effectLst/>
              </a:rPr>
              <a:t>Травматичні (випадкові): побутові, виробничі, автодорожні, військового часу</a:t>
            </a:r>
          </a:p>
          <a:p>
            <a:pPr marL="1371600" lvl="2" indent="-457200"/>
            <a:r>
              <a:rPr lang="uk-UA" altLang="ru-RU" sz="2000">
                <a:solidFill>
                  <a:srgbClr val="000000"/>
                </a:solidFill>
                <a:effectLst/>
              </a:rPr>
              <a:t>Хірургічні (операційні)</a:t>
            </a:r>
          </a:p>
          <a:p>
            <a:pPr marL="609600" indent="-609600">
              <a:buFont typeface="Arial" panose="020B0604020202020204" pitchFamily="34" charset="0"/>
              <a:buAutoNum type="arabicPeriod"/>
            </a:pPr>
            <a:r>
              <a:rPr lang="uk-UA" altLang="ru-RU" sz="2800">
                <a:solidFill>
                  <a:srgbClr val="000000"/>
                </a:solidFill>
                <a:effectLst/>
              </a:rPr>
              <a:t>Термічні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(високі або низькі температури)</a:t>
            </a:r>
          </a:p>
          <a:p>
            <a:pPr marL="609600" indent="-609600">
              <a:buFont typeface="Arial" panose="020B0604020202020204" pitchFamily="34" charset="0"/>
              <a:buAutoNum type="arabicPeriod"/>
            </a:pPr>
            <a:r>
              <a:rPr lang="uk-UA" altLang="ru-RU" sz="2800">
                <a:solidFill>
                  <a:srgbClr val="000000"/>
                </a:solidFill>
                <a:effectLst/>
              </a:rPr>
              <a:t>Хімічні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(хімічні сполуки: кислоти, луги та ін.)</a:t>
            </a:r>
            <a:endParaRPr lang="uk-UA" altLang="ru-RU" sz="2800">
              <a:solidFill>
                <a:srgbClr val="000000"/>
              </a:solidFill>
              <a:effectLst/>
            </a:endParaRPr>
          </a:p>
          <a:p>
            <a:pPr marL="609600" indent="-609600">
              <a:buFont typeface="Arial" panose="020B0604020202020204" pitchFamily="34" charset="0"/>
              <a:buAutoNum type="arabicPeriod"/>
            </a:pPr>
            <a:r>
              <a:rPr lang="uk-UA" altLang="ru-RU" sz="2800">
                <a:solidFill>
                  <a:srgbClr val="000000"/>
                </a:solidFill>
                <a:effectLst/>
              </a:rPr>
              <a:t>Радіаційні ураження</a:t>
            </a:r>
          </a:p>
          <a:p>
            <a:pPr marL="609600" indent="-609600">
              <a:buFont typeface="Arial" panose="020B0604020202020204" pitchFamily="34" charset="0"/>
              <a:buAutoNum type="arabicPeriod"/>
            </a:pPr>
            <a:r>
              <a:rPr lang="uk-UA" altLang="ru-RU" sz="2800">
                <a:solidFill>
                  <a:srgbClr val="000000"/>
                </a:solidFill>
                <a:effectLst/>
              </a:rPr>
              <a:t>В наслідок порушення трофіки тканин </a:t>
            </a:r>
            <a:r>
              <a:rPr lang="uk-UA" altLang="ru-RU" sz="2400">
                <a:solidFill>
                  <a:srgbClr val="000000"/>
                </a:solidFill>
                <a:effectLst/>
              </a:rPr>
              <a:t>(трофічні виразки, пролежні та ін.)</a:t>
            </a:r>
            <a:endParaRPr lang="uk-UA" altLang="ru-RU" sz="2800">
              <a:solidFill>
                <a:srgbClr val="000000"/>
              </a:solidFill>
              <a:effectLst/>
            </a:endParaRPr>
          </a:p>
          <a:p>
            <a:pPr marL="609600" indent="-609600">
              <a:buFont typeface="Arial" panose="020B0604020202020204" pitchFamily="34" charset="0"/>
              <a:buNone/>
            </a:pPr>
            <a:endParaRPr lang="uk-UA" altLang="ru-RU" sz="2800">
              <a:solidFill>
                <a:srgbClr val="000000"/>
              </a:solidFill>
              <a:effectLst/>
            </a:endParaRPr>
          </a:p>
          <a:p>
            <a:pPr marL="609600" indent="-609600"/>
            <a:endParaRPr lang="ru-RU" altLang="ru-RU" sz="280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-171450"/>
            <a:ext cx="8540750" cy="1143000"/>
          </a:xfrm>
        </p:spPr>
        <p:txBody>
          <a:bodyPr/>
          <a:lstStyle/>
          <a:p>
            <a:r>
              <a:rPr lang="uk-UA" altLang="ru-RU" sz="4800">
                <a:solidFill>
                  <a:srgbClr val="FFFF00"/>
                </a:solidFill>
              </a:rPr>
              <a:t>Класифікація ран</a:t>
            </a:r>
            <a:endParaRPr lang="ru-RU" altLang="ru-RU" sz="4800">
              <a:solidFill>
                <a:srgbClr val="FFFF00"/>
              </a:solidFill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836613"/>
            <a:ext cx="8893175" cy="44989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uk-UA" altLang="ru-RU" sz="2800">
                <a:solidFill>
                  <a:srgbClr val="FF3300"/>
                </a:solidFill>
              </a:rPr>
              <a:t>За видом та характером дії предмету, що ранить:</a:t>
            </a:r>
          </a:p>
          <a:p>
            <a:pPr lvl="2"/>
            <a:endParaRPr lang="uk-UA" altLang="ru-RU" sz="2800">
              <a:solidFill>
                <a:srgbClr val="000000"/>
              </a:solidFill>
              <a:effectLst/>
            </a:endParaRPr>
          </a:p>
          <a:p>
            <a:pPr lvl="4"/>
            <a:endParaRPr lang="ru-RU" altLang="ru-RU">
              <a:solidFill>
                <a:srgbClr val="000000"/>
              </a:solidFill>
              <a:effectLst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144145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628775"/>
            <a:ext cx="15843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628775"/>
            <a:ext cx="12954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628775"/>
            <a:ext cx="1439863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628775"/>
            <a:ext cx="1563688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00438"/>
            <a:ext cx="18002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500438"/>
            <a:ext cx="1366838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157788"/>
            <a:ext cx="13684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500438"/>
            <a:ext cx="1511300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250825" y="2781300"/>
            <a:ext cx="1452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>
                <a:solidFill>
                  <a:srgbClr val="000000"/>
                </a:solidFill>
              </a:rPr>
              <a:t>Різана рана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2627313" y="2781300"/>
            <a:ext cx="1584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uk-UA" altLang="ru-RU">
                <a:solidFill>
                  <a:srgbClr val="000000"/>
                </a:solidFill>
              </a:rPr>
              <a:t>Колота рана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5219700" y="2781300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>
                <a:solidFill>
                  <a:srgbClr val="000000"/>
                </a:solidFill>
              </a:rPr>
              <a:t>Забита рана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7092950" y="2781300"/>
            <a:ext cx="1419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>
                <a:solidFill>
                  <a:srgbClr val="000000"/>
                </a:solidFill>
              </a:rPr>
              <a:t>Рвана рана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107950" y="4652963"/>
            <a:ext cx="2074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>
                <a:solidFill>
                  <a:srgbClr val="000000"/>
                </a:solidFill>
              </a:rPr>
              <a:t>Розтрощена рана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2411413" y="4652963"/>
            <a:ext cx="16748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>
                <a:solidFill>
                  <a:srgbClr val="000000"/>
                </a:solidFill>
              </a:rPr>
              <a:t>Рублена рана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4427538" y="4652963"/>
            <a:ext cx="16875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>
                <a:solidFill>
                  <a:srgbClr val="000000"/>
                </a:solidFill>
              </a:rPr>
              <a:t>Укушена рана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6300788" y="4652963"/>
            <a:ext cx="21383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uk-UA" altLang="ru-RU">
                <a:solidFill>
                  <a:srgbClr val="000000"/>
                </a:solidFill>
              </a:rPr>
              <a:t>Вогнепальна рана</a:t>
            </a:r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11288" name="Picture 24" descr="ANd9GcQiZDcdUCpHOqzaWioTm8_5G66A7gybgGXfx5TMK5bKACTK35tILw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157788"/>
            <a:ext cx="1458912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90" name="AutoShape 26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92" name="AutoShape 28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1294" name="Picture 30" descr="004exp465745600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157788"/>
            <a:ext cx="1428750" cy="93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96" name="Picture 32" descr="ANd9GcSrfWKshkpA1w4f_AAbL0vN5KO1pBKi8npxQ05fhwVBvkK7PBS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500438"/>
            <a:ext cx="157480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97" name="AutoShape 33"/>
          <p:cNvSpPr>
            <a:spLocks noChangeArrowheads="1"/>
          </p:cNvSpPr>
          <p:nvPr/>
        </p:nvSpPr>
        <p:spPr bwMode="auto">
          <a:xfrm>
            <a:off x="323850" y="5084763"/>
            <a:ext cx="1768475" cy="1295400"/>
          </a:xfrm>
          <a:prstGeom prst="rightArrow">
            <a:avLst>
              <a:gd name="adj1" fmla="val 50000"/>
              <a:gd name="adj2" fmla="val 34130"/>
            </a:avLst>
          </a:prstGeom>
          <a:solidFill>
            <a:schemeClr val="tx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uk-UA" altLang="ru-RU">
                <a:solidFill>
                  <a:srgbClr val="000000"/>
                </a:solidFill>
              </a:rPr>
              <a:t>Змішані рани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98" name="Text Box 34"/>
          <p:cNvSpPr txBox="1">
            <a:spLocks noChangeArrowheads="1"/>
          </p:cNvSpPr>
          <p:nvPr/>
        </p:nvSpPr>
        <p:spPr bwMode="auto">
          <a:xfrm>
            <a:off x="2195513" y="6021388"/>
            <a:ext cx="1828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uk-UA" altLang="ru-RU">
                <a:solidFill>
                  <a:srgbClr val="000000"/>
                </a:solidFill>
              </a:rPr>
              <a:t>Рвано – забита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 рана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4356100" y="6021388"/>
            <a:ext cx="18970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uk-UA" altLang="ru-RU">
                <a:solidFill>
                  <a:srgbClr val="000000"/>
                </a:solidFill>
              </a:rPr>
              <a:t>Колото - різана 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рана</a:t>
            </a: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6300788" y="6021388"/>
            <a:ext cx="2006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uk-UA" altLang="ru-RU">
                <a:solidFill>
                  <a:srgbClr val="000000"/>
                </a:solidFill>
              </a:rPr>
              <a:t>Укушено – рвана</a:t>
            </a:r>
          </a:p>
          <a:p>
            <a:pPr algn="ctr"/>
            <a:r>
              <a:rPr lang="uk-UA" altLang="ru-RU">
                <a:solidFill>
                  <a:srgbClr val="000000"/>
                </a:solidFill>
              </a:rPr>
              <a:t> рана</a:t>
            </a:r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Вогнепальна рана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400" dirty="0" smtClean="0"/>
              <a:t>характеризується більшою тяжкістю і гоїться набагато гірше, ніж рана, нанесена холодною зброєю;</a:t>
            </a:r>
          </a:p>
          <a:p>
            <a:r>
              <a:rPr lang="uk-UA" sz="2400" dirty="0" smtClean="0"/>
              <a:t>наноситься предметом (куля, дріб, осколки снаряда), що рухається з високою швидкістю;</a:t>
            </a:r>
          </a:p>
          <a:p>
            <a:r>
              <a:rPr lang="uk-UA" sz="2400" dirty="0" smtClean="0"/>
              <a:t>енергія предмета, який рухається, передається тканинам, що приводить до їх ушкодження;</a:t>
            </a:r>
          </a:p>
          <a:p>
            <a:r>
              <a:rPr lang="uk-UA" sz="2400" dirty="0" smtClean="0"/>
              <a:t>сучасні кулі, маючи малу масу і значну швидкість польоту, при влученні в тканини втрачають свою стабільність і, просуваючись вглиб, легко змінюють напрямок руху, ніби «перекидаючись», що ще більше травмує </a:t>
            </a:r>
            <a:r>
              <a:rPr lang="uk-UA" sz="2400" dirty="0" err="1" smtClean="0"/>
              <a:t>раньовий</a:t>
            </a:r>
            <a:r>
              <a:rPr lang="uk-UA" sz="2400" dirty="0" smtClean="0"/>
              <a:t> канал тканини;</a:t>
            </a:r>
          </a:p>
        </p:txBody>
      </p:sp>
    </p:spTree>
    <p:extLst>
      <p:ext uri="{BB962C8B-B14F-4D97-AF65-F5344CB8AC3E}">
        <p14:creationId xmlns:p14="http://schemas.microsoft.com/office/powerpoint/2010/main" val="1842760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25" y="332656"/>
            <a:ext cx="8540750" cy="5904656"/>
          </a:xfrm>
        </p:spPr>
        <p:txBody>
          <a:bodyPr/>
          <a:lstStyle/>
          <a:p>
            <a:pPr marL="0" indent="0" defTabSz="442913">
              <a:buNone/>
              <a:tabLst>
                <a:tab pos="357188" algn="l"/>
              </a:tabLst>
            </a:pPr>
            <a:r>
              <a:rPr lang="uk-UA" sz="4000" dirty="0" smtClean="0"/>
              <a:t>	</a:t>
            </a:r>
            <a:r>
              <a:rPr lang="uk-UA" dirty="0" smtClean="0">
                <a:solidFill>
                  <a:srgbClr val="FFFF00"/>
                </a:solidFill>
              </a:rPr>
              <a:t>Для вогнепальних ран характерно:</a:t>
            </a:r>
          </a:p>
          <a:p>
            <a:pPr marL="0" indent="0" defTabSz="442913">
              <a:buNone/>
              <a:tabLst>
                <a:tab pos="357188" algn="l"/>
              </a:tabLst>
            </a:pPr>
            <a:endParaRPr lang="uk-UA" sz="2800" dirty="0" smtClean="0">
              <a:solidFill>
                <a:srgbClr val="FFFF00"/>
              </a:solidFill>
            </a:endParaRPr>
          </a:p>
          <a:p>
            <a:r>
              <a:rPr lang="uk-UA" sz="2800" i="1" u="sng" dirty="0" smtClean="0"/>
              <a:t>наявність трьох зон ушкодження</a:t>
            </a:r>
            <a:r>
              <a:rPr lang="uk-UA" sz="2800" dirty="0" smtClean="0"/>
              <a:t>:</a:t>
            </a:r>
            <a:endParaRPr lang="ru-RU" sz="2400" dirty="0" smtClean="0"/>
          </a:p>
          <a:p>
            <a:pPr marL="271463" indent="0">
              <a:buNone/>
            </a:pPr>
            <a:r>
              <a:rPr lang="uk-UA" sz="2400" dirty="0"/>
              <a:t>	</a:t>
            </a:r>
            <a:r>
              <a:rPr lang="uk-UA" sz="2400" b="1" u="sng" dirty="0" smtClean="0"/>
              <a:t>1 зона </a:t>
            </a:r>
            <a:r>
              <a:rPr lang="uk-UA" sz="2400" dirty="0" smtClean="0"/>
              <a:t>– безпосередньо </a:t>
            </a:r>
            <a:r>
              <a:rPr lang="uk-UA" sz="2400" dirty="0" err="1" smtClean="0"/>
              <a:t>раньовий</a:t>
            </a:r>
            <a:r>
              <a:rPr lang="uk-UA" sz="2400" dirty="0" smtClean="0"/>
              <a:t> канал (може містити кулю, сторонні предмети, обривки </a:t>
            </a:r>
            <a:r>
              <a:rPr lang="uk-UA" sz="2400" dirty="0" err="1" smtClean="0"/>
              <a:t>некротизованих</a:t>
            </a:r>
            <a:r>
              <a:rPr lang="uk-UA" sz="2400" dirty="0" smtClean="0"/>
              <a:t> тканин, вилиту кров, бактерії)</a:t>
            </a:r>
          </a:p>
          <a:p>
            <a:pPr marL="271463" indent="0">
              <a:buNone/>
            </a:pPr>
            <a:r>
              <a:rPr lang="uk-UA" sz="2400" dirty="0"/>
              <a:t>	</a:t>
            </a:r>
            <a:r>
              <a:rPr lang="uk-UA" sz="2400" b="1" u="sng" dirty="0" smtClean="0"/>
              <a:t>2 зона </a:t>
            </a:r>
            <a:r>
              <a:rPr lang="uk-UA" sz="2400" dirty="0" smtClean="0"/>
              <a:t>– зона прямого травматичного ушкодження (виникає під впливом кінетичної енергії, переданої від кулі тканинам, містить нежиттєздатні тканини, просочені кров‘ю)</a:t>
            </a:r>
          </a:p>
          <a:p>
            <a:pPr marL="271463" indent="0">
              <a:buNone/>
            </a:pPr>
            <a:r>
              <a:rPr lang="uk-UA" sz="2400" dirty="0"/>
              <a:t>	</a:t>
            </a:r>
            <a:r>
              <a:rPr lang="uk-UA" sz="2400" b="1" u="sng" dirty="0" smtClean="0"/>
              <a:t>3 зона </a:t>
            </a:r>
            <a:r>
              <a:rPr lang="uk-UA" sz="2400" dirty="0" smtClean="0"/>
              <a:t>– зона молекулярного струсу (ділянка із ушкодженими клітинними структурами і метаболізмом тканин, що при зниженні перфузії та </a:t>
            </a:r>
            <a:r>
              <a:rPr lang="uk-UA" sz="2400" dirty="0" err="1" smtClean="0"/>
              <a:t>оксигенації</a:t>
            </a:r>
            <a:r>
              <a:rPr lang="uk-UA" sz="2400" dirty="0" smtClean="0"/>
              <a:t> тканин </a:t>
            </a:r>
            <a:r>
              <a:rPr lang="uk-UA" sz="2400" dirty="0" err="1" smtClean="0"/>
              <a:t>некротизується</a:t>
            </a:r>
            <a:r>
              <a:rPr lang="uk-UA" sz="2400" dirty="0" smtClean="0"/>
              <a:t>)</a:t>
            </a:r>
          </a:p>
          <a:p>
            <a:pPr marL="271463" indent="0">
              <a:buNone/>
            </a:pPr>
            <a:endParaRPr lang="uk-UA" sz="2800" dirty="0" smtClean="0"/>
          </a:p>
        </p:txBody>
      </p:sp>
    </p:spTree>
    <p:extLst>
      <p:ext uri="{BB962C8B-B14F-4D97-AF65-F5344CB8AC3E}">
        <p14:creationId xmlns:p14="http://schemas.microsoft.com/office/powerpoint/2010/main" val="753906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540750" cy="5976664"/>
          </a:xfrm>
        </p:spPr>
        <p:txBody>
          <a:bodyPr/>
          <a:lstStyle/>
          <a:p>
            <a:r>
              <a:rPr lang="uk-UA" sz="2800" u="sng" dirty="0" smtClean="0"/>
              <a:t>складний анатомічний характер ушкоджень:</a:t>
            </a:r>
          </a:p>
          <a:p>
            <a:pPr lvl="1">
              <a:buFontTx/>
              <a:buChar char="-"/>
            </a:pPr>
            <a:r>
              <a:rPr lang="uk-UA" dirty="0" smtClean="0"/>
              <a:t>внаслідок зміни напряму руху в тканинах рановий канал набуває складної конфігурації;</a:t>
            </a:r>
          </a:p>
          <a:p>
            <a:pPr>
              <a:lnSpc>
                <a:spcPts val="2760"/>
              </a:lnSpc>
            </a:pPr>
            <a:r>
              <a:rPr lang="uk-UA" sz="2800" u="sng" dirty="0" smtClean="0"/>
              <a:t>високий ступінь інфікування</a:t>
            </a:r>
            <a:r>
              <a:rPr lang="uk-UA" sz="2800" dirty="0" smtClean="0"/>
              <a:t>:</a:t>
            </a:r>
          </a:p>
          <a:p>
            <a:pPr lvl="1">
              <a:lnSpc>
                <a:spcPts val="2760"/>
              </a:lnSpc>
              <a:buFontTx/>
              <a:buChar char="-"/>
            </a:pPr>
            <a:r>
              <a:rPr lang="uk-UA" dirty="0" smtClean="0"/>
              <a:t>вогнепальна рана, забруднена маслом і кіптявою від предмета, що ранить, обривками одягу;</a:t>
            </a:r>
          </a:p>
          <a:p>
            <a:pPr lvl="1">
              <a:lnSpc>
                <a:spcPts val="2760"/>
              </a:lnSpc>
              <a:buFontTx/>
              <a:buChar char="-"/>
            </a:pPr>
            <a:r>
              <a:rPr lang="uk-UA" dirty="0" smtClean="0"/>
              <a:t>наявність некротичних тканин, невеликий розмір вхідного отвору і глибокий рановий канал утруднюють доступ кисню, створюють передумови для розвитку інфекції, в тому числі й анаеробної;</a:t>
            </a:r>
            <a:endParaRPr lang="uk-UA" dirty="0"/>
          </a:p>
          <a:p>
            <a:pPr marL="457200" lvl="1" indent="0">
              <a:lnSpc>
                <a:spcPts val="2760"/>
              </a:lnSpc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76960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625" y="476672"/>
            <a:ext cx="8540750" cy="5622503"/>
          </a:xfrm>
        </p:spPr>
        <p:txBody>
          <a:bodyPr/>
          <a:lstStyle/>
          <a:p>
            <a:pPr>
              <a:lnSpc>
                <a:spcPts val="2760"/>
              </a:lnSpc>
            </a:pPr>
            <a:r>
              <a:rPr lang="uk-UA" u="sng" dirty="0" smtClean="0"/>
              <a:t>додаткові характеристики (за характером </a:t>
            </a:r>
            <a:r>
              <a:rPr lang="uk-UA" u="sng" dirty="0" err="1" smtClean="0"/>
              <a:t>раньового</a:t>
            </a:r>
            <a:r>
              <a:rPr lang="uk-UA" u="sng" dirty="0" smtClean="0"/>
              <a:t> каналу)</a:t>
            </a:r>
          </a:p>
          <a:p>
            <a:pPr lvl="1">
              <a:lnSpc>
                <a:spcPts val="2760"/>
              </a:lnSpc>
              <a:buFontTx/>
              <a:buChar char="-"/>
            </a:pPr>
            <a:r>
              <a:rPr lang="uk-UA" sz="3200" dirty="0" smtClean="0"/>
              <a:t>наскрізне поранення (має вхідний і вихідний отвори, при цьому куля не залишається в організмі)</a:t>
            </a:r>
          </a:p>
          <a:p>
            <a:pPr lvl="1">
              <a:lnSpc>
                <a:spcPts val="2760"/>
              </a:lnSpc>
              <a:buFontTx/>
              <a:buChar char="-"/>
            </a:pPr>
            <a:r>
              <a:rPr lang="uk-UA" sz="3200" dirty="0" smtClean="0"/>
              <a:t>сліпе поранення (має лише вхідний отвір, і куля залишається в тканинах потерпілого в кінці </a:t>
            </a:r>
            <a:r>
              <a:rPr lang="uk-UA" sz="3200" dirty="0" err="1" smtClean="0"/>
              <a:t>раньового</a:t>
            </a:r>
            <a:r>
              <a:rPr lang="uk-UA" sz="3200" dirty="0" smtClean="0"/>
              <a:t> каналу);</a:t>
            </a:r>
          </a:p>
          <a:p>
            <a:pPr lvl="1">
              <a:lnSpc>
                <a:spcPts val="2760"/>
              </a:lnSpc>
              <a:buFontTx/>
              <a:buChar char="-"/>
            </a:pPr>
            <a:r>
              <a:rPr lang="uk-UA" sz="3200" dirty="0" smtClean="0"/>
              <a:t>дотичне поранення (поранення поверхневих тканин, без проникнення вглиб тканин).</a:t>
            </a:r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18202183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1935</TotalTime>
  <Words>1058</Words>
  <Application>Microsoft Office PowerPoint</Application>
  <PresentationFormat>Экран (4:3)</PresentationFormat>
  <Paragraphs>260</Paragraphs>
  <Slides>38</Slides>
  <Notes>30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4" baseType="lpstr">
      <vt:lpstr>Arial</vt:lpstr>
      <vt:lpstr>Calibri</vt:lpstr>
      <vt:lpstr>Tahoma</vt:lpstr>
      <vt:lpstr>Times New Roman</vt:lpstr>
      <vt:lpstr>Wingdings</vt:lpstr>
      <vt:lpstr>Граница</vt:lpstr>
      <vt:lpstr>ВИЩИЙ ДЕРЖАВНИЙ НАВЧАЛЬНИЙ ЗАКЛАД УКРАЇНИ “УКРАЇНСЬКА МЕДИЧНА СТОМАТОЛОГІЧНА АКАДЕМІЯ” КАФЕДРА ЗАГАЛЬНОЇ ХІРУРГІЇ</vt:lpstr>
      <vt:lpstr>Визначення</vt:lpstr>
      <vt:lpstr>Основні ознаки рани</vt:lpstr>
      <vt:lpstr>Класифікація ран</vt:lpstr>
      <vt:lpstr>Класифікація ран</vt:lpstr>
      <vt:lpstr>Вогнепальна рана</vt:lpstr>
      <vt:lpstr>Презентация PowerPoint</vt:lpstr>
      <vt:lpstr>Презентация PowerPoint</vt:lpstr>
      <vt:lpstr>Презентация PowerPoint</vt:lpstr>
      <vt:lpstr>Класифікація ран</vt:lpstr>
      <vt:lpstr>Класифікація ран</vt:lpstr>
      <vt:lpstr>Класифікація ран</vt:lpstr>
      <vt:lpstr>Класифікація операційних ран в залежності від ступеня мікробної контамінації</vt:lpstr>
      <vt:lpstr>Перебіг ранового процесу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Види регенерації</vt:lpstr>
      <vt:lpstr>Види регенерації</vt:lpstr>
      <vt:lpstr>Види регенерації</vt:lpstr>
      <vt:lpstr>Схема загоєння рани Гемостаз (10хв.)</vt:lpstr>
      <vt:lpstr>Схема загоєння рани Запалення (3-5 діб)</vt:lpstr>
      <vt:lpstr>Схема загоєння рани Проліферація (від 5 діб до 3 нед.)</vt:lpstr>
      <vt:lpstr>Схема загоєння рани Диференціація (від 3 нед. до 2 років)</vt:lpstr>
      <vt:lpstr>Класифікація фаз ранозагоєння </vt:lpstr>
      <vt:lpstr>Класифікація фаз ранозагоєння </vt:lpstr>
      <vt:lpstr>Класифікація фаз ранозагоєння </vt:lpstr>
      <vt:lpstr>Класифікація фаз ранозагоєння За Даценко Б.М. (1985 р.)  (клінічна класифікація перебігу загоєння гнійної рани) </vt:lpstr>
      <vt:lpstr>Типи загоєння ран</vt:lpstr>
      <vt:lpstr>Типи загоєння ран</vt:lpstr>
      <vt:lpstr>Типи загоєння ран</vt:lpstr>
      <vt:lpstr> Грануляційна тканина (від лат. granulum – зернятко, син. – зерниста тканина) – молода сполучна тканина, що утворюється при загоєнні ран, заміщенні зон інфарктів, тромбів, ексудатів, інкапсуляціїї чужорідних тіл.  Складається з аморфної проміжної речовини та розміщених в ній фібробластів, макрофагів, лейкоцитів, лімфоцитів та петель капілярів.   По мірі дозрівання грануляційна тканина поступово перетворюється в зрілу грубоволокнисту сполучну тканину (рубець)</vt:lpstr>
      <vt:lpstr>Презентация PowerPoint</vt:lpstr>
      <vt:lpstr>Презентация PowerPoint</vt:lpstr>
      <vt:lpstr>Презентация PowerPoint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ВИЩИЙ ДЕРЖАВНИЙ НАВЧАЛЬНИЙ ЗАКЛАД УКРАЇНИ “УКРАЇНСЬКА МЕДИЧНА СТОМАТОЛОГІЧНА АКАДЕМІЯ” КАФЕДРА ЗАГАЛЬНОЇ ХІРУРГІЇ</dc:title>
  <dc:creator>Коля</dc:creator>
  <cp:lastModifiedBy>Пользователь Windows</cp:lastModifiedBy>
  <cp:revision>26</cp:revision>
  <dcterms:created xsi:type="dcterms:W3CDTF">2012-09-07T13:02:37Z</dcterms:created>
  <dcterms:modified xsi:type="dcterms:W3CDTF">2020-02-26T09:00:19Z</dcterms:modified>
</cp:coreProperties>
</file>