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1"/>
  </p:notesMasterIdLst>
  <p:sldIdLst>
    <p:sldId id="257" r:id="rId2"/>
    <p:sldId id="258" r:id="rId3"/>
    <p:sldId id="259" r:id="rId4"/>
    <p:sldId id="262" r:id="rId5"/>
    <p:sldId id="261" r:id="rId6"/>
    <p:sldId id="263" r:id="rId7"/>
    <p:sldId id="260" r:id="rId8"/>
    <p:sldId id="266" r:id="rId9"/>
    <p:sldId id="268" r:id="rId10"/>
    <p:sldId id="273" r:id="rId11"/>
    <p:sldId id="267" r:id="rId12"/>
    <p:sldId id="269" r:id="rId13"/>
    <p:sldId id="264" r:id="rId14"/>
    <p:sldId id="274" r:id="rId15"/>
    <p:sldId id="283" r:id="rId16"/>
    <p:sldId id="272" r:id="rId17"/>
    <p:sldId id="271" r:id="rId18"/>
    <p:sldId id="280" r:id="rId19"/>
    <p:sldId id="275" r:id="rId20"/>
    <p:sldId id="281" r:id="rId21"/>
    <p:sldId id="276" r:id="rId22"/>
    <p:sldId id="278" r:id="rId23"/>
    <p:sldId id="282" r:id="rId24"/>
    <p:sldId id="284" r:id="rId25"/>
    <p:sldId id="285" r:id="rId26"/>
    <p:sldId id="286" r:id="rId27"/>
    <p:sldId id="287" r:id="rId28"/>
    <p:sldId id="288" r:id="rId29"/>
    <p:sldId id="289" r:id="rId3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1474" y="5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A7BECF3-A5C0-4C2D-AF83-F589F1B25D48}" type="datetimeFigureOut">
              <a:rPr lang="ru-RU" smtClean="0"/>
              <a:t>28.02.2020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EBA1D24-8ABF-42C4-8641-8EC86ED09301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79775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fld id="{B2B8FC03-A826-4250-8700-686547664855}" type="slidenum">
              <a:rPr lang="ru-RU">
                <a:solidFill>
                  <a:srgbClr val="000000"/>
                </a:solidFill>
                <a:latin typeface="Calibri" pitchFamily="34" charset="0"/>
              </a:rPr>
              <a:pPr/>
              <a:t>1</a:t>
            </a:fld>
            <a:endParaRPr lang="ru-RU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849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499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BA1D24-8ABF-42C4-8641-8EC86ED09301}" type="slidenum">
              <a:rPr lang="ru-RU" smtClean="0"/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24315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BA1D24-8ABF-42C4-8641-8EC86ED09301}" type="slidenum">
              <a:rPr lang="ru-RU" smtClean="0"/>
              <a:t>18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27291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18C25D-13D8-41CF-AA28-B0444FF8467E}" type="datetimeFigureOut">
              <a:rPr lang="ru-RU" smtClean="0"/>
              <a:t>28.02.2020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B02DB-FF22-49D5-BC04-E0A26C136AD8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65370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18C25D-13D8-41CF-AA28-B0444FF8467E}" type="datetimeFigureOut">
              <a:rPr lang="ru-RU" smtClean="0"/>
              <a:t>28.02.2020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B02DB-FF22-49D5-BC04-E0A26C136AD8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72814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18C25D-13D8-41CF-AA28-B0444FF8467E}" type="datetimeFigureOut">
              <a:rPr lang="ru-RU" smtClean="0"/>
              <a:t>28.02.2020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B02DB-FF22-49D5-BC04-E0A26C136AD8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68151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18C25D-13D8-41CF-AA28-B0444FF8467E}" type="datetimeFigureOut">
              <a:rPr lang="ru-RU" smtClean="0"/>
              <a:t>28.02.2020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B02DB-FF22-49D5-BC04-E0A26C136AD8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99270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18C25D-13D8-41CF-AA28-B0444FF8467E}" type="datetimeFigureOut">
              <a:rPr lang="ru-RU" smtClean="0"/>
              <a:t>28.02.2020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B02DB-FF22-49D5-BC04-E0A26C136AD8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11439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18C25D-13D8-41CF-AA28-B0444FF8467E}" type="datetimeFigureOut">
              <a:rPr lang="ru-RU" smtClean="0"/>
              <a:t>28.02.2020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B02DB-FF22-49D5-BC04-E0A26C136AD8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28623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18C25D-13D8-41CF-AA28-B0444FF8467E}" type="datetimeFigureOut">
              <a:rPr lang="ru-RU" smtClean="0"/>
              <a:t>28.02.2020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B02DB-FF22-49D5-BC04-E0A26C136AD8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6967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18C25D-13D8-41CF-AA28-B0444FF8467E}" type="datetimeFigureOut">
              <a:rPr lang="ru-RU" smtClean="0"/>
              <a:t>28.02.2020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B02DB-FF22-49D5-BC04-E0A26C136AD8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74462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18C25D-13D8-41CF-AA28-B0444FF8467E}" type="datetimeFigureOut">
              <a:rPr lang="ru-RU" smtClean="0"/>
              <a:t>28.02.2020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B02DB-FF22-49D5-BC04-E0A26C136AD8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8657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18C25D-13D8-41CF-AA28-B0444FF8467E}" type="datetimeFigureOut">
              <a:rPr lang="ru-RU" smtClean="0"/>
              <a:t>28.02.2020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B02DB-FF22-49D5-BC04-E0A26C136AD8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50644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18C25D-13D8-41CF-AA28-B0444FF8467E}" type="datetimeFigureOut">
              <a:rPr lang="ru-RU" smtClean="0"/>
              <a:t>28.02.2020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B02DB-FF22-49D5-BC04-E0A26C136AD8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99730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18C25D-13D8-41CF-AA28-B0444FF8467E}" type="datetimeFigureOut">
              <a:rPr lang="ru-RU" smtClean="0"/>
              <a:t>28.02.2020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AB02DB-FF22-49D5-BC04-E0A26C136AD8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68480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emf"/><Relationship Id="rId3" Type="http://schemas.openxmlformats.org/officeDocument/2006/relationships/image" Target="../media/image8.jpeg"/><Relationship Id="rId7" Type="http://schemas.openxmlformats.org/officeDocument/2006/relationships/image" Target="../media/image12.emf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emf"/><Relationship Id="rId5" Type="http://schemas.openxmlformats.org/officeDocument/2006/relationships/image" Target="../media/image10.jpeg"/><Relationship Id="rId4" Type="http://schemas.openxmlformats.org/officeDocument/2006/relationships/image" Target="../media/image9.jpeg"/><Relationship Id="rId9" Type="http://schemas.openxmlformats.org/officeDocument/2006/relationships/image" Target="../media/image14.e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618" name="Rectangle 2"/>
          <p:cNvSpPr>
            <a:spLocks noGrp="1"/>
          </p:cNvSpPr>
          <p:nvPr>
            <p:ph type="title" idx="4294967295"/>
          </p:nvPr>
        </p:nvSpPr>
        <p:spPr>
          <a:xfrm>
            <a:off x="250825" y="115888"/>
            <a:ext cx="8540750" cy="1544637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3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ВИЩИЙ </a:t>
            </a:r>
            <a:r>
              <a:rPr lang="uk-UA" sz="23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ДЕРЖАВНИЙ НАВЧАЛЬНИЙ ЗАКЛАД УКРАЇНИ</a:t>
            </a:r>
            <a:br>
              <a:rPr lang="uk-UA" sz="23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r>
              <a:rPr lang="uk-UA" sz="23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“УКРАЇНСЬКА МЕДИЧНА СТОМАТОЛОГІЧНА АКАДЕМІЯ”</a:t>
            </a:r>
            <a:br>
              <a:rPr lang="uk-UA" sz="23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r>
              <a:rPr lang="uk-UA" sz="23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КАФЕДРА ЗАГАЛЬНОЇ ХІРУРГІЇ З ДОГЛЯДОМ ЗА ХВОРИМИ</a:t>
            </a:r>
            <a:endParaRPr lang="ru-RU" sz="23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39619" name="Rectangle 3"/>
          <p:cNvSpPr>
            <a:spLocks noGrp="1"/>
          </p:cNvSpPr>
          <p:nvPr>
            <p:ph type="body" idx="4294967295"/>
          </p:nvPr>
        </p:nvSpPr>
        <p:spPr>
          <a:xfrm>
            <a:off x="539750" y="1412776"/>
            <a:ext cx="7834313" cy="4824512"/>
          </a:xfrm>
        </p:spPr>
        <p:txBody>
          <a:bodyPr>
            <a:normAutofit/>
          </a:bodyPr>
          <a:lstStyle/>
          <a:p>
            <a:pPr marL="273050" indent="-273050" fontAlgn="auto">
              <a:spcAft>
                <a:spcPts val="0"/>
              </a:spcAft>
              <a:buFont typeface="Arial" charset="0"/>
              <a:buNone/>
              <a:defRPr/>
            </a:pPr>
            <a:endParaRPr lang="uk-UA" sz="3300" dirty="0"/>
          </a:p>
          <a:p>
            <a:pPr marL="273050" indent="-273050" algn="ctr" fontAlgn="auto">
              <a:spcAft>
                <a:spcPts val="0"/>
              </a:spcAft>
              <a:buFont typeface="Arial" charset="0"/>
              <a:buNone/>
              <a:defRPr/>
            </a:pPr>
            <a:endParaRPr lang="uk-UA" sz="1400" b="1" dirty="0">
              <a:solidFill>
                <a:srgbClr val="FF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273050" indent="-273050" algn="ctr" fontAlgn="auto">
              <a:spcAft>
                <a:spcPts val="0"/>
              </a:spcAft>
              <a:buFont typeface="Arial" charset="0"/>
              <a:buNone/>
              <a:defRPr/>
            </a:pPr>
            <a:r>
              <a:rPr lang="uk-UA" sz="4800" b="1" dirty="0">
                <a:solidFill>
                  <a:srgbClr val="FF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Вчення про кров.</a:t>
            </a:r>
          </a:p>
          <a:p>
            <a:pPr marL="273050" indent="-273050" algn="ctr" fontAlgn="auto">
              <a:spcAft>
                <a:spcPts val="0"/>
              </a:spcAft>
              <a:buFont typeface="Arial" charset="0"/>
              <a:buNone/>
              <a:defRPr/>
            </a:pPr>
            <a:r>
              <a:rPr lang="uk-UA" sz="4800" b="1" dirty="0">
                <a:solidFill>
                  <a:srgbClr val="FF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Переливання крові та кровозамінників</a:t>
            </a:r>
            <a:endParaRPr lang="uk-UA" sz="4300" b="1" dirty="0">
              <a:solidFill>
                <a:srgbClr val="FF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273050" indent="-273050" algn="ctr" fontAlgn="auto">
              <a:spcAft>
                <a:spcPts val="0"/>
              </a:spcAft>
              <a:buFont typeface="Arial" charset="0"/>
              <a:buNone/>
              <a:defRPr/>
            </a:pPr>
            <a:endParaRPr lang="uk-UA" sz="4800" b="1" dirty="0">
              <a:solidFill>
                <a:srgbClr val="FF3300"/>
              </a:solidFill>
            </a:endParaRPr>
          </a:p>
          <a:p>
            <a:pPr marL="273050" indent="-273050" algn="ctr" fontAlgn="auto">
              <a:spcAft>
                <a:spcPts val="0"/>
              </a:spcAft>
              <a:buFont typeface="Arial" charset="0"/>
              <a:buNone/>
              <a:defRPr/>
            </a:pPr>
            <a:r>
              <a:rPr lang="uk-UA" sz="26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м. Полтава-2013</a:t>
            </a:r>
            <a:endParaRPr lang="ru-RU" sz="2600" b="1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5170557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052736"/>
            <a:ext cx="7610048" cy="36680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9511709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052736"/>
            <a:ext cx="7105650" cy="5248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979712" y="188640"/>
            <a:ext cx="538371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4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Антигенна система АВ0</a:t>
            </a:r>
            <a:endParaRPr lang="ru-RU" sz="4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15580722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116632"/>
            <a:ext cx="8064896" cy="66171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/>
              <a:t>	</a:t>
            </a:r>
            <a:r>
              <a:rPr lang="ru-RU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 системою АВ0 </a:t>
            </a:r>
            <a:r>
              <a:rPr lang="ru-RU" sz="32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визначають</a:t>
            </a:r>
            <a:r>
              <a:rPr lang="ru-RU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32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чотири</a:t>
            </a:r>
            <a:r>
              <a:rPr lang="ru-RU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32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групи</a:t>
            </a:r>
            <a:r>
              <a:rPr lang="ru-RU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32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крові</a:t>
            </a:r>
            <a:r>
              <a:rPr lang="ru-RU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</a:p>
          <a:p>
            <a:pPr marL="285750" indent="-285750">
              <a:buFont typeface="Wingdings" pitchFamily="2" charset="2"/>
              <a:buChar char="q"/>
            </a:pPr>
            <a:r>
              <a:rPr lang="ru-RU" sz="3200" b="1" dirty="0"/>
              <a:t> Перша </a:t>
            </a:r>
            <a:r>
              <a:rPr lang="ru-RU" sz="3200" b="1" dirty="0" err="1"/>
              <a:t>група</a:t>
            </a:r>
            <a:r>
              <a:rPr lang="ru-RU" sz="3200" b="1" dirty="0"/>
              <a:t> </a:t>
            </a:r>
            <a:r>
              <a:rPr lang="ru-RU" sz="3200" dirty="0"/>
              <a:t>(без </a:t>
            </a:r>
            <a:r>
              <a:rPr lang="ru-RU" sz="3200" dirty="0" err="1"/>
              <a:t>аглютиногенів</a:t>
            </a:r>
            <a:r>
              <a:rPr lang="ru-RU" sz="3200" dirty="0"/>
              <a:t> та з </a:t>
            </a:r>
            <a:r>
              <a:rPr lang="ru-RU" sz="3200" dirty="0" err="1"/>
              <a:t>обома</a:t>
            </a:r>
            <a:r>
              <a:rPr lang="ru-RU" sz="3200" dirty="0"/>
              <a:t> </a:t>
            </a:r>
            <a:r>
              <a:rPr lang="ru-RU" sz="3200" dirty="0" err="1"/>
              <a:t>аглютинінами</a:t>
            </a:r>
            <a:r>
              <a:rPr lang="ru-RU" sz="3200" dirty="0"/>
              <a:t>) - </a:t>
            </a:r>
            <a:r>
              <a:rPr lang="ru-RU" sz="3200" b="1" dirty="0">
                <a:solidFill>
                  <a:srgbClr val="FF0000"/>
                </a:solidFill>
              </a:rPr>
              <a:t>0</a:t>
            </a:r>
            <a:r>
              <a:rPr lang="el-GR" sz="3200" b="1" dirty="0">
                <a:solidFill>
                  <a:srgbClr val="FF0000"/>
                </a:solidFill>
              </a:rPr>
              <a:t>αβ</a:t>
            </a:r>
            <a:r>
              <a:rPr lang="uk-UA" sz="3200" b="1" dirty="0">
                <a:solidFill>
                  <a:srgbClr val="FF0000"/>
                </a:solidFill>
              </a:rPr>
              <a:t> (І) </a:t>
            </a:r>
          </a:p>
          <a:p>
            <a:pPr marL="285750" indent="-285750">
              <a:buFont typeface="Wingdings" pitchFamily="2" charset="2"/>
              <a:buChar char="q"/>
            </a:pPr>
            <a:r>
              <a:rPr lang="uk-UA" sz="3200" b="1" dirty="0"/>
              <a:t> Друга група </a:t>
            </a:r>
            <a:r>
              <a:rPr lang="uk-UA" sz="3200" dirty="0"/>
              <a:t>(</a:t>
            </a:r>
            <a:r>
              <a:rPr lang="ru-RU" sz="3200" dirty="0" err="1"/>
              <a:t>тільки</a:t>
            </a:r>
            <a:r>
              <a:rPr lang="ru-RU" sz="3200" dirty="0"/>
              <a:t> з </a:t>
            </a:r>
            <a:r>
              <a:rPr lang="ru-RU" sz="3200" dirty="0" err="1"/>
              <a:t>аглютиногенами</a:t>
            </a:r>
            <a:r>
              <a:rPr lang="ru-RU" sz="3200" dirty="0"/>
              <a:t> А та з </a:t>
            </a:r>
            <a:r>
              <a:rPr lang="ru-RU" sz="3200" dirty="0" err="1"/>
              <a:t>аглютинінами</a:t>
            </a:r>
            <a:r>
              <a:rPr lang="ru-RU" sz="3200" dirty="0"/>
              <a:t> бета) - </a:t>
            </a:r>
            <a:r>
              <a:rPr lang="ru-RU" sz="3200" b="1" dirty="0">
                <a:solidFill>
                  <a:srgbClr val="FF0000"/>
                </a:solidFill>
              </a:rPr>
              <a:t>А</a:t>
            </a:r>
            <a:r>
              <a:rPr lang="el-GR" sz="3200" b="1" dirty="0">
                <a:solidFill>
                  <a:srgbClr val="FF0000"/>
                </a:solidFill>
              </a:rPr>
              <a:t>β</a:t>
            </a:r>
            <a:r>
              <a:rPr lang="uk-UA" sz="3200" b="1" dirty="0">
                <a:solidFill>
                  <a:srgbClr val="FF0000"/>
                </a:solidFill>
              </a:rPr>
              <a:t> (</a:t>
            </a:r>
            <a:r>
              <a:rPr lang="ru-RU" sz="3200" b="1" dirty="0">
                <a:solidFill>
                  <a:srgbClr val="FF0000"/>
                </a:solidFill>
              </a:rPr>
              <a:t>ІІ) </a:t>
            </a:r>
          </a:p>
          <a:p>
            <a:pPr marL="285750" indent="-285750">
              <a:buFont typeface="Wingdings" pitchFamily="2" charset="2"/>
              <a:buChar char="q"/>
            </a:pPr>
            <a:r>
              <a:rPr lang="ru-RU" sz="3200" b="1" dirty="0"/>
              <a:t> </a:t>
            </a:r>
            <a:r>
              <a:rPr lang="ru-RU" sz="3200" b="1" dirty="0" err="1"/>
              <a:t>Третя</a:t>
            </a:r>
            <a:r>
              <a:rPr lang="ru-RU" sz="3200" b="1" dirty="0"/>
              <a:t> </a:t>
            </a:r>
            <a:r>
              <a:rPr lang="ru-RU" sz="3200" b="1" dirty="0" err="1"/>
              <a:t>група</a:t>
            </a:r>
            <a:r>
              <a:rPr lang="ru-RU" sz="3200" b="1" dirty="0"/>
              <a:t> </a:t>
            </a:r>
            <a:r>
              <a:rPr lang="ru-RU" sz="3200" dirty="0"/>
              <a:t>(</a:t>
            </a:r>
            <a:r>
              <a:rPr lang="ru-RU" sz="3200" dirty="0" err="1"/>
              <a:t>тільки</a:t>
            </a:r>
            <a:r>
              <a:rPr lang="ru-RU" sz="3200" dirty="0"/>
              <a:t> з </a:t>
            </a:r>
            <a:r>
              <a:rPr lang="ru-RU" sz="3200" dirty="0" err="1"/>
              <a:t>аглютиногенами</a:t>
            </a:r>
            <a:r>
              <a:rPr lang="ru-RU" sz="3200" dirty="0"/>
              <a:t> В та з </a:t>
            </a:r>
            <a:r>
              <a:rPr lang="ru-RU" sz="3200" dirty="0" err="1"/>
              <a:t>аглютинінами</a:t>
            </a:r>
            <a:r>
              <a:rPr lang="ru-RU" sz="3200" dirty="0"/>
              <a:t> альфа – </a:t>
            </a:r>
            <a:r>
              <a:rPr lang="ru-RU" sz="3200" b="1" dirty="0">
                <a:solidFill>
                  <a:srgbClr val="FF0000"/>
                </a:solidFill>
              </a:rPr>
              <a:t>В</a:t>
            </a:r>
            <a:r>
              <a:rPr lang="el-GR" sz="3200" b="1" dirty="0">
                <a:solidFill>
                  <a:srgbClr val="FF0000"/>
                </a:solidFill>
              </a:rPr>
              <a:t>α</a:t>
            </a:r>
            <a:r>
              <a:rPr lang="uk-UA" sz="3200" b="1" dirty="0">
                <a:solidFill>
                  <a:srgbClr val="FF0000"/>
                </a:solidFill>
              </a:rPr>
              <a:t> (ІІІ</a:t>
            </a:r>
            <a:r>
              <a:rPr lang="ru-RU" sz="3200" b="1" dirty="0">
                <a:solidFill>
                  <a:srgbClr val="FF0000"/>
                </a:solidFill>
              </a:rPr>
              <a:t>) </a:t>
            </a:r>
          </a:p>
          <a:p>
            <a:pPr marL="285750" indent="-285750">
              <a:buFont typeface="Wingdings" pitchFamily="2" charset="2"/>
              <a:buChar char="q"/>
            </a:pPr>
            <a:r>
              <a:rPr lang="ru-RU" sz="3200" b="1" dirty="0"/>
              <a:t> </a:t>
            </a:r>
            <a:r>
              <a:rPr lang="ru-RU" sz="3200" b="1" dirty="0" err="1"/>
              <a:t>Четверта</a:t>
            </a:r>
            <a:r>
              <a:rPr lang="ru-RU" sz="3200" b="1" dirty="0"/>
              <a:t> </a:t>
            </a:r>
            <a:r>
              <a:rPr lang="ru-RU" sz="3200" b="1" dirty="0" err="1"/>
              <a:t>група</a:t>
            </a:r>
            <a:r>
              <a:rPr lang="ru-RU" sz="3200" b="1" dirty="0"/>
              <a:t> </a:t>
            </a:r>
            <a:r>
              <a:rPr lang="ru-RU" sz="3200" dirty="0"/>
              <a:t>(з </a:t>
            </a:r>
            <a:r>
              <a:rPr lang="ru-RU" sz="3200" dirty="0" err="1"/>
              <a:t>обома</a:t>
            </a:r>
            <a:r>
              <a:rPr lang="ru-RU" sz="3200" dirty="0"/>
              <a:t> </a:t>
            </a:r>
            <a:r>
              <a:rPr lang="ru-RU" sz="3200" dirty="0" err="1"/>
              <a:t>аглютиногенами</a:t>
            </a:r>
            <a:r>
              <a:rPr lang="ru-RU" sz="3200" dirty="0"/>
              <a:t> та без </a:t>
            </a:r>
            <a:r>
              <a:rPr lang="ru-RU" sz="3200" dirty="0" err="1"/>
              <a:t>аглютинінів</a:t>
            </a:r>
            <a:r>
              <a:rPr lang="ru-RU" sz="3200" dirty="0"/>
              <a:t>  - </a:t>
            </a:r>
            <a:r>
              <a:rPr lang="ru-RU" sz="3200" b="1" dirty="0">
                <a:solidFill>
                  <a:srgbClr val="FF0000"/>
                </a:solidFill>
              </a:rPr>
              <a:t>АВ0 (ІУ) </a:t>
            </a:r>
          </a:p>
          <a:p>
            <a:r>
              <a:rPr lang="ru-RU" sz="2400" dirty="0"/>
              <a:t>Три </a:t>
            </a:r>
            <a:r>
              <a:rPr lang="ru-RU" sz="2400" dirty="0" err="1"/>
              <a:t>групи</a:t>
            </a:r>
            <a:r>
              <a:rPr lang="ru-RU" sz="2400" dirty="0"/>
              <a:t> </a:t>
            </a:r>
            <a:r>
              <a:rPr lang="ru-RU" sz="2400" dirty="0" err="1"/>
              <a:t>крові</a:t>
            </a:r>
            <a:r>
              <a:rPr lang="ru-RU" sz="2400" dirty="0"/>
              <a:t> </a:t>
            </a:r>
            <a:r>
              <a:rPr lang="ru-RU" sz="2400" dirty="0" err="1"/>
              <a:t>було</a:t>
            </a:r>
            <a:r>
              <a:rPr lang="ru-RU" sz="2400" dirty="0"/>
              <a:t> </a:t>
            </a:r>
            <a:r>
              <a:rPr lang="ru-RU" sz="2400" dirty="0" err="1"/>
              <a:t>відкрито</a:t>
            </a:r>
            <a:r>
              <a:rPr lang="ru-RU" sz="2400" dirty="0"/>
              <a:t> </a:t>
            </a:r>
            <a:r>
              <a:rPr lang="ru-RU" sz="2400" dirty="0" err="1"/>
              <a:t>Ландштайнером</a:t>
            </a:r>
            <a:r>
              <a:rPr lang="ru-RU" sz="2400" dirty="0"/>
              <a:t> (в 1901р.), а в 1907р. </a:t>
            </a:r>
            <a:r>
              <a:rPr lang="ru-RU" sz="2400" dirty="0" err="1"/>
              <a:t>Янським</a:t>
            </a:r>
            <a:r>
              <a:rPr lang="ru-RU" sz="2400" dirty="0"/>
              <a:t> </a:t>
            </a:r>
            <a:r>
              <a:rPr lang="ru-RU" sz="2400" dirty="0" err="1"/>
              <a:t>відкрита</a:t>
            </a:r>
            <a:r>
              <a:rPr lang="ru-RU" sz="2400" dirty="0"/>
              <a:t> ІУ </a:t>
            </a:r>
            <a:r>
              <a:rPr lang="ru-RU" sz="2400" dirty="0" err="1"/>
              <a:t>група</a:t>
            </a:r>
            <a:r>
              <a:rPr lang="ru-RU" sz="2400" dirty="0"/>
              <a:t> </a:t>
            </a:r>
            <a:r>
              <a:rPr lang="ru-RU" sz="2400" dirty="0" err="1"/>
              <a:t>крові</a:t>
            </a:r>
            <a:r>
              <a:rPr lang="ru-RU" sz="2400" dirty="0"/>
              <a:t> </a:t>
            </a:r>
          </a:p>
          <a:p>
            <a:r>
              <a:rPr lang="ru-RU" sz="2400" dirty="0" err="1"/>
              <a:t>Кожна</a:t>
            </a:r>
            <a:r>
              <a:rPr lang="ru-RU" sz="2400" dirty="0"/>
              <a:t> з </a:t>
            </a:r>
            <a:r>
              <a:rPr lang="ru-RU" sz="2400" dirty="0" err="1"/>
              <a:t>цих</a:t>
            </a:r>
            <a:r>
              <a:rPr lang="ru-RU" sz="2400" dirty="0"/>
              <a:t> </a:t>
            </a:r>
            <a:r>
              <a:rPr lang="ru-RU" sz="2400" dirty="0" err="1"/>
              <a:t>груп</a:t>
            </a:r>
            <a:r>
              <a:rPr lang="ru-RU" sz="2400" dirty="0"/>
              <a:t> </a:t>
            </a:r>
            <a:r>
              <a:rPr lang="ru-RU" sz="2400" dirty="0" err="1"/>
              <a:t>може</a:t>
            </a:r>
            <a:r>
              <a:rPr lang="ru-RU" sz="2400" dirty="0"/>
              <a:t> </a:t>
            </a:r>
            <a:r>
              <a:rPr lang="ru-RU" sz="2400" dirty="0" err="1"/>
              <a:t>містити</a:t>
            </a:r>
            <a:r>
              <a:rPr lang="ru-RU" sz="2400" dirty="0"/>
              <a:t> </a:t>
            </a:r>
            <a:r>
              <a:rPr lang="ru-RU" sz="2400" dirty="0" err="1"/>
              <a:t>або</a:t>
            </a:r>
            <a:r>
              <a:rPr lang="ru-RU" sz="2400" dirty="0"/>
              <a:t> не </a:t>
            </a:r>
            <a:r>
              <a:rPr lang="ru-RU" sz="2400" dirty="0" err="1"/>
              <a:t>містити</a:t>
            </a:r>
            <a:r>
              <a:rPr lang="ru-RU" sz="2400" dirty="0"/>
              <a:t> </a:t>
            </a:r>
            <a:r>
              <a:rPr lang="ru-RU" sz="2400" dirty="0" err="1"/>
              <a:t>ще</a:t>
            </a:r>
            <a:r>
              <a:rPr lang="ru-RU" sz="2400" dirty="0"/>
              <a:t> один </a:t>
            </a:r>
            <a:r>
              <a:rPr lang="ru-RU" sz="2400" dirty="0" err="1"/>
              <a:t>білок</a:t>
            </a:r>
            <a:r>
              <a:rPr lang="ru-RU" sz="2400" dirty="0"/>
              <a:t> </a:t>
            </a:r>
            <a:r>
              <a:rPr lang="ru-RU" sz="2400" dirty="0" err="1"/>
              <a:t>еритроцитів</a:t>
            </a:r>
            <a:r>
              <a:rPr lang="ru-RU" sz="2400" dirty="0"/>
              <a:t> — резус-фактор(</a:t>
            </a:r>
            <a:r>
              <a:rPr lang="en-US" sz="2400" dirty="0"/>
              <a:t>Rh).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214080985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332656"/>
            <a:ext cx="8424862" cy="6048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9908754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304521"/>
            <a:ext cx="8424936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err="1">
                <a:solidFill>
                  <a:srgbClr val="FF0000"/>
                </a:solidFill>
              </a:rPr>
              <a:t>Визначення</a:t>
            </a:r>
            <a:r>
              <a:rPr lang="ru-RU" sz="2800" b="1" dirty="0">
                <a:solidFill>
                  <a:srgbClr val="FF0000"/>
                </a:solidFill>
              </a:rPr>
              <a:t> </a:t>
            </a:r>
            <a:r>
              <a:rPr lang="ru-RU" sz="2800" b="1" dirty="0" err="1">
                <a:solidFill>
                  <a:srgbClr val="FF0000"/>
                </a:solidFill>
              </a:rPr>
              <a:t>груп</a:t>
            </a:r>
            <a:r>
              <a:rPr lang="ru-RU" sz="2800" b="1" dirty="0">
                <a:solidFill>
                  <a:srgbClr val="FF0000"/>
                </a:solidFill>
              </a:rPr>
              <a:t> </a:t>
            </a:r>
            <a:r>
              <a:rPr lang="ru-RU" sz="2800" b="1" dirty="0" err="1">
                <a:solidFill>
                  <a:srgbClr val="FF0000"/>
                </a:solidFill>
              </a:rPr>
              <a:t>крові</a:t>
            </a:r>
            <a:r>
              <a:rPr lang="ru-RU" sz="2800" b="1" dirty="0">
                <a:solidFill>
                  <a:srgbClr val="FF0000"/>
                </a:solidFill>
              </a:rPr>
              <a:t> за системою AB0 </a:t>
            </a:r>
          </a:p>
          <a:p>
            <a:pPr algn="just"/>
            <a:r>
              <a:rPr lang="ru-RU" sz="2800" dirty="0" err="1"/>
              <a:t>грунтується</a:t>
            </a:r>
            <a:r>
              <a:rPr lang="ru-RU" sz="2800" dirty="0"/>
              <a:t> на </a:t>
            </a:r>
            <a:r>
              <a:rPr lang="ru-RU" sz="2800" dirty="0" err="1"/>
              <a:t>феномені</a:t>
            </a:r>
            <a:r>
              <a:rPr lang="ru-RU" sz="2800" dirty="0"/>
              <a:t> </a:t>
            </a:r>
            <a:r>
              <a:rPr lang="ru-RU" sz="2800" dirty="0" err="1"/>
              <a:t>аглютинації</a:t>
            </a:r>
            <a:r>
              <a:rPr lang="ru-RU" sz="2800" dirty="0"/>
              <a:t> з </a:t>
            </a:r>
            <a:r>
              <a:rPr lang="ru-RU" sz="2800" dirty="0" err="1"/>
              <a:t>використанням</a:t>
            </a:r>
            <a:r>
              <a:rPr lang="ru-RU" sz="2800" dirty="0"/>
              <a:t> </a:t>
            </a:r>
            <a:r>
              <a:rPr lang="ru-RU" sz="2800" dirty="0" err="1"/>
              <a:t>двох</a:t>
            </a:r>
            <a:r>
              <a:rPr lang="ru-RU" sz="2800" dirty="0"/>
              <a:t> </a:t>
            </a:r>
            <a:r>
              <a:rPr lang="ru-RU" sz="2800" dirty="0" err="1"/>
              <a:t>методичних</a:t>
            </a:r>
            <a:r>
              <a:rPr lang="ru-RU" sz="2800" dirty="0"/>
              <a:t> </a:t>
            </a:r>
            <a:r>
              <a:rPr lang="ru-RU" sz="2800" dirty="0" err="1"/>
              <a:t>підходів</a:t>
            </a:r>
            <a:r>
              <a:rPr lang="ru-RU" sz="2800" dirty="0"/>
              <a:t>: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ru-RU" sz="2800" dirty="0"/>
              <a:t>На </a:t>
            </a:r>
            <a:r>
              <a:rPr lang="ru-RU" sz="2800" dirty="0" err="1"/>
              <a:t>еритроцитах</a:t>
            </a:r>
            <a:r>
              <a:rPr lang="ru-RU" sz="2800" dirty="0"/>
              <a:t> </a:t>
            </a:r>
            <a:r>
              <a:rPr lang="ru-RU" sz="2800" dirty="0" err="1"/>
              <a:t>визначають</a:t>
            </a:r>
            <a:r>
              <a:rPr lang="ru-RU" sz="2800" dirty="0"/>
              <a:t> </a:t>
            </a:r>
            <a:r>
              <a:rPr lang="ru-RU" sz="2800" dirty="0" err="1"/>
              <a:t>наявність</a:t>
            </a:r>
            <a:r>
              <a:rPr lang="ru-RU" sz="2800" dirty="0"/>
              <a:t> </a:t>
            </a:r>
            <a:r>
              <a:rPr lang="ru-RU" sz="2800" dirty="0" err="1"/>
              <a:t>антигенів</a:t>
            </a:r>
            <a:r>
              <a:rPr lang="ru-RU" sz="2800" dirty="0"/>
              <a:t> A та  B за </a:t>
            </a:r>
            <a:r>
              <a:rPr lang="ru-RU" sz="2800" dirty="0" err="1"/>
              <a:t>допомогою</a:t>
            </a:r>
            <a:r>
              <a:rPr lang="ru-RU" sz="2800" dirty="0"/>
              <a:t>:</a:t>
            </a:r>
          </a:p>
          <a:p>
            <a:pPr marL="1371600" lvl="2" indent="-457200" algn="just">
              <a:buFont typeface="Arial" pitchFamily="34" charset="0"/>
              <a:buChar char="•"/>
            </a:pPr>
            <a:r>
              <a:rPr lang="ru-RU" sz="2800" dirty="0" err="1"/>
              <a:t>стандартних</a:t>
            </a:r>
            <a:r>
              <a:rPr lang="ru-RU" sz="2800" dirty="0"/>
              <a:t> </a:t>
            </a:r>
            <a:r>
              <a:rPr lang="ru-RU" sz="2800" dirty="0" err="1"/>
              <a:t>сироваток</a:t>
            </a:r>
            <a:r>
              <a:rPr lang="ru-RU" sz="2800" dirty="0"/>
              <a:t> </a:t>
            </a:r>
            <a:r>
              <a:rPr lang="ru-RU" sz="2800" dirty="0" err="1"/>
              <a:t>із</a:t>
            </a:r>
            <a:r>
              <a:rPr lang="ru-RU" sz="2800" dirty="0"/>
              <a:t> </a:t>
            </a:r>
            <a:r>
              <a:rPr lang="ru-RU" sz="2800" dirty="0" err="1"/>
              <a:t>специфічними</a:t>
            </a:r>
            <a:r>
              <a:rPr lang="ru-RU" sz="2800" dirty="0"/>
              <a:t> </a:t>
            </a:r>
            <a:r>
              <a:rPr lang="ru-RU" sz="2800" dirty="0" err="1"/>
              <a:t>ізоаглютинінами</a:t>
            </a:r>
            <a:r>
              <a:rPr lang="ru-RU" sz="2800" dirty="0"/>
              <a:t>;</a:t>
            </a:r>
          </a:p>
          <a:p>
            <a:pPr marL="1371600" lvl="2" indent="-457200" algn="just">
              <a:buFont typeface="Arial" pitchFamily="34" charset="0"/>
              <a:buChar char="•"/>
            </a:pPr>
            <a:r>
              <a:rPr lang="ru-RU" sz="2800" dirty="0" err="1"/>
              <a:t>моноклональних</a:t>
            </a:r>
            <a:r>
              <a:rPr lang="ru-RU" sz="2800" dirty="0"/>
              <a:t> </a:t>
            </a:r>
            <a:r>
              <a:rPr lang="ru-RU" sz="2800" dirty="0" err="1"/>
              <a:t>антитіл</a:t>
            </a:r>
            <a:r>
              <a:rPr lang="ru-RU" sz="2800" dirty="0"/>
              <a:t> (МКА);</a:t>
            </a:r>
          </a:p>
          <a:p>
            <a:pPr algn="just"/>
            <a:r>
              <a:rPr lang="ru-RU" sz="2800" dirty="0"/>
              <a:t>2. У </a:t>
            </a:r>
            <a:r>
              <a:rPr lang="ru-RU" sz="2800" dirty="0" err="1"/>
              <a:t>сироватці</a:t>
            </a:r>
            <a:r>
              <a:rPr lang="ru-RU" sz="2800" dirty="0"/>
              <a:t> </a:t>
            </a:r>
            <a:r>
              <a:rPr lang="ru-RU" sz="2800" dirty="0" err="1"/>
              <a:t>визначають</a:t>
            </a:r>
            <a:r>
              <a:rPr lang="ru-RU" sz="2800" dirty="0"/>
              <a:t> </a:t>
            </a:r>
            <a:r>
              <a:rPr lang="ru-RU" sz="2800" dirty="0" err="1"/>
              <a:t>наявність</a:t>
            </a:r>
            <a:r>
              <a:rPr lang="ru-RU" sz="2800" dirty="0"/>
              <a:t> </a:t>
            </a:r>
            <a:r>
              <a:rPr lang="ru-RU" sz="2800" dirty="0" err="1"/>
              <a:t>ізоаглютинінів</a:t>
            </a:r>
            <a:r>
              <a:rPr lang="ru-RU" sz="2800" dirty="0"/>
              <a:t> a(альфа) та b(бета) </a:t>
            </a:r>
          </a:p>
          <a:p>
            <a:pPr marL="1371600" lvl="2" indent="-457200" algn="just">
              <a:buFont typeface="Arial" pitchFamily="34" charset="0"/>
              <a:buChar char="•"/>
            </a:pPr>
            <a:r>
              <a:rPr lang="ru-RU" sz="2800" dirty="0"/>
              <a:t>за </a:t>
            </a:r>
            <a:r>
              <a:rPr lang="ru-RU" sz="2800" dirty="0" err="1"/>
              <a:t>допомогою</a:t>
            </a:r>
            <a:r>
              <a:rPr lang="ru-RU" sz="2800" dirty="0"/>
              <a:t> </a:t>
            </a:r>
            <a:r>
              <a:rPr lang="ru-RU" sz="2800" dirty="0" err="1"/>
              <a:t>стандартних</a:t>
            </a:r>
            <a:r>
              <a:rPr lang="ru-RU" sz="2800" dirty="0"/>
              <a:t> </a:t>
            </a:r>
            <a:r>
              <a:rPr lang="ru-RU" sz="2800" dirty="0" err="1"/>
              <a:t>еритроцитів</a:t>
            </a:r>
            <a:r>
              <a:rPr lang="ru-RU" sz="2800" dirty="0"/>
              <a:t> </a:t>
            </a:r>
            <a:r>
              <a:rPr lang="ru-RU" sz="2800" dirty="0" err="1"/>
              <a:t>відомої</a:t>
            </a:r>
            <a:r>
              <a:rPr lang="ru-RU" sz="2800" dirty="0"/>
              <a:t> </a:t>
            </a:r>
            <a:r>
              <a:rPr lang="ru-RU" sz="2800" dirty="0" err="1"/>
              <a:t>групи</a:t>
            </a:r>
            <a:r>
              <a:rPr lang="ru-RU" sz="2800" dirty="0"/>
              <a:t> </a:t>
            </a:r>
            <a:r>
              <a:rPr lang="ru-RU" sz="2800" dirty="0" err="1"/>
              <a:t>крові</a:t>
            </a:r>
            <a:r>
              <a:rPr lang="ru-RU" sz="28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42503578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340768"/>
            <a:ext cx="6736232" cy="41764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67544" y="332656"/>
            <a:ext cx="757027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3200" b="1" dirty="0">
                <a:solidFill>
                  <a:srgbClr val="FF0000"/>
                </a:solidFill>
              </a:rPr>
              <a:t>Стандартні </a:t>
            </a:r>
            <a:r>
              <a:rPr lang="uk-UA" sz="3200" b="1" dirty="0" err="1">
                <a:solidFill>
                  <a:srgbClr val="FF0000"/>
                </a:solidFill>
              </a:rPr>
              <a:t>ізогемаглютинуючі</a:t>
            </a:r>
            <a:r>
              <a:rPr lang="uk-UA" sz="3200" b="1" dirty="0">
                <a:solidFill>
                  <a:srgbClr val="FF0000"/>
                </a:solidFill>
              </a:rPr>
              <a:t> сироватки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11560" y="5877272"/>
            <a:ext cx="770485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000" b="1" dirty="0"/>
              <a:t>Вміщують антитіла (</a:t>
            </a:r>
            <a:r>
              <a:rPr lang="en-US" sz="2000" b="1" dirty="0" err="1"/>
              <a:t>IgG</a:t>
            </a:r>
            <a:r>
              <a:rPr lang="uk-UA" sz="2000" b="1" dirty="0"/>
              <a:t>) до антигенів </a:t>
            </a:r>
          </a:p>
          <a:p>
            <a:pPr algn="ctr"/>
            <a:r>
              <a:rPr lang="uk-UA" sz="2000" b="1" dirty="0"/>
              <a:t>еритроцитів (аглютиногенів А та В)</a:t>
            </a:r>
            <a:r>
              <a:rPr lang="en-US" sz="2000" b="1" dirty="0"/>
              <a:t> – </a:t>
            </a:r>
            <a:r>
              <a:rPr lang="el-GR" sz="2000" b="1" dirty="0"/>
              <a:t>α</a:t>
            </a:r>
            <a:r>
              <a:rPr lang="en-US" sz="2000" b="1" dirty="0"/>
              <a:t> (</a:t>
            </a:r>
            <a:r>
              <a:rPr lang="ru-RU" sz="2000" b="1" dirty="0"/>
              <a:t>Анти-А</a:t>
            </a:r>
            <a:r>
              <a:rPr lang="en-US" sz="2000" b="1" dirty="0"/>
              <a:t>)</a:t>
            </a:r>
            <a:r>
              <a:rPr lang="ru-RU" sz="2000" b="1" dirty="0"/>
              <a:t> та </a:t>
            </a:r>
            <a:r>
              <a:rPr lang="el-GR" sz="2000" b="1" dirty="0"/>
              <a:t>β</a:t>
            </a:r>
            <a:r>
              <a:rPr lang="ru-RU" sz="2000" b="1" dirty="0"/>
              <a:t> (анти-В)</a:t>
            </a:r>
          </a:p>
        </p:txBody>
      </p:sp>
    </p:spTree>
    <p:extLst>
      <p:ext uri="{BB962C8B-B14F-4D97-AF65-F5344CB8AC3E}">
        <p14:creationId xmlns:p14="http://schemas.microsoft.com/office/powerpoint/2010/main" val="51942820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72406944"/>
              </p:ext>
            </p:extLst>
          </p:nvPr>
        </p:nvGraphicFramePr>
        <p:xfrm>
          <a:off x="-1" y="116632"/>
          <a:ext cx="9108505" cy="626469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90770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3493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2132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82227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82227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783087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uk-UA" sz="2000" dirty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uk-UA" sz="2000" dirty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uk-UA" sz="2000" dirty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000" dirty="0">
                          <a:effectLst/>
                        </a:rPr>
                        <a:t>Кров 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000" dirty="0">
                          <a:effectLst/>
                        </a:rPr>
                        <a:t>хворого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000" dirty="0">
                          <a:effectLst/>
                        </a:rPr>
                        <a:t>(еритроцити)</a:t>
                      </a:r>
                      <a:endParaRPr lang="ru-RU" sz="2000" dirty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000" b="1" dirty="0">
                          <a:solidFill>
                            <a:schemeClr val="tx1"/>
                          </a:solidFill>
                          <a:effectLst/>
                        </a:rPr>
                        <a:t>(аглютиногени)</a:t>
                      </a:r>
                      <a:endParaRPr lang="ru-RU" sz="20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Стандартна </a:t>
                      </a:r>
                      <a:r>
                        <a:rPr lang="uk-UA" sz="2000" dirty="0">
                          <a:effectLst/>
                        </a:rPr>
                        <a:t>і</a:t>
                      </a:r>
                      <a:r>
                        <a:rPr lang="ru-RU" sz="2000" dirty="0" err="1">
                          <a:effectLst/>
                        </a:rPr>
                        <a:t>зогемаглютинуюча</a:t>
                      </a:r>
                      <a:r>
                        <a:rPr lang="ru-RU" sz="2000" dirty="0">
                          <a:effectLst/>
                        </a:rPr>
                        <a:t> </a:t>
                      </a:r>
                      <a:r>
                        <a:rPr lang="ru-RU" sz="2000" dirty="0" err="1">
                          <a:effectLst/>
                        </a:rPr>
                        <a:t>сироватка</a:t>
                      </a:r>
                      <a:endParaRPr lang="ru-RU" sz="2000" dirty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000" dirty="0">
                          <a:solidFill>
                            <a:srgbClr val="FF0000"/>
                          </a:solidFill>
                          <a:effectLst/>
                        </a:rPr>
                        <a:t>(аглютиніни)</a:t>
                      </a:r>
                      <a:endParaRPr lang="ru-RU" sz="2000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5771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000" dirty="0">
                          <a:effectLst/>
                        </a:rPr>
                        <a:t>Першої групи</a:t>
                      </a:r>
                      <a:endParaRPr lang="ru-RU" sz="2000" dirty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000" dirty="0">
                          <a:solidFill>
                            <a:srgbClr val="FF0000"/>
                          </a:solidFill>
                          <a:effectLst/>
                        </a:rPr>
                        <a:t>(αβ)</a:t>
                      </a:r>
                      <a:endParaRPr lang="ru-RU" sz="2000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000" dirty="0">
                          <a:effectLst/>
                        </a:rPr>
                        <a:t>Другої групи</a:t>
                      </a:r>
                      <a:endParaRPr lang="ru-RU" sz="2000" dirty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000" dirty="0">
                          <a:solidFill>
                            <a:srgbClr val="FF0000"/>
                          </a:solidFill>
                          <a:effectLst/>
                        </a:rPr>
                        <a:t>(β)</a:t>
                      </a:r>
                      <a:endParaRPr lang="ru-RU" sz="2000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000" dirty="0">
                          <a:effectLst/>
                        </a:rPr>
                        <a:t>Третьої групи</a:t>
                      </a:r>
                      <a:endParaRPr lang="ru-RU" sz="2000" dirty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000" dirty="0">
                          <a:solidFill>
                            <a:srgbClr val="FF0000"/>
                          </a:solidFill>
                          <a:effectLst/>
                        </a:rPr>
                        <a:t>(</a:t>
                      </a:r>
                      <a:r>
                        <a:rPr lang="el-GR" sz="2000" dirty="0">
                          <a:solidFill>
                            <a:srgbClr val="FF0000"/>
                          </a:solidFill>
                          <a:effectLst/>
                        </a:rPr>
                        <a:t>α</a:t>
                      </a:r>
                      <a:r>
                        <a:rPr lang="uk-UA" sz="2000" dirty="0">
                          <a:solidFill>
                            <a:srgbClr val="FF0000"/>
                          </a:solidFill>
                          <a:effectLst/>
                        </a:rPr>
                        <a:t>)</a:t>
                      </a:r>
                      <a:endParaRPr lang="ru-RU" sz="2000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000" dirty="0">
                          <a:effectLst/>
                        </a:rPr>
                        <a:t>Четвертої групи</a:t>
                      </a:r>
                      <a:endParaRPr lang="ru-RU" sz="2000" dirty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000" dirty="0">
                          <a:solidFill>
                            <a:srgbClr val="FF0000"/>
                          </a:solidFill>
                          <a:effectLst/>
                        </a:rPr>
                        <a:t>(0)</a:t>
                      </a:r>
                      <a:endParaRPr lang="ru-RU" sz="2000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8308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000" dirty="0">
                          <a:effectLst/>
                        </a:rPr>
                        <a:t>Першої групи </a:t>
                      </a:r>
                      <a:r>
                        <a:rPr lang="uk-UA" sz="2000" dirty="0">
                          <a:solidFill>
                            <a:schemeClr val="tx1"/>
                          </a:solidFill>
                          <a:effectLst/>
                        </a:rPr>
                        <a:t>(0)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000" b="1" dirty="0">
                          <a:effectLst/>
                        </a:rPr>
                        <a:t>- </a:t>
                      </a:r>
                      <a:endParaRPr lang="ru-RU" sz="4000" b="1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000" b="1" dirty="0">
                          <a:effectLst/>
                        </a:rPr>
                        <a:t>- </a:t>
                      </a:r>
                      <a:endParaRPr lang="ru-RU" sz="4000" b="1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000" b="1" dirty="0">
                          <a:effectLst/>
                        </a:rPr>
                        <a:t>- </a:t>
                      </a:r>
                      <a:endParaRPr lang="ru-RU" sz="4000" b="1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000" b="1" dirty="0">
                          <a:effectLst/>
                        </a:rPr>
                        <a:t>- </a:t>
                      </a:r>
                      <a:endParaRPr lang="ru-RU" sz="4000" b="1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8308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000" dirty="0">
                          <a:effectLst/>
                        </a:rPr>
                        <a:t>Другої групи 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000" dirty="0">
                          <a:solidFill>
                            <a:schemeClr val="tx1"/>
                          </a:solidFill>
                          <a:effectLst/>
                        </a:rPr>
                        <a:t>(А)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000" b="1" dirty="0">
                          <a:effectLst/>
                        </a:rPr>
                        <a:t> +</a:t>
                      </a:r>
                      <a:endParaRPr lang="ru-RU" sz="4000" b="1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000" b="1" dirty="0">
                          <a:effectLst/>
                        </a:rPr>
                        <a:t>- </a:t>
                      </a:r>
                      <a:endParaRPr lang="ru-RU" sz="4000" b="1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000" b="1" dirty="0">
                          <a:effectLst/>
                        </a:rPr>
                        <a:t> +</a:t>
                      </a:r>
                      <a:endParaRPr lang="ru-RU" sz="4000" b="1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000" b="1" dirty="0">
                          <a:effectLst/>
                        </a:rPr>
                        <a:t>- </a:t>
                      </a:r>
                      <a:endParaRPr lang="ru-RU" sz="4000" b="1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17463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000" dirty="0">
                          <a:effectLst/>
                        </a:rPr>
                        <a:t>Третьої групи</a:t>
                      </a:r>
                      <a:endParaRPr lang="ru-RU" sz="2000" dirty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000" dirty="0">
                          <a:solidFill>
                            <a:schemeClr val="tx1"/>
                          </a:solidFill>
                          <a:effectLst/>
                        </a:rPr>
                        <a:t>(В)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000" b="1" dirty="0">
                          <a:effectLst/>
                        </a:rPr>
                        <a:t> +</a:t>
                      </a:r>
                      <a:endParaRPr lang="ru-RU" sz="4000" b="1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000" b="1" dirty="0">
                          <a:effectLst/>
                        </a:rPr>
                        <a:t>+ </a:t>
                      </a:r>
                      <a:endParaRPr lang="ru-RU" sz="4000" b="1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000" b="1" dirty="0">
                          <a:effectLst/>
                        </a:rPr>
                        <a:t>-</a:t>
                      </a:r>
                      <a:endParaRPr lang="ru-RU" sz="4000" b="1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40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-</a:t>
                      </a:r>
                      <a:endParaRPr lang="ru-RU" sz="4000" b="1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78308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000" dirty="0">
                          <a:effectLst/>
                        </a:rPr>
                        <a:t>Четвертої групи </a:t>
                      </a:r>
                      <a:r>
                        <a:rPr lang="uk-UA" sz="2000" dirty="0">
                          <a:solidFill>
                            <a:schemeClr val="tx1"/>
                          </a:solidFill>
                          <a:effectLst/>
                        </a:rPr>
                        <a:t>(АВ)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000" b="1" dirty="0">
                          <a:effectLst/>
                        </a:rPr>
                        <a:t> +</a:t>
                      </a:r>
                      <a:endParaRPr lang="ru-RU" sz="4000" b="1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000" b="1" dirty="0">
                          <a:effectLst/>
                        </a:rPr>
                        <a:t>+ </a:t>
                      </a:r>
                      <a:endParaRPr lang="ru-RU" sz="4000" b="1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000" b="1" dirty="0">
                          <a:effectLst/>
                        </a:rPr>
                        <a:t>+ </a:t>
                      </a:r>
                      <a:endParaRPr lang="ru-RU" sz="4000" b="1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000" b="1" dirty="0">
                          <a:effectLst/>
                        </a:rPr>
                        <a:t>- </a:t>
                      </a:r>
                      <a:endParaRPr lang="ru-RU" sz="4000" b="1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8520" y="44624"/>
            <a:ext cx="1049337" cy="1311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17610665"/>
              </p:ext>
            </p:extLst>
          </p:nvPr>
        </p:nvGraphicFramePr>
        <p:xfrm>
          <a:off x="0" y="116632"/>
          <a:ext cx="942681" cy="1140644"/>
        </p:xfrm>
        <a:graphic>
          <a:graphicData uri="http://schemas.openxmlformats.org/drawingml/2006/table">
            <a:tbl>
              <a:tblPr/>
              <a:tblGrid>
                <a:gridCol w="94268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140644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9697920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intranet.tdmu.edu.ua/data/kafedra/internal/zagalna_surgery/classes_stud/ru/med/lik/ptn/%D0%A5%D0%B8%D1%80%D1%83%D1%80%D0%B3%D0%B8%D1%8F/3%20%D0%BA%D1%83%D1%80%D1%81/%D0%97%D0%B0%D0%BD%D1%8F%D1%82%D0%B8%D0%B5%205.%20%D0%A3%D1%87%D0%B5%D0%BD%D0%B8%D0%B5%20%D0%BE%20%D0%BA%D1%80%D0%BE%D0%B2%D0%B8.files/image00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88640"/>
            <a:ext cx="3240014" cy="3101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http://intranet.tdmu.edu.ua/data/kafedra/internal/zagalna_surgery/classes_stud/ru/med/lik/ptn/%D0%A5%D0%B8%D1%80%D1%83%D1%80%D0%B3%D0%B8%D1%8F/3%20%D0%BA%D1%83%D1%80%D1%81/%D0%97%D0%B0%D0%BD%D1%8F%D1%82%D0%B8%D0%B5%205.%20%D0%A3%D1%87%D0%B5%D0%BD%D0%B8%D0%B5%20%D0%BE%20%D0%BA%D1%80%D0%BE%D0%B2%D0%B8.files/image00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188640"/>
            <a:ext cx="3168352" cy="30436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http://intranet.tdmu.edu.ua/data/kafedra/internal/zagalna_surgery/classes_stud/ru/med/lik/ptn/%D0%A5%D0%B8%D1%80%D1%83%D1%80%D0%B3%D0%B8%D1%8F/3%20%D0%BA%D1%83%D1%80%D1%81/%D0%97%D0%B0%D0%BD%D1%8F%D1%82%D0%B8%D0%B5%205.%20%D0%A3%D1%87%D0%B5%D0%BD%D0%B8%D0%B5%20%D0%BE%20%D0%BA%D1%80%D0%BE%D0%B2%D0%B8.files/image010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3501008"/>
            <a:ext cx="3168352" cy="30436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5" name="Picture 5" descr="http://intranet.tdmu.edu.ua/data/kafedra/internal/zagalna_surgery/classes_stud/ru/med/lik/ptn/%D0%A5%D0%B8%D1%80%D1%83%D1%80%D0%B3%D0%B8%D1%8F/3%20%D0%BA%D1%83%D1%80%D1%81/%D0%97%D0%B0%D0%BD%D1%8F%D1%82%D0%B8%D0%B5%205.%20%D0%A3%D1%87%D0%B5%D0%BD%D0%B8%D0%B5%20%D0%BE%20%D0%BA%D1%80%D0%BE%D0%B2%D0%B8.files/image012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3501008"/>
            <a:ext cx="3168352" cy="30436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7" name="Picture 7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16632"/>
            <a:ext cx="5946775" cy="696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8" name="Picture 8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116632"/>
            <a:ext cx="5946775" cy="696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9" name="Picture 9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3429000"/>
            <a:ext cx="5946775" cy="696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30" name="Picture 10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3429000"/>
            <a:ext cx="5946775" cy="696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7578335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56912680"/>
              </p:ext>
            </p:extLst>
          </p:nvPr>
        </p:nvGraphicFramePr>
        <p:xfrm>
          <a:off x="179512" y="116629"/>
          <a:ext cx="8856983" cy="662473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40852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4948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1494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14948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098131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uk-UA" sz="2400" dirty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uk-UA" sz="2400" dirty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400" dirty="0">
                          <a:effectLst/>
                        </a:rPr>
                        <a:t>Плазма хворого </a:t>
                      </a:r>
                      <a:endParaRPr lang="ru-RU" sz="2400" dirty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400" dirty="0">
                          <a:solidFill>
                            <a:srgbClr val="FF0000"/>
                          </a:solidFill>
                          <a:effectLst/>
                        </a:rPr>
                        <a:t>(аглютиніни)</a:t>
                      </a:r>
                      <a:endParaRPr lang="ru-RU" sz="2400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400" dirty="0">
                          <a:effectLst/>
                        </a:rPr>
                        <a:t>Стандартні еритроцити</a:t>
                      </a:r>
                      <a:endParaRPr lang="ru-RU" sz="2400" dirty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400" b="1" dirty="0">
                          <a:solidFill>
                            <a:schemeClr val="tx1"/>
                          </a:solidFill>
                          <a:effectLst/>
                        </a:rPr>
                        <a:t>(аглютиногени)</a:t>
                      </a:r>
                      <a:endParaRPr lang="ru-RU" sz="24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13408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400" dirty="0">
                          <a:effectLst/>
                        </a:rPr>
                        <a:t>Першої групи</a:t>
                      </a:r>
                      <a:endParaRPr lang="ru-RU" sz="2400" dirty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400" b="1" dirty="0">
                          <a:solidFill>
                            <a:schemeClr val="tx1"/>
                          </a:solidFill>
                          <a:effectLst/>
                        </a:rPr>
                        <a:t>(0)</a:t>
                      </a:r>
                      <a:endParaRPr lang="ru-RU" sz="24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400" dirty="0">
                          <a:effectLst/>
                        </a:rPr>
                        <a:t>Другої групи</a:t>
                      </a:r>
                      <a:endParaRPr lang="ru-RU" sz="2400" dirty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400" b="1" dirty="0">
                          <a:solidFill>
                            <a:schemeClr val="tx1"/>
                          </a:solidFill>
                          <a:effectLst/>
                        </a:rPr>
                        <a:t>(А)</a:t>
                      </a:r>
                      <a:endParaRPr lang="ru-RU" sz="24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400" dirty="0">
                          <a:effectLst/>
                        </a:rPr>
                        <a:t>Третьої групи</a:t>
                      </a:r>
                      <a:endParaRPr lang="ru-RU" sz="2400" dirty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400" b="1" dirty="0">
                          <a:solidFill>
                            <a:schemeClr val="tx1"/>
                          </a:solidFill>
                          <a:effectLst/>
                        </a:rPr>
                        <a:t>(В)</a:t>
                      </a:r>
                      <a:endParaRPr lang="ru-RU" sz="24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09813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400" dirty="0">
                          <a:effectLst/>
                        </a:rPr>
                        <a:t>Першої групи </a:t>
                      </a:r>
                      <a:r>
                        <a:rPr lang="uk-UA" sz="2400" dirty="0">
                          <a:solidFill>
                            <a:srgbClr val="FF0000"/>
                          </a:solidFill>
                          <a:effectLst/>
                        </a:rPr>
                        <a:t>(αβ)</a:t>
                      </a:r>
                      <a:endParaRPr lang="ru-RU" sz="2400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4400" b="1" dirty="0">
                          <a:effectLst/>
                        </a:rPr>
                        <a:t>-</a:t>
                      </a:r>
                      <a:endParaRPr lang="ru-RU" sz="4400" b="1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4400" b="1" dirty="0">
                          <a:effectLst/>
                        </a:rPr>
                        <a:t>+</a:t>
                      </a:r>
                      <a:endParaRPr lang="ru-RU" sz="4400" b="1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4400" b="1" dirty="0">
                          <a:effectLst/>
                        </a:rPr>
                        <a:t>+</a:t>
                      </a:r>
                      <a:endParaRPr lang="ru-RU" sz="4400" b="1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09813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400" dirty="0">
                          <a:effectLst/>
                        </a:rPr>
                        <a:t>Другої групи 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400" dirty="0">
                          <a:solidFill>
                            <a:srgbClr val="FF0000"/>
                          </a:solidFill>
                          <a:effectLst/>
                        </a:rPr>
                        <a:t>(β)</a:t>
                      </a:r>
                      <a:endParaRPr lang="ru-RU" sz="2400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4400" b="1" dirty="0">
                          <a:effectLst/>
                        </a:rPr>
                        <a:t>-</a:t>
                      </a:r>
                      <a:endParaRPr lang="ru-RU" sz="4400" b="1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4400" b="1">
                          <a:effectLst/>
                        </a:rPr>
                        <a:t>-</a:t>
                      </a:r>
                      <a:endParaRPr lang="ru-RU" sz="4400" b="1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4400" b="1" dirty="0">
                          <a:effectLst/>
                        </a:rPr>
                        <a:t>+</a:t>
                      </a:r>
                      <a:endParaRPr lang="ru-RU" sz="4400" b="1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09813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400" dirty="0">
                          <a:effectLst/>
                        </a:rPr>
                        <a:t>Третьої групи</a:t>
                      </a:r>
                      <a:endParaRPr lang="ru-RU" sz="2400" dirty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400" dirty="0">
                          <a:solidFill>
                            <a:srgbClr val="FF0000"/>
                          </a:solidFill>
                          <a:effectLst/>
                        </a:rPr>
                        <a:t>(α)</a:t>
                      </a:r>
                      <a:endParaRPr lang="ru-RU" sz="2400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4400" b="1" dirty="0">
                          <a:effectLst/>
                        </a:rPr>
                        <a:t>-</a:t>
                      </a:r>
                      <a:endParaRPr lang="ru-RU" sz="4400" b="1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4400" b="1">
                          <a:effectLst/>
                        </a:rPr>
                        <a:t>+</a:t>
                      </a:r>
                      <a:endParaRPr lang="ru-RU" sz="4400" b="1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4400" b="1" dirty="0">
                          <a:effectLst/>
                        </a:rPr>
                        <a:t>-</a:t>
                      </a:r>
                      <a:endParaRPr lang="ru-RU" sz="4400" b="1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09813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400" dirty="0">
                          <a:effectLst/>
                        </a:rPr>
                        <a:t>Четвертої групи </a:t>
                      </a:r>
                      <a:r>
                        <a:rPr lang="uk-UA" sz="2400" dirty="0">
                          <a:solidFill>
                            <a:srgbClr val="FF0000"/>
                          </a:solidFill>
                          <a:effectLst/>
                        </a:rPr>
                        <a:t>(0)</a:t>
                      </a:r>
                      <a:endParaRPr lang="ru-RU" sz="2400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4400" b="1" dirty="0">
                          <a:effectLst/>
                        </a:rPr>
                        <a:t>-</a:t>
                      </a:r>
                      <a:endParaRPr lang="ru-RU" sz="4400" b="1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4400" b="1">
                          <a:effectLst/>
                        </a:rPr>
                        <a:t>-</a:t>
                      </a:r>
                      <a:endParaRPr lang="ru-RU" sz="4400" b="1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4400" b="1" dirty="0">
                          <a:effectLst/>
                        </a:rPr>
                        <a:t>-</a:t>
                      </a:r>
                      <a:endParaRPr lang="ru-RU" sz="4400" b="1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pic>
        <p:nvPicPr>
          <p:cNvPr id="13313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16632"/>
            <a:ext cx="1049337" cy="1311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179109" y="160256"/>
          <a:ext cx="1036949" cy="1150070"/>
        </p:xfrm>
        <a:graphic>
          <a:graphicData uri="http://schemas.openxmlformats.org/drawingml/2006/table">
            <a:tbl>
              <a:tblPr/>
              <a:tblGrid>
                <a:gridCol w="103694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15007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3419066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97585" y="116632"/>
            <a:ext cx="648927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uk-UA" sz="3600" b="1" dirty="0" err="1">
                <a:solidFill>
                  <a:srgbClr val="FF0000"/>
                </a:solidFill>
              </a:rPr>
              <a:t>Моноклональні</a:t>
            </a:r>
            <a:r>
              <a:rPr lang="uk-UA" sz="3600" b="1" dirty="0">
                <a:solidFill>
                  <a:srgbClr val="FF0000"/>
                </a:solidFill>
              </a:rPr>
              <a:t> антитіла (МКА)</a:t>
            </a:r>
          </a:p>
          <a:p>
            <a:pPr algn="ctr"/>
            <a:r>
              <a:rPr lang="uk-UA" sz="3600" b="1" dirty="0">
                <a:solidFill>
                  <a:srgbClr val="FF0000"/>
                </a:solidFill>
              </a:rPr>
              <a:t>(</a:t>
            </a:r>
            <a:r>
              <a:rPr lang="uk-UA" sz="3600" b="1" dirty="0" err="1">
                <a:solidFill>
                  <a:srgbClr val="FF0000"/>
                </a:solidFill>
              </a:rPr>
              <a:t>цоліклони</a:t>
            </a:r>
            <a:r>
              <a:rPr lang="uk-UA" sz="3600" b="1" dirty="0">
                <a:solidFill>
                  <a:srgbClr val="FF0000"/>
                </a:solidFill>
              </a:rPr>
              <a:t>)</a:t>
            </a:r>
            <a:endParaRPr lang="ru-RU" sz="3600" b="1" dirty="0">
              <a:solidFill>
                <a:srgbClr val="FF0000"/>
              </a:solidFill>
            </a:endParaRPr>
          </a:p>
        </p:txBody>
      </p:sp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772816"/>
            <a:ext cx="3960440" cy="32451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772816"/>
            <a:ext cx="4154116" cy="32403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506823" y="5229200"/>
            <a:ext cx="6342184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uk-UA" sz="2800" b="1" dirty="0"/>
              <a:t>Вміщують антитіла (</a:t>
            </a:r>
            <a:r>
              <a:rPr lang="en-US" sz="2800" b="1" dirty="0" err="1"/>
              <a:t>IgM</a:t>
            </a:r>
            <a:r>
              <a:rPr lang="uk-UA" sz="2800" b="1" dirty="0"/>
              <a:t>) до антигенів </a:t>
            </a:r>
          </a:p>
          <a:p>
            <a:pPr algn="ctr"/>
            <a:r>
              <a:rPr lang="uk-UA" sz="2800" b="1" dirty="0"/>
              <a:t>еритроцитів (аглютиногенів А та В)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31987878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188640"/>
            <a:ext cx="8568952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000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Керівні</a:t>
            </a:r>
            <a:r>
              <a:rPr lang="ru-RU" sz="60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6000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документи</a:t>
            </a:r>
            <a:endParaRPr lang="ru-RU" sz="60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/>
            <a:endParaRPr lang="ru-RU" sz="3600" dirty="0"/>
          </a:p>
          <a:p>
            <a:pPr algn="just"/>
            <a:r>
              <a:rPr lang="ru-RU" sz="3600" dirty="0"/>
              <a:t>Наказ МОЗ </a:t>
            </a:r>
            <a:r>
              <a:rPr lang="ru-RU" sz="3600" dirty="0" err="1"/>
              <a:t>України</a:t>
            </a:r>
            <a:r>
              <a:rPr lang="ru-RU" sz="3600" dirty="0"/>
              <a:t> </a:t>
            </a:r>
            <a:r>
              <a:rPr lang="ru-RU" sz="3600" dirty="0" err="1"/>
              <a:t>від</a:t>
            </a:r>
            <a:r>
              <a:rPr lang="ru-RU" sz="3600" dirty="0"/>
              <a:t> 05.07.1999р №164 </a:t>
            </a:r>
            <a:r>
              <a:rPr lang="ru-RU" sz="3600" b="1" dirty="0">
                <a:solidFill>
                  <a:srgbClr val="FF0000"/>
                </a:solidFill>
              </a:rPr>
              <a:t>«Про </a:t>
            </a:r>
            <a:r>
              <a:rPr lang="ru-RU" sz="3600" b="1" dirty="0" err="1">
                <a:solidFill>
                  <a:srgbClr val="FF0000"/>
                </a:solidFill>
              </a:rPr>
              <a:t>затвердження</a:t>
            </a:r>
            <a:r>
              <a:rPr lang="ru-RU" sz="3600" b="1" dirty="0">
                <a:solidFill>
                  <a:srgbClr val="FF0000"/>
                </a:solidFill>
              </a:rPr>
              <a:t> </a:t>
            </a:r>
            <a:r>
              <a:rPr lang="ru-RU" sz="3600" b="1" dirty="0" err="1">
                <a:solidFill>
                  <a:srgbClr val="FF0000"/>
                </a:solidFill>
              </a:rPr>
              <a:t>інструкцій</a:t>
            </a:r>
            <a:r>
              <a:rPr lang="ru-RU" sz="3600" b="1" dirty="0">
                <a:solidFill>
                  <a:srgbClr val="FF0000"/>
                </a:solidFill>
              </a:rPr>
              <a:t>, </a:t>
            </a:r>
            <a:r>
              <a:rPr lang="ru-RU" sz="3600" b="1" dirty="0" err="1">
                <a:solidFill>
                  <a:srgbClr val="FF0000"/>
                </a:solidFill>
              </a:rPr>
              <a:t>регламентуючих</a:t>
            </a:r>
            <a:r>
              <a:rPr lang="ru-RU" sz="3600" b="1" dirty="0">
                <a:solidFill>
                  <a:srgbClr val="FF0000"/>
                </a:solidFill>
              </a:rPr>
              <a:t> </a:t>
            </a:r>
            <a:r>
              <a:rPr lang="ru-RU" sz="3600" b="1" dirty="0" err="1">
                <a:solidFill>
                  <a:srgbClr val="FF0000"/>
                </a:solidFill>
              </a:rPr>
              <a:t>діяльність</a:t>
            </a:r>
            <a:r>
              <a:rPr lang="ru-RU" sz="3600" b="1" dirty="0">
                <a:solidFill>
                  <a:srgbClr val="FF0000"/>
                </a:solidFill>
              </a:rPr>
              <a:t> </a:t>
            </a:r>
            <a:r>
              <a:rPr lang="ru-RU" sz="3600" b="1" dirty="0" err="1">
                <a:solidFill>
                  <a:srgbClr val="FF0000"/>
                </a:solidFill>
              </a:rPr>
              <a:t>закладів</a:t>
            </a:r>
            <a:r>
              <a:rPr lang="ru-RU" sz="3600" b="1" dirty="0">
                <a:solidFill>
                  <a:srgbClr val="FF0000"/>
                </a:solidFill>
              </a:rPr>
              <a:t> </a:t>
            </a:r>
            <a:r>
              <a:rPr lang="ru-RU" sz="3600" b="1" dirty="0" err="1">
                <a:solidFill>
                  <a:srgbClr val="FF0000"/>
                </a:solidFill>
              </a:rPr>
              <a:t>служби</a:t>
            </a:r>
            <a:r>
              <a:rPr lang="ru-RU" sz="3600" b="1" dirty="0">
                <a:solidFill>
                  <a:srgbClr val="FF0000"/>
                </a:solidFill>
              </a:rPr>
              <a:t> </a:t>
            </a:r>
            <a:r>
              <a:rPr lang="ru-RU" sz="3600" b="1" dirty="0" err="1">
                <a:solidFill>
                  <a:srgbClr val="FF0000"/>
                </a:solidFill>
              </a:rPr>
              <a:t>крові</a:t>
            </a:r>
            <a:r>
              <a:rPr lang="ru-RU" sz="3600" b="1" dirty="0">
                <a:solidFill>
                  <a:srgbClr val="FF0000"/>
                </a:solidFill>
              </a:rPr>
              <a:t> </a:t>
            </a:r>
            <a:r>
              <a:rPr lang="ru-RU" sz="3600" b="1" dirty="0" err="1">
                <a:solidFill>
                  <a:srgbClr val="FF0000"/>
                </a:solidFill>
              </a:rPr>
              <a:t>України</a:t>
            </a:r>
            <a:r>
              <a:rPr lang="ru-RU" sz="3600" b="1" dirty="0">
                <a:solidFill>
                  <a:srgbClr val="FF0000"/>
                </a:solidFill>
              </a:rPr>
              <a:t>»</a:t>
            </a:r>
            <a:r>
              <a:rPr lang="ru-RU" sz="3600" dirty="0"/>
              <a:t>, а </a:t>
            </a:r>
            <a:r>
              <a:rPr lang="ru-RU" sz="3600" dirty="0" err="1"/>
              <a:t>саме</a:t>
            </a:r>
            <a:r>
              <a:rPr lang="ru-RU" sz="3600" dirty="0"/>
              <a:t>:</a:t>
            </a:r>
          </a:p>
          <a:p>
            <a:pPr marL="571500" indent="-571500" algn="just">
              <a:buFont typeface="Wingdings" pitchFamily="2" charset="2"/>
              <a:buChar char="ü"/>
            </a:pPr>
            <a:r>
              <a:rPr lang="ru-RU" sz="3600" dirty="0"/>
              <a:t>« </a:t>
            </a:r>
            <a:r>
              <a:rPr lang="ru-RU" sz="3600" dirty="0" err="1"/>
              <a:t>Інструкція</a:t>
            </a:r>
            <a:r>
              <a:rPr lang="ru-RU" sz="3600" dirty="0"/>
              <a:t> з </a:t>
            </a:r>
            <a:r>
              <a:rPr lang="ru-RU" sz="3600" dirty="0" err="1"/>
              <a:t>визначення</a:t>
            </a:r>
            <a:r>
              <a:rPr lang="ru-RU" sz="3600" dirty="0"/>
              <a:t> </a:t>
            </a:r>
            <a:r>
              <a:rPr lang="ru-RU" sz="3600" dirty="0" err="1"/>
              <a:t>груп</a:t>
            </a:r>
            <a:r>
              <a:rPr lang="ru-RU" sz="3600" dirty="0"/>
              <a:t> </a:t>
            </a:r>
            <a:r>
              <a:rPr lang="ru-RU" sz="3600" dirty="0" err="1"/>
              <a:t>крові</a:t>
            </a:r>
            <a:r>
              <a:rPr lang="ru-RU" sz="3600" dirty="0"/>
              <a:t> за системами АВО та резус» </a:t>
            </a:r>
          </a:p>
          <a:p>
            <a:pPr marL="571500" indent="-571500" algn="just">
              <a:buFont typeface="Wingdings" pitchFamily="2" charset="2"/>
              <a:buChar char="ü"/>
            </a:pPr>
            <a:r>
              <a:rPr lang="ru-RU" sz="3600" dirty="0"/>
              <a:t>«</a:t>
            </a:r>
            <a:r>
              <a:rPr lang="ru-RU" sz="3600" dirty="0" err="1"/>
              <a:t>Інструкція</a:t>
            </a:r>
            <a:r>
              <a:rPr lang="ru-RU" sz="3600" dirty="0"/>
              <a:t> з </a:t>
            </a:r>
            <a:r>
              <a:rPr lang="ru-RU" sz="3600" dirty="0" err="1"/>
              <a:t>переливання</a:t>
            </a:r>
            <a:r>
              <a:rPr lang="ru-RU" sz="3600" dirty="0"/>
              <a:t> </a:t>
            </a:r>
            <a:r>
              <a:rPr lang="ru-RU" sz="3600" dirty="0" err="1"/>
              <a:t>крові</a:t>
            </a:r>
            <a:r>
              <a:rPr lang="ru-RU" sz="3600" dirty="0"/>
              <a:t> та </a:t>
            </a:r>
            <a:r>
              <a:rPr lang="ru-RU" sz="3600" dirty="0" err="1"/>
              <a:t>її</a:t>
            </a:r>
            <a:r>
              <a:rPr lang="ru-RU" sz="3600" dirty="0"/>
              <a:t> </a:t>
            </a:r>
            <a:r>
              <a:rPr lang="ru-RU" sz="3600" dirty="0" err="1"/>
              <a:t>компонентів</a:t>
            </a:r>
            <a:r>
              <a:rPr lang="ru-RU" sz="3600" dirty="0"/>
              <a:t>». </a:t>
            </a:r>
          </a:p>
        </p:txBody>
      </p:sp>
    </p:spTree>
    <p:extLst>
      <p:ext uri="{BB962C8B-B14F-4D97-AF65-F5344CB8AC3E}">
        <p14:creationId xmlns:p14="http://schemas.microsoft.com/office/powerpoint/2010/main" val="372344358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28456254"/>
              </p:ext>
            </p:extLst>
          </p:nvPr>
        </p:nvGraphicFramePr>
        <p:xfrm>
          <a:off x="179512" y="116630"/>
          <a:ext cx="8856983" cy="669674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01703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69254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68389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6350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130084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</a:rPr>
                        <a:t> 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</a:rPr>
                        <a:t> 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400" dirty="0">
                          <a:effectLst/>
                        </a:rPr>
                        <a:t>Кров хворого</a:t>
                      </a:r>
                      <a:endParaRPr lang="ru-RU" sz="2400" dirty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400" dirty="0">
                          <a:effectLst/>
                        </a:rPr>
                        <a:t>(еритроцити)</a:t>
                      </a:r>
                      <a:endParaRPr lang="ru-RU" sz="2400" dirty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400" dirty="0">
                          <a:solidFill>
                            <a:schemeClr val="tx1"/>
                          </a:solidFill>
                          <a:effectLst/>
                        </a:rPr>
                        <a:t>(аглютиногени)</a:t>
                      </a:r>
                      <a:endParaRPr lang="ru-RU" sz="24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800" dirty="0" err="1">
                          <a:effectLst/>
                        </a:rPr>
                        <a:t>Моноклональні</a:t>
                      </a:r>
                      <a:r>
                        <a:rPr lang="uk-UA" sz="2800" dirty="0">
                          <a:effectLst/>
                        </a:rPr>
                        <a:t> </a:t>
                      </a:r>
                      <a:r>
                        <a:rPr lang="uk-UA" sz="2800" dirty="0">
                          <a:solidFill>
                            <a:srgbClr val="FF0000"/>
                          </a:solidFill>
                          <a:effectLst/>
                        </a:rPr>
                        <a:t>антитіла</a:t>
                      </a:r>
                      <a:r>
                        <a:rPr lang="uk-UA" sz="2800" dirty="0">
                          <a:effectLst/>
                        </a:rPr>
                        <a:t> (</a:t>
                      </a:r>
                      <a:r>
                        <a:rPr lang="uk-UA" sz="2800" dirty="0" err="1">
                          <a:effectLst/>
                        </a:rPr>
                        <a:t>цоліклони</a:t>
                      </a:r>
                      <a:r>
                        <a:rPr lang="uk-UA" sz="2800" dirty="0">
                          <a:effectLst/>
                        </a:rPr>
                        <a:t>)</a:t>
                      </a:r>
                      <a:endParaRPr lang="ru-RU" sz="28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47648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800" dirty="0">
                          <a:solidFill>
                            <a:srgbClr val="FF0000"/>
                          </a:solidFill>
                          <a:effectLst/>
                        </a:rPr>
                        <a:t>Анти</a:t>
                      </a:r>
                      <a:r>
                        <a:rPr lang="uk-UA" sz="2800" dirty="0">
                          <a:effectLst/>
                        </a:rPr>
                        <a:t> - </a:t>
                      </a:r>
                      <a:r>
                        <a:rPr lang="uk-UA" sz="2800" b="1" dirty="0">
                          <a:effectLst/>
                        </a:rPr>
                        <a:t>А</a:t>
                      </a:r>
                      <a:endParaRPr lang="ru-RU" sz="2800" b="1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800" dirty="0">
                          <a:solidFill>
                            <a:srgbClr val="FF0000"/>
                          </a:solidFill>
                          <a:effectLst/>
                        </a:rPr>
                        <a:t>Анти</a:t>
                      </a:r>
                      <a:r>
                        <a:rPr lang="uk-UA" sz="2800" dirty="0">
                          <a:effectLst/>
                        </a:rPr>
                        <a:t> - </a:t>
                      </a:r>
                      <a:r>
                        <a:rPr lang="uk-UA" sz="2800" b="1" dirty="0">
                          <a:effectLst/>
                        </a:rPr>
                        <a:t>В</a:t>
                      </a:r>
                      <a:endParaRPr lang="ru-RU" sz="2800" b="1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800" dirty="0">
                          <a:effectLst/>
                        </a:rPr>
                        <a:t> </a:t>
                      </a:r>
                      <a:endParaRPr lang="ru-RU" sz="28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02254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800" dirty="0">
                          <a:effectLst/>
                        </a:rPr>
                        <a:t>Першої групи 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800" dirty="0">
                          <a:solidFill>
                            <a:schemeClr val="tx1"/>
                          </a:solidFill>
                          <a:effectLst/>
                        </a:rPr>
                        <a:t>(0)</a:t>
                      </a:r>
                      <a:endParaRPr lang="ru-RU" sz="28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4400" b="1" dirty="0">
                          <a:effectLst/>
                        </a:rPr>
                        <a:t>-</a:t>
                      </a:r>
                      <a:endParaRPr lang="ru-RU" sz="4400" b="1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4400" b="1" dirty="0">
                          <a:effectLst/>
                        </a:rPr>
                        <a:t>-</a:t>
                      </a:r>
                      <a:endParaRPr lang="ru-RU" sz="4400" b="1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4400" b="1">
                          <a:effectLst/>
                        </a:rPr>
                        <a:t> </a:t>
                      </a:r>
                      <a:endParaRPr lang="ru-RU" sz="4400" b="1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02254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800" dirty="0">
                          <a:effectLst/>
                        </a:rPr>
                        <a:t>Другої групи 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800" dirty="0">
                          <a:solidFill>
                            <a:schemeClr val="tx1"/>
                          </a:solidFill>
                          <a:effectLst/>
                        </a:rPr>
                        <a:t>(А)</a:t>
                      </a:r>
                      <a:endParaRPr lang="ru-RU" sz="28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4400" b="1">
                          <a:effectLst/>
                        </a:rPr>
                        <a:t>+</a:t>
                      </a:r>
                      <a:endParaRPr lang="ru-RU" sz="4400" b="1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4400" b="1" dirty="0">
                          <a:effectLst/>
                        </a:rPr>
                        <a:t>-</a:t>
                      </a:r>
                      <a:endParaRPr lang="ru-RU" sz="4400" b="1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4400" b="1">
                          <a:effectLst/>
                        </a:rPr>
                        <a:t> </a:t>
                      </a:r>
                      <a:endParaRPr lang="ru-RU" sz="4400" b="1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02254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800" dirty="0">
                          <a:effectLst/>
                        </a:rPr>
                        <a:t>Третьої групи</a:t>
                      </a:r>
                      <a:endParaRPr lang="ru-RU" sz="2800" dirty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800" dirty="0">
                          <a:solidFill>
                            <a:schemeClr val="tx1"/>
                          </a:solidFill>
                          <a:effectLst/>
                        </a:rPr>
                        <a:t>(В)</a:t>
                      </a:r>
                      <a:endParaRPr lang="ru-RU" sz="28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4400" b="1" dirty="0">
                          <a:effectLst/>
                        </a:rPr>
                        <a:t>-</a:t>
                      </a:r>
                      <a:endParaRPr lang="ru-RU" sz="4400" b="1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4400" b="1" dirty="0">
                          <a:effectLst/>
                        </a:rPr>
                        <a:t>+</a:t>
                      </a:r>
                      <a:endParaRPr lang="ru-RU" sz="4400" b="1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4400" b="1">
                          <a:effectLst/>
                        </a:rPr>
                        <a:t> </a:t>
                      </a:r>
                      <a:endParaRPr lang="ru-RU" sz="4400" b="1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02254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800" dirty="0">
                          <a:effectLst/>
                        </a:rPr>
                        <a:t>Четвертої групи </a:t>
                      </a:r>
                      <a:r>
                        <a:rPr lang="uk-UA" sz="2800" dirty="0">
                          <a:solidFill>
                            <a:schemeClr val="tx1"/>
                          </a:solidFill>
                          <a:effectLst/>
                        </a:rPr>
                        <a:t>(АВ)</a:t>
                      </a:r>
                      <a:endParaRPr lang="ru-RU" sz="28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4400" b="1">
                          <a:effectLst/>
                        </a:rPr>
                        <a:t>+</a:t>
                      </a:r>
                      <a:endParaRPr lang="ru-RU" sz="4400" b="1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4400" b="1" dirty="0">
                          <a:effectLst/>
                        </a:rPr>
                        <a:t>+</a:t>
                      </a:r>
                      <a:endParaRPr lang="ru-RU" sz="4400" b="1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4400" b="1" dirty="0">
                          <a:effectLst/>
                        </a:rPr>
                        <a:t> </a:t>
                      </a:r>
                      <a:endParaRPr lang="ru-RU" sz="4400" b="1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pic>
        <p:nvPicPr>
          <p:cNvPr id="15361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16632"/>
            <a:ext cx="1049337" cy="1311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207390" y="113122"/>
          <a:ext cx="1027521" cy="1206631"/>
        </p:xfrm>
        <a:graphic>
          <a:graphicData uri="http://schemas.openxmlformats.org/drawingml/2006/table">
            <a:tbl>
              <a:tblPr/>
              <a:tblGrid>
                <a:gridCol w="102752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206631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7198753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303866"/>
            <a:ext cx="7344816" cy="65464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1186413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116632"/>
            <a:ext cx="8280920" cy="6370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/>
              <a:t>	</a:t>
            </a:r>
            <a:r>
              <a:rPr lang="ru-RU" sz="2400" b="1" dirty="0">
                <a:solidFill>
                  <a:srgbClr val="FF0000"/>
                </a:solidFill>
              </a:rPr>
              <a:t>Резус-фактор (</a:t>
            </a:r>
            <a:r>
              <a:rPr lang="en-US" sz="2400" b="1" dirty="0">
                <a:solidFill>
                  <a:srgbClr val="FF0000"/>
                </a:solidFill>
              </a:rPr>
              <a:t>Rh) </a:t>
            </a:r>
            <a:r>
              <a:rPr lang="uk-UA" sz="2400" b="1" dirty="0">
                <a:solidFill>
                  <a:srgbClr val="FF0000"/>
                </a:solidFill>
              </a:rPr>
              <a:t>- </a:t>
            </a:r>
            <a:r>
              <a:rPr lang="ru-RU" sz="2400" dirty="0" err="1"/>
              <a:t>це</a:t>
            </a:r>
            <a:r>
              <a:rPr lang="ru-RU" sz="2400" dirty="0"/>
              <a:t> </a:t>
            </a:r>
            <a:r>
              <a:rPr lang="ru-RU" sz="2400" dirty="0" err="1"/>
              <a:t>сильний</a:t>
            </a:r>
            <a:r>
              <a:rPr lang="ru-RU" sz="2400" dirty="0"/>
              <a:t> антиген в </a:t>
            </a:r>
            <a:r>
              <a:rPr lang="ru-RU" sz="2400" dirty="0" err="1"/>
              <a:t>еритроцитах</a:t>
            </a:r>
            <a:r>
              <a:rPr lang="ru-RU" sz="2400" dirty="0"/>
              <a:t>, лейкоцитах, тромбоцитах, </a:t>
            </a:r>
            <a:r>
              <a:rPr lang="ru-RU" sz="2400" dirty="0" err="1"/>
              <a:t>різних</a:t>
            </a:r>
            <a:r>
              <a:rPr lang="ru-RU" sz="2400" dirty="0"/>
              <a:t> органах, </a:t>
            </a:r>
            <a:r>
              <a:rPr lang="ru-RU" sz="2400" dirty="0" err="1"/>
              <a:t>тканинній</a:t>
            </a:r>
            <a:r>
              <a:rPr lang="ru-RU" sz="2400" dirty="0"/>
              <a:t> </a:t>
            </a:r>
            <a:r>
              <a:rPr lang="ru-RU" sz="2400" dirty="0" err="1"/>
              <a:t>рідині</a:t>
            </a:r>
            <a:r>
              <a:rPr lang="ru-RU" sz="2400" dirty="0"/>
              <a:t>, </a:t>
            </a:r>
            <a:r>
              <a:rPr lang="ru-RU" sz="2400" dirty="0" err="1"/>
              <a:t>навколоплідних</a:t>
            </a:r>
            <a:r>
              <a:rPr lang="ru-RU" sz="2400" dirty="0"/>
              <a:t> водах (</a:t>
            </a:r>
            <a:r>
              <a:rPr lang="ru-RU" sz="2400" dirty="0" err="1"/>
              <a:t>його</a:t>
            </a:r>
            <a:r>
              <a:rPr lang="ru-RU" sz="2400" dirty="0"/>
              <a:t> </a:t>
            </a:r>
            <a:r>
              <a:rPr lang="ru-RU" sz="2400" dirty="0" err="1"/>
              <a:t>відкрили</a:t>
            </a:r>
            <a:r>
              <a:rPr lang="ru-RU" sz="2400" dirty="0"/>
              <a:t> у 1940 </a:t>
            </a:r>
            <a:r>
              <a:rPr lang="ru-RU" sz="2400" dirty="0" err="1"/>
              <a:t>році</a:t>
            </a:r>
            <a:r>
              <a:rPr lang="ru-RU" sz="2400" dirty="0"/>
              <a:t> К. </a:t>
            </a:r>
            <a:r>
              <a:rPr lang="ru-RU" sz="2400" dirty="0" err="1"/>
              <a:t>Ландштейнер</a:t>
            </a:r>
            <a:r>
              <a:rPr lang="ru-RU" sz="2400" dirty="0"/>
              <a:t> і А. </a:t>
            </a:r>
            <a:r>
              <a:rPr lang="ru-RU" sz="2400" dirty="0" err="1"/>
              <a:t>Вінер</a:t>
            </a:r>
            <a:r>
              <a:rPr lang="ru-RU" sz="2400" dirty="0"/>
              <a:t>)</a:t>
            </a:r>
          </a:p>
          <a:p>
            <a:pPr algn="just"/>
            <a:r>
              <a:rPr lang="ru-RU" sz="2400" dirty="0"/>
              <a:t>	</a:t>
            </a:r>
            <a:r>
              <a:rPr lang="ru-RU" sz="2400" dirty="0" err="1"/>
              <a:t>Якщо</a:t>
            </a:r>
            <a:r>
              <a:rPr lang="ru-RU" sz="2400" dirty="0"/>
              <a:t> резус-позитивна кров </a:t>
            </a:r>
            <a:r>
              <a:rPr lang="ru-RU" sz="2400" dirty="0" err="1"/>
              <a:t>попадає</a:t>
            </a:r>
            <a:r>
              <a:rPr lang="ru-RU" sz="2400" dirty="0"/>
              <a:t> резус-</a:t>
            </a:r>
            <a:r>
              <a:rPr lang="ru-RU" sz="2400" dirty="0" err="1"/>
              <a:t>від'ємній</a:t>
            </a:r>
            <a:r>
              <a:rPr lang="ru-RU" sz="2400" dirty="0"/>
              <a:t> </a:t>
            </a:r>
            <a:r>
              <a:rPr lang="ru-RU" sz="2400" dirty="0" err="1"/>
              <a:t>людині</a:t>
            </a:r>
            <a:r>
              <a:rPr lang="ru-RU" sz="2400" dirty="0"/>
              <a:t>, то у </a:t>
            </a:r>
            <a:r>
              <a:rPr lang="ru-RU" sz="2400" dirty="0" err="1"/>
              <a:t>неї</a:t>
            </a:r>
            <a:r>
              <a:rPr lang="ru-RU" sz="2400" dirty="0"/>
              <a:t> </a:t>
            </a:r>
            <a:r>
              <a:rPr lang="ru-RU" sz="2400" dirty="0" err="1"/>
              <a:t>виробляються</a:t>
            </a:r>
            <a:r>
              <a:rPr lang="ru-RU" sz="2400" dirty="0"/>
              <a:t> </a:t>
            </a:r>
            <a:r>
              <a:rPr lang="ru-RU" sz="2400" dirty="0" err="1"/>
              <a:t>специфічні</a:t>
            </a:r>
            <a:r>
              <a:rPr lang="ru-RU" sz="2400" dirty="0"/>
              <a:t> </a:t>
            </a:r>
            <a:r>
              <a:rPr lang="ru-RU" sz="2400" dirty="0" err="1"/>
              <a:t>антитіла</a:t>
            </a:r>
            <a:r>
              <a:rPr lang="ru-RU" sz="2400" dirty="0"/>
              <a:t> - </a:t>
            </a:r>
            <a:r>
              <a:rPr lang="ru-RU" sz="2400" dirty="0" err="1"/>
              <a:t>антирезус-аглютиніни</a:t>
            </a:r>
            <a:r>
              <a:rPr lang="ru-RU" sz="2400" dirty="0"/>
              <a:t> (</a:t>
            </a:r>
            <a:r>
              <a:rPr lang="ru-RU" sz="2400" dirty="0" err="1"/>
              <a:t>імунні</a:t>
            </a:r>
            <a:r>
              <a:rPr lang="ru-RU" sz="2400" dirty="0"/>
              <a:t>, </a:t>
            </a:r>
            <a:r>
              <a:rPr lang="ru-RU" sz="2400" dirty="0" err="1"/>
              <a:t>неповні</a:t>
            </a:r>
            <a:r>
              <a:rPr lang="ru-RU" sz="2400" dirty="0"/>
              <a:t>, </a:t>
            </a:r>
            <a:r>
              <a:rPr lang="ru-RU" sz="2400" dirty="0" err="1"/>
              <a:t>теплові</a:t>
            </a:r>
            <a:r>
              <a:rPr lang="ru-RU" sz="2400" dirty="0"/>
              <a:t> </a:t>
            </a:r>
            <a:r>
              <a:rPr lang="ru-RU" sz="2400" dirty="0" err="1"/>
              <a:t>антитіла</a:t>
            </a:r>
            <a:r>
              <a:rPr lang="ru-RU" sz="2400" dirty="0"/>
              <a:t>); </a:t>
            </a:r>
            <a:r>
              <a:rPr lang="ru-RU" sz="2400" dirty="0" err="1"/>
              <a:t>також</a:t>
            </a:r>
            <a:r>
              <a:rPr lang="ru-RU" sz="2400" dirty="0"/>
              <a:t> </a:t>
            </a:r>
            <a:r>
              <a:rPr lang="ru-RU" sz="2400" dirty="0" err="1"/>
              <a:t>такі</a:t>
            </a:r>
            <a:r>
              <a:rPr lang="ru-RU" sz="2400" dirty="0"/>
              <a:t> </a:t>
            </a:r>
            <a:r>
              <a:rPr lang="ru-RU" sz="2400" dirty="0" err="1"/>
              <a:t>антитіла</a:t>
            </a:r>
            <a:r>
              <a:rPr lang="ru-RU" sz="2400" dirty="0"/>
              <a:t> </a:t>
            </a:r>
            <a:r>
              <a:rPr lang="ru-RU" sz="2400" dirty="0" err="1"/>
              <a:t>утворюються</a:t>
            </a:r>
            <a:r>
              <a:rPr lang="ru-RU" sz="2400" dirty="0"/>
              <a:t> у резус-</a:t>
            </a:r>
            <a:r>
              <a:rPr lang="ru-RU" sz="2400" dirty="0" err="1"/>
              <a:t>негативної</a:t>
            </a:r>
            <a:r>
              <a:rPr lang="ru-RU" sz="2400" dirty="0"/>
              <a:t> </a:t>
            </a:r>
            <a:r>
              <a:rPr lang="ru-RU" sz="2400" dirty="0" err="1"/>
              <a:t>вагітної</a:t>
            </a:r>
            <a:r>
              <a:rPr lang="ru-RU" sz="2400" dirty="0"/>
              <a:t> </a:t>
            </a:r>
            <a:r>
              <a:rPr lang="ru-RU" sz="2400" dirty="0" err="1"/>
              <a:t>від</a:t>
            </a:r>
            <a:r>
              <a:rPr lang="ru-RU" sz="2400" dirty="0"/>
              <a:t> резус-позитивного плода. </a:t>
            </a:r>
          </a:p>
          <a:p>
            <a:pPr algn="just"/>
            <a:r>
              <a:rPr lang="ru-RU" sz="2400" dirty="0"/>
              <a:t>	Доведено, </a:t>
            </a:r>
            <a:r>
              <a:rPr lang="ru-RU" sz="2400" dirty="0" err="1"/>
              <a:t>що</a:t>
            </a:r>
            <a:r>
              <a:rPr lang="ru-RU" sz="2400" dirty="0"/>
              <a:t> </a:t>
            </a:r>
            <a:r>
              <a:rPr lang="ru-RU" sz="2400" dirty="0" err="1"/>
              <a:t>приблизно</a:t>
            </a:r>
            <a:r>
              <a:rPr lang="ru-RU" sz="2400" dirty="0"/>
              <a:t> 85 % людей резус-</a:t>
            </a:r>
            <a:r>
              <a:rPr lang="ru-RU" sz="2400" dirty="0" err="1"/>
              <a:t>позитивні</a:t>
            </a:r>
            <a:r>
              <a:rPr lang="ru-RU" sz="2400" dirty="0"/>
              <a:t>, </a:t>
            </a:r>
            <a:r>
              <a:rPr lang="ru-RU" sz="2400" dirty="0" err="1"/>
              <a:t>решта</a:t>
            </a:r>
            <a:r>
              <a:rPr lang="ru-RU" sz="2400" dirty="0"/>
              <a:t> 15 % - резус-</a:t>
            </a:r>
            <a:r>
              <a:rPr lang="ru-RU" sz="2400" dirty="0" err="1"/>
              <a:t>негативні</a:t>
            </a:r>
            <a:r>
              <a:rPr lang="ru-RU" sz="2400" dirty="0"/>
              <a:t>. </a:t>
            </a:r>
          </a:p>
          <a:p>
            <a:pPr algn="just"/>
            <a:r>
              <a:rPr lang="ru-RU" sz="2400" dirty="0"/>
              <a:t>	До </a:t>
            </a:r>
            <a:r>
              <a:rPr lang="ru-RU" sz="2400" dirty="0" err="1"/>
              <a:t>основних</a:t>
            </a:r>
            <a:r>
              <a:rPr lang="ru-RU" sz="2400" dirty="0"/>
              <a:t> </a:t>
            </a:r>
            <a:r>
              <a:rPr lang="ru-RU" sz="2400" dirty="0" err="1"/>
              <a:t>антигенів</a:t>
            </a:r>
            <a:r>
              <a:rPr lang="ru-RU" sz="2400" dirty="0"/>
              <a:t> </a:t>
            </a:r>
            <a:r>
              <a:rPr lang="ru-RU" sz="2400" dirty="0" err="1"/>
              <a:t>системи</a:t>
            </a:r>
            <a:r>
              <a:rPr lang="ru-RU" sz="2400" dirty="0"/>
              <a:t> резус належать </a:t>
            </a:r>
            <a:r>
              <a:rPr lang="en-US" sz="2400" dirty="0"/>
              <a:t>D, C, c, E, e, </a:t>
            </a:r>
            <a:r>
              <a:rPr lang="ru-RU" sz="2400" dirty="0" err="1"/>
              <a:t>найактивніших</a:t>
            </a:r>
            <a:r>
              <a:rPr lang="ru-RU" sz="2400" dirty="0"/>
              <a:t> </a:t>
            </a:r>
            <a:r>
              <a:rPr lang="ru-RU" sz="2400" dirty="0" err="1"/>
              <a:t>серед</a:t>
            </a:r>
            <a:r>
              <a:rPr lang="ru-RU" sz="2400" dirty="0"/>
              <a:t> них є </a:t>
            </a:r>
            <a:r>
              <a:rPr lang="ru-RU" sz="2400" b="1" dirty="0">
                <a:solidFill>
                  <a:srgbClr val="FF0000"/>
                </a:solidFill>
              </a:rPr>
              <a:t>антиген</a:t>
            </a:r>
            <a:r>
              <a:rPr lang="ru-RU" sz="2400" dirty="0"/>
              <a:t> </a:t>
            </a:r>
            <a:r>
              <a:rPr lang="en-US" sz="2400" b="1" dirty="0">
                <a:solidFill>
                  <a:srgbClr val="FF0000"/>
                </a:solidFill>
              </a:rPr>
              <a:t>D</a:t>
            </a:r>
            <a:r>
              <a:rPr lang="en-US" sz="2400" dirty="0"/>
              <a:t>, </a:t>
            </a:r>
            <a:r>
              <a:rPr lang="ru-RU" sz="2400" dirty="0" err="1"/>
              <a:t>який</a:t>
            </a:r>
            <a:r>
              <a:rPr lang="ru-RU" sz="2400" dirty="0"/>
              <a:t> і </a:t>
            </a:r>
            <a:r>
              <a:rPr lang="ru-RU" sz="2400" dirty="0" err="1"/>
              <a:t>визначає</a:t>
            </a:r>
            <a:r>
              <a:rPr lang="ru-RU" sz="2400" dirty="0"/>
              <a:t> </a:t>
            </a:r>
            <a:r>
              <a:rPr lang="ru-RU" sz="2400" dirty="0" err="1"/>
              <a:t>наявність</a:t>
            </a:r>
            <a:r>
              <a:rPr lang="ru-RU" sz="2400" dirty="0"/>
              <a:t> «резус-фактора». </a:t>
            </a:r>
          </a:p>
          <a:p>
            <a:pPr algn="just"/>
            <a:r>
              <a:rPr lang="ru-RU" sz="2400" dirty="0"/>
              <a:t>	</a:t>
            </a:r>
            <a:r>
              <a:rPr lang="ru-RU" sz="2400" dirty="0" err="1"/>
              <a:t>Визначення</a:t>
            </a:r>
            <a:r>
              <a:rPr lang="ru-RU" sz="2400" dirty="0"/>
              <a:t> резус-фактора проводиться </a:t>
            </a:r>
            <a:r>
              <a:rPr lang="ru-RU" sz="2400" dirty="0" err="1"/>
              <a:t>експрес</a:t>
            </a:r>
            <a:r>
              <a:rPr lang="ru-RU" sz="2400" dirty="0"/>
              <a:t>-методом з </a:t>
            </a:r>
            <a:r>
              <a:rPr lang="ru-RU" sz="2400" dirty="0" err="1"/>
              <a:t>використанням</a:t>
            </a:r>
            <a:r>
              <a:rPr lang="ru-RU" sz="2400" dirty="0"/>
              <a:t> резус-реагенту - </a:t>
            </a:r>
            <a:r>
              <a:rPr lang="ru-RU" sz="2400" dirty="0" err="1"/>
              <a:t>моноклональними</a:t>
            </a:r>
            <a:r>
              <a:rPr lang="ru-RU" sz="2400" dirty="0"/>
              <a:t> резус-</a:t>
            </a:r>
            <a:r>
              <a:rPr lang="ru-RU" sz="2400" dirty="0" err="1"/>
              <a:t>антитілами</a:t>
            </a:r>
            <a:r>
              <a:rPr lang="ru-RU" sz="2400" dirty="0"/>
              <a:t> (</a:t>
            </a:r>
            <a:r>
              <a:rPr lang="ru-RU" sz="2400" dirty="0" err="1"/>
              <a:t>цоліклонами</a:t>
            </a:r>
            <a:r>
              <a:rPr lang="ru-RU" sz="2400" dirty="0"/>
              <a:t>) </a:t>
            </a:r>
          </a:p>
        </p:txBody>
      </p:sp>
    </p:spTree>
    <p:extLst>
      <p:ext uri="{BB962C8B-B14F-4D97-AF65-F5344CB8AC3E}">
        <p14:creationId xmlns:p14="http://schemas.microsoft.com/office/powerpoint/2010/main" val="23534352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844824"/>
            <a:ext cx="3640475" cy="31683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38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3" y="1844824"/>
            <a:ext cx="3606229" cy="31683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4635811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856357"/>
            <a:ext cx="8352928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Font typeface="+mj-lt"/>
              <a:buAutoNum type="arabicPeriod"/>
            </a:pPr>
            <a:r>
              <a:rPr lang="ru-RU" sz="2400" b="1" dirty="0">
                <a:solidFill>
                  <a:srgbClr val="FF0000"/>
                </a:solidFill>
              </a:rPr>
              <a:t>Проба на </a:t>
            </a:r>
            <a:r>
              <a:rPr lang="ru-RU" sz="2400" b="1" dirty="0" err="1">
                <a:solidFill>
                  <a:srgbClr val="FF0000"/>
                </a:solidFill>
              </a:rPr>
              <a:t>індивідуальну</a:t>
            </a:r>
            <a:r>
              <a:rPr lang="ru-RU" sz="2400" b="1" dirty="0">
                <a:solidFill>
                  <a:srgbClr val="FF0000"/>
                </a:solidFill>
              </a:rPr>
              <a:t> </a:t>
            </a:r>
            <a:r>
              <a:rPr lang="ru-RU" sz="2400" b="1" dirty="0" err="1">
                <a:solidFill>
                  <a:srgbClr val="FF0000"/>
                </a:solidFill>
              </a:rPr>
              <a:t>сумісність</a:t>
            </a:r>
            <a:r>
              <a:rPr lang="ru-RU" sz="2400" b="1" dirty="0">
                <a:solidFill>
                  <a:srgbClr val="FF0000"/>
                </a:solidFill>
              </a:rPr>
              <a:t> </a:t>
            </a:r>
            <a:r>
              <a:rPr lang="ru-RU" sz="2400" dirty="0"/>
              <a:t>за системою АВО проводиться </a:t>
            </a:r>
            <a:r>
              <a:rPr lang="ru-RU" sz="2400" dirty="0" err="1"/>
              <a:t>наступним</a:t>
            </a:r>
            <a:r>
              <a:rPr lang="ru-RU" sz="2400" dirty="0"/>
              <a:t> чином: до 2 </a:t>
            </a:r>
            <a:r>
              <a:rPr lang="ru-RU" sz="2400" dirty="0" err="1"/>
              <a:t>крапель</a:t>
            </a:r>
            <a:r>
              <a:rPr lang="ru-RU" sz="2400" dirty="0"/>
              <a:t> </a:t>
            </a:r>
            <a:r>
              <a:rPr lang="ru-RU" sz="2400" dirty="0" err="1"/>
              <a:t>сироватки</a:t>
            </a:r>
            <a:r>
              <a:rPr lang="ru-RU" sz="2400" dirty="0"/>
              <a:t> </a:t>
            </a:r>
            <a:r>
              <a:rPr lang="ru-RU" sz="2400" dirty="0" err="1"/>
              <a:t>крові</a:t>
            </a:r>
            <a:r>
              <a:rPr lang="ru-RU" sz="2400" dirty="0"/>
              <a:t> </a:t>
            </a:r>
            <a:r>
              <a:rPr lang="ru-RU" sz="2400" dirty="0" err="1"/>
              <a:t>реципієнта</a:t>
            </a:r>
            <a:r>
              <a:rPr lang="ru-RU" sz="2400" dirty="0"/>
              <a:t> на </a:t>
            </a:r>
            <a:r>
              <a:rPr lang="ru-RU" sz="2400" dirty="0" err="1"/>
              <a:t>чашці</a:t>
            </a:r>
            <a:r>
              <a:rPr lang="ru-RU" sz="2400" dirty="0"/>
              <a:t> </a:t>
            </a:r>
            <a:r>
              <a:rPr lang="ru-RU" sz="2400" dirty="0" err="1"/>
              <a:t>Петрі</a:t>
            </a:r>
            <a:r>
              <a:rPr lang="ru-RU" sz="2400" dirty="0"/>
              <a:t> </a:t>
            </a:r>
            <a:r>
              <a:rPr lang="ru-RU" sz="2400" dirty="0" err="1"/>
              <a:t>додають</a:t>
            </a:r>
            <a:r>
              <a:rPr lang="ru-RU" sz="2400" dirty="0"/>
              <a:t> в 10 </a:t>
            </a:r>
            <a:r>
              <a:rPr lang="ru-RU" sz="2400" dirty="0" err="1"/>
              <a:t>разів</a:t>
            </a:r>
            <a:r>
              <a:rPr lang="ru-RU" sz="2400" dirty="0"/>
              <a:t> </a:t>
            </a:r>
            <a:r>
              <a:rPr lang="ru-RU" sz="2400" dirty="0" err="1"/>
              <a:t>меншу</a:t>
            </a:r>
            <a:r>
              <a:rPr lang="ru-RU" sz="2400" dirty="0"/>
              <a:t> </a:t>
            </a:r>
            <a:r>
              <a:rPr lang="ru-RU" sz="2400" dirty="0" err="1"/>
              <a:t>краплю</a:t>
            </a:r>
            <a:r>
              <a:rPr lang="ru-RU" sz="2400" dirty="0"/>
              <a:t> </a:t>
            </a:r>
            <a:r>
              <a:rPr lang="ru-RU" sz="2400" dirty="0" err="1"/>
              <a:t>крові</a:t>
            </a:r>
            <a:r>
              <a:rPr lang="ru-RU" sz="2400" dirty="0"/>
              <a:t> донора, </a:t>
            </a:r>
            <a:r>
              <a:rPr lang="ru-RU" sz="2400" dirty="0" err="1"/>
              <a:t>перемішують</a:t>
            </a:r>
            <a:r>
              <a:rPr lang="ru-RU" sz="2400" dirty="0"/>
              <a:t> і через 5 </a:t>
            </a:r>
            <a:r>
              <a:rPr lang="ru-RU" sz="2400" dirty="0" err="1"/>
              <a:t>хв</a:t>
            </a:r>
            <a:r>
              <a:rPr lang="ru-RU" sz="2400" dirty="0"/>
              <a:t>. при </a:t>
            </a:r>
            <a:r>
              <a:rPr lang="ru-RU" sz="2400" dirty="0" err="1"/>
              <a:t>кімнатній</a:t>
            </a:r>
            <a:r>
              <a:rPr lang="ru-RU" sz="2400" dirty="0"/>
              <a:t> </a:t>
            </a:r>
            <a:r>
              <a:rPr lang="ru-RU" sz="2400" dirty="0" err="1"/>
              <a:t>температурі</a:t>
            </a:r>
            <a:r>
              <a:rPr lang="ru-RU" sz="2400" dirty="0"/>
              <a:t> </a:t>
            </a:r>
            <a:r>
              <a:rPr lang="ru-RU" sz="2400" dirty="0" err="1"/>
              <a:t>оцінюють</a:t>
            </a:r>
            <a:r>
              <a:rPr lang="ru-RU" sz="2400" dirty="0"/>
              <a:t> </a:t>
            </a:r>
            <a:r>
              <a:rPr lang="ru-RU" sz="2400" dirty="0" err="1"/>
              <a:t>наявність</a:t>
            </a:r>
            <a:r>
              <a:rPr lang="ru-RU" sz="2400" dirty="0"/>
              <a:t> </a:t>
            </a:r>
            <a:r>
              <a:rPr lang="ru-RU" sz="2400" dirty="0" err="1"/>
              <a:t>аглютинації</a:t>
            </a:r>
            <a:r>
              <a:rPr lang="ru-RU" sz="2400" dirty="0"/>
              <a:t> - </a:t>
            </a:r>
            <a:r>
              <a:rPr lang="ru-RU" sz="2400" dirty="0" err="1"/>
              <a:t>якщо</a:t>
            </a:r>
            <a:r>
              <a:rPr lang="ru-RU" sz="2400" dirty="0"/>
              <a:t> </a:t>
            </a:r>
            <a:r>
              <a:rPr lang="ru-RU" sz="2400" dirty="0" err="1"/>
              <a:t>реакція</a:t>
            </a:r>
            <a:r>
              <a:rPr lang="ru-RU" sz="2400" dirty="0"/>
              <a:t> не наступила, то кров </a:t>
            </a:r>
            <a:r>
              <a:rPr lang="ru-RU" sz="2400" dirty="0" err="1"/>
              <a:t>сумісна</a:t>
            </a:r>
            <a:r>
              <a:rPr lang="ru-RU" sz="2400" dirty="0"/>
              <a:t>. </a:t>
            </a:r>
          </a:p>
          <a:p>
            <a:pPr marL="342900" indent="-342900" algn="just">
              <a:buFont typeface="+mj-lt"/>
              <a:buAutoNum type="arabicPeriod"/>
            </a:pPr>
            <a:r>
              <a:rPr lang="ru-RU" sz="2400" b="1" dirty="0">
                <a:solidFill>
                  <a:srgbClr val="FF0000"/>
                </a:solidFill>
              </a:rPr>
              <a:t>Проба на резус-</a:t>
            </a:r>
            <a:r>
              <a:rPr lang="ru-RU" sz="2400" b="1" dirty="0" err="1">
                <a:solidFill>
                  <a:srgbClr val="FF0000"/>
                </a:solidFill>
              </a:rPr>
              <a:t>сумісність</a:t>
            </a:r>
            <a:r>
              <a:rPr lang="ru-RU" sz="2400" b="1" dirty="0">
                <a:solidFill>
                  <a:srgbClr val="FF0000"/>
                </a:solidFill>
              </a:rPr>
              <a:t> </a:t>
            </a:r>
            <a:r>
              <a:rPr lang="ru-RU" sz="2400" dirty="0"/>
              <a:t>- </a:t>
            </a:r>
            <a:r>
              <a:rPr lang="ru-RU" sz="2400" dirty="0" err="1"/>
              <a:t>методичні</a:t>
            </a:r>
            <a:r>
              <a:rPr lang="ru-RU" sz="2400" dirty="0"/>
              <a:t> </a:t>
            </a:r>
            <a:r>
              <a:rPr lang="ru-RU" sz="2400" dirty="0" err="1"/>
              <a:t>прийоми</a:t>
            </a:r>
            <a:r>
              <a:rPr lang="ru-RU" sz="2400" dirty="0"/>
              <a:t> </a:t>
            </a:r>
            <a:r>
              <a:rPr lang="ru-RU" sz="2400" dirty="0" err="1"/>
              <a:t>такі</a:t>
            </a:r>
            <a:r>
              <a:rPr lang="ru-RU" sz="2400" dirty="0"/>
              <a:t> </a:t>
            </a:r>
            <a:r>
              <a:rPr lang="ru-RU" sz="2400" dirty="0" err="1"/>
              <a:t>самі</a:t>
            </a:r>
            <a:r>
              <a:rPr lang="ru-RU" sz="2400" dirty="0"/>
              <a:t>, як при </a:t>
            </a:r>
            <a:r>
              <a:rPr lang="ru-RU" sz="2400" dirty="0" err="1"/>
              <a:t>пробі</a:t>
            </a:r>
            <a:r>
              <a:rPr lang="ru-RU" sz="2400" dirty="0"/>
              <a:t> на </a:t>
            </a:r>
            <a:r>
              <a:rPr lang="ru-RU" sz="2400" dirty="0" err="1"/>
              <a:t>індивідуальну</a:t>
            </a:r>
            <a:r>
              <a:rPr lang="ru-RU" sz="2400" dirty="0"/>
              <a:t> </a:t>
            </a:r>
            <a:r>
              <a:rPr lang="ru-RU" sz="2400" dirty="0" err="1"/>
              <a:t>сумісність</a:t>
            </a:r>
            <a:r>
              <a:rPr lang="ru-RU" sz="2400" dirty="0"/>
              <a:t>, </a:t>
            </a:r>
            <a:r>
              <a:rPr lang="ru-RU" sz="2400" dirty="0" err="1"/>
              <a:t>тільки</a:t>
            </a:r>
            <a:r>
              <a:rPr lang="ru-RU" sz="2400" dirty="0"/>
              <a:t> тест </a:t>
            </a:r>
            <a:r>
              <a:rPr lang="ru-RU" sz="2400" dirty="0" err="1"/>
              <a:t>виконується</a:t>
            </a:r>
            <a:r>
              <a:rPr lang="ru-RU" sz="2400" dirty="0"/>
              <a:t> на </a:t>
            </a:r>
            <a:r>
              <a:rPr lang="ru-RU" sz="2400" dirty="0" err="1"/>
              <a:t>водяній</a:t>
            </a:r>
            <a:r>
              <a:rPr lang="ru-RU" sz="2400" dirty="0"/>
              <a:t> </a:t>
            </a:r>
            <a:r>
              <a:rPr lang="ru-RU" sz="2400" dirty="0" err="1"/>
              <a:t>бані</a:t>
            </a:r>
            <a:r>
              <a:rPr lang="ru-RU" sz="2400" dirty="0"/>
              <a:t> при </a:t>
            </a:r>
            <a:r>
              <a:rPr lang="ru-RU" sz="2400" dirty="0" err="1"/>
              <a:t>температурі</a:t>
            </a:r>
            <a:r>
              <a:rPr lang="ru-RU" sz="2400" dirty="0"/>
              <a:t> 42-48°С </a:t>
            </a:r>
            <a:r>
              <a:rPr lang="ru-RU" sz="2400" dirty="0" err="1"/>
              <a:t>впродовж</a:t>
            </a:r>
            <a:r>
              <a:rPr lang="ru-RU" sz="2400" dirty="0"/>
              <a:t> 10 </a:t>
            </a:r>
            <a:r>
              <a:rPr lang="ru-RU" sz="2400" dirty="0" err="1"/>
              <a:t>хв</a:t>
            </a:r>
            <a:r>
              <a:rPr lang="ru-RU" sz="2400" dirty="0"/>
              <a:t>. - при </a:t>
            </a:r>
            <a:r>
              <a:rPr lang="ru-RU" sz="2400" dirty="0" err="1"/>
              <a:t>появі</a:t>
            </a:r>
            <a:r>
              <a:rPr lang="ru-RU" sz="2400" dirty="0"/>
              <a:t> </a:t>
            </a:r>
            <a:r>
              <a:rPr lang="ru-RU" sz="2400" dirty="0" err="1"/>
              <a:t>аглютинації</a:t>
            </a:r>
            <a:r>
              <a:rPr lang="ru-RU" sz="2400" dirty="0"/>
              <a:t> кров </a:t>
            </a:r>
            <a:r>
              <a:rPr lang="ru-RU" sz="2400" dirty="0" err="1"/>
              <a:t>переливати</a:t>
            </a:r>
            <a:r>
              <a:rPr lang="ru-RU" sz="2400" dirty="0"/>
              <a:t> не </a:t>
            </a:r>
            <a:r>
              <a:rPr lang="ru-RU" sz="2400" dirty="0" err="1"/>
              <a:t>можна</a:t>
            </a:r>
            <a:r>
              <a:rPr lang="ru-RU" sz="2400" dirty="0"/>
              <a:t>. </a:t>
            </a:r>
          </a:p>
          <a:p>
            <a:pPr marL="342900" indent="-342900" algn="just">
              <a:buFont typeface="+mj-lt"/>
              <a:buAutoNum type="arabicPeriod"/>
            </a:pPr>
            <a:r>
              <a:rPr lang="ru-RU" sz="2400" b="1" dirty="0" err="1">
                <a:solidFill>
                  <a:srgbClr val="FF0000"/>
                </a:solidFill>
              </a:rPr>
              <a:t>Біологічна</a:t>
            </a:r>
            <a:r>
              <a:rPr lang="ru-RU" sz="2400" b="1" dirty="0">
                <a:solidFill>
                  <a:srgbClr val="FF0000"/>
                </a:solidFill>
              </a:rPr>
              <a:t> проба </a:t>
            </a:r>
            <a:r>
              <a:rPr lang="ru-RU" sz="2400" dirty="0"/>
              <a:t>– </a:t>
            </a:r>
            <a:r>
              <a:rPr lang="ru-RU" sz="2400" dirty="0" err="1"/>
              <a:t>струминно</a:t>
            </a:r>
            <a:r>
              <a:rPr lang="ru-RU" sz="2400" dirty="0"/>
              <a:t> вливають10-15 мл </a:t>
            </a:r>
            <a:r>
              <a:rPr lang="ru-RU" sz="2400" dirty="0" err="1"/>
              <a:t>крові</a:t>
            </a:r>
            <a:r>
              <a:rPr lang="ru-RU" sz="2400" dirty="0"/>
              <a:t>, а </a:t>
            </a:r>
            <a:r>
              <a:rPr lang="ru-RU" sz="2400" dirty="0" err="1"/>
              <a:t>потім</a:t>
            </a:r>
            <a:r>
              <a:rPr lang="ru-RU" sz="2400" dirty="0"/>
              <a:t> </a:t>
            </a:r>
            <a:r>
              <a:rPr lang="ru-RU" sz="2400" dirty="0" err="1"/>
              <a:t>впродовж</a:t>
            </a:r>
            <a:r>
              <a:rPr lang="ru-RU" sz="2400" dirty="0"/>
              <a:t> 3 </a:t>
            </a:r>
            <a:r>
              <a:rPr lang="ru-RU" sz="2400" dirty="0" err="1"/>
              <a:t>хв</a:t>
            </a:r>
            <a:r>
              <a:rPr lang="ru-RU" sz="2400" dirty="0"/>
              <a:t> </a:t>
            </a:r>
            <a:r>
              <a:rPr lang="ru-RU" sz="2400" dirty="0" err="1"/>
              <a:t>спостерігають</a:t>
            </a:r>
            <a:r>
              <a:rPr lang="ru-RU" sz="2400" dirty="0"/>
              <a:t> за станом </a:t>
            </a:r>
            <a:r>
              <a:rPr lang="ru-RU" sz="2400" dirty="0" err="1"/>
              <a:t>пацієнта</a:t>
            </a:r>
            <a:r>
              <a:rPr lang="ru-RU" sz="2400" dirty="0"/>
              <a:t>; при </a:t>
            </a:r>
            <a:r>
              <a:rPr lang="ru-RU" sz="2400" dirty="0" err="1"/>
              <a:t>відсутності</a:t>
            </a:r>
            <a:r>
              <a:rPr lang="ru-RU" sz="2400" dirty="0"/>
              <a:t> </a:t>
            </a:r>
            <a:r>
              <a:rPr lang="ru-RU" sz="2400" dirty="0" err="1"/>
              <a:t>реакції</a:t>
            </a:r>
            <a:r>
              <a:rPr lang="ru-RU" sz="2400" dirty="0"/>
              <a:t> </a:t>
            </a:r>
            <a:r>
              <a:rPr lang="ru-RU" sz="2400" dirty="0" err="1"/>
              <a:t>після</a:t>
            </a:r>
            <a:r>
              <a:rPr lang="ru-RU" sz="2400" dirty="0"/>
              <a:t> </a:t>
            </a:r>
            <a:r>
              <a:rPr lang="ru-RU" sz="2400" dirty="0" err="1"/>
              <a:t>такої</a:t>
            </a:r>
            <a:r>
              <a:rPr lang="ru-RU" sz="2400" dirty="0"/>
              <a:t> 3-разової </a:t>
            </a:r>
            <a:r>
              <a:rPr lang="ru-RU" sz="2400" dirty="0" err="1"/>
              <a:t>перевірки</a:t>
            </a:r>
            <a:r>
              <a:rPr lang="ru-RU" sz="2400" dirty="0"/>
              <a:t> кров </a:t>
            </a:r>
            <a:r>
              <a:rPr lang="ru-RU" sz="2400" dirty="0" err="1"/>
              <a:t>можна</a:t>
            </a:r>
            <a:r>
              <a:rPr lang="ru-RU" sz="2400" dirty="0"/>
              <a:t> </a:t>
            </a:r>
            <a:r>
              <a:rPr lang="ru-RU" sz="2400" dirty="0" err="1"/>
              <a:t>переливати</a:t>
            </a:r>
            <a:r>
              <a:rPr lang="ru-RU" sz="2400" dirty="0"/>
              <a:t>.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547664" y="188640"/>
            <a:ext cx="612757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600" b="1" dirty="0" err="1">
                <a:solidFill>
                  <a:srgbClr val="FF0000"/>
                </a:solidFill>
              </a:rPr>
              <a:t>Проби</a:t>
            </a:r>
            <a:r>
              <a:rPr lang="ru-RU" sz="3600" b="1" dirty="0">
                <a:solidFill>
                  <a:srgbClr val="FF0000"/>
                </a:solidFill>
              </a:rPr>
              <a:t> при </a:t>
            </a:r>
            <a:r>
              <a:rPr lang="ru-RU" sz="3600" b="1" dirty="0" err="1">
                <a:solidFill>
                  <a:srgbClr val="FF0000"/>
                </a:solidFill>
              </a:rPr>
              <a:t>переливанн</a:t>
            </a:r>
            <a:r>
              <a:rPr lang="uk-UA" sz="3600" b="1" dirty="0">
                <a:solidFill>
                  <a:srgbClr val="FF0000"/>
                </a:solidFill>
              </a:rPr>
              <a:t>і крові</a:t>
            </a:r>
            <a:endParaRPr lang="ru-RU" sz="36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97979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504" y="1925"/>
            <a:ext cx="8928992" cy="72635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err="1">
                <a:solidFill>
                  <a:srgbClr val="FF0000"/>
                </a:solidFill>
              </a:rPr>
              <a:t>Показання</a:t>
            </a:r>
            <a:r>
              <a:rPr lang="ru-RU" sz="3200" b="1" dirty="0">
                <a:solidFill>
                  <a:srgbClr val="FF0000"/>
                </a:solidFill>
              </a:rPr>
              <a:t> до </a:t>
            </a:r>
            <a:r>
              <a:rPr lang="ru-RU" sz="3200" b="1" dirty="0" err="1">
                <a:solidFill>
                  <a:srgbClr val="FF0000"/>
                </a:solidFill>
              </a:rPr>
              <a:t>переливання</a:t>
            </a:r>
            <a:r>
              <a:rPr lang="ru-RU" sz="3200" b="1" dirty="0">
                <a:solidFill>
                  <a:srgbClr val="FF0000"/>
                </a:solidFill>
              </a:rPr>
              <a:t> </a:t>
            </a:r>
            <a:r>
              <a:rPr lang="ru-RU" sz="3200" b="1" dirty="0" err="1">
                <a:solidFill>
                  <a:srgbClr val="FF0000"/>
                </a:solidFill>
              </a:rPr>
              <a:t>крові</a:t>
            </a:r>
            <a:r>
              <a:rPr lang="ru-RU" sz="3200" b="1" dirty="0">
                <a:solidFill>
                  <a:srgbClr val="FF0000"/>
                </a:solidFill>
              </a:rPr>
              <a:t>: 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3200" b="1" dirty="0" err="1"/>
              <a:t>Абсолютні</a:t>
            </a:r>
            <a:r>
              <a:rPr lang="ru-RU" sz="3200" b="1" dirty="0"/>
              <a:t>: </a:t>
            </a:r>
          </a:p>
          <a:p>
            <a:pPr marL="1371600" lvl="2" indent="-457200">
              <a:buFont typeface="Wingdings" pitchFamily="2" charset="2"/>
              <a:buChar char="ü"/>
            </a:pPr>
            <a:r>
              <a:rPr lang="ru-RU" sz="3200" dirty="0" err="1"/>
              <a:t>гостра</a:t>
            </a:r>
            <a:r>
              <a:rPr lang="ru-RU" sz="3200" dirty="0"/>
              <a:t> </a:t>
            </a:r>
            <a:r>
              <a:rPr lang="ru-RU" sz="3200" dirty="0" err="1"/>
              <a:t>крововтрата</a:t>
            </a:r>
            <a:r>
              <a:rPr lang="ru-RU" sz="3200" dirty="0"/>
              <a:t> 20 % і </a:t>
            </a:r>
            <a:r>
              <a:rPr lang="ru-RU" sz="3200" dirty="0" err="1"/>
              <a:t>більше</a:t>
            </a:r>
            <a:r>
              <a:rPr lang="ru-RU" sz="3200" dirty="0"/>
              <a:t> ОЦК; </a:t>
            </a:r>
          </a:p>
          <a:p>
            <a:pPr marL="1371600" lvl="2" indent="-457200">
              <a:buFont typeface="Wingdings" pitchFamily="2" charset="2"/>
              <a:buChar char="ü"/>
            </a:pPr>
            <a:r>
              <a:rPr lang="ru-RU" sz="3200" dirty="0" err="1"/>
              <a:t>операції</a:t>
            </a:r>
            <a:r>
              <a:rPr lang="ru-RU" sz="3200" dirty="0"/>
              <a:t> з </a:t>
            </a:r>
            <a:r>
              <a:rPr lang="ru-RU" sz="3200" dirty="0" err="1"/>
              <a:t>використанням</a:t>
            </a:r>
            <a:r>
              <a:rPr lang="ru-RU" sz="3200" dirty="0"/>
              <a:t> штучного </a:t>
            </a:r>
            <a:r>
              <a:rPr lang="ru-RU" sz="3200" dirty="0" err="1"/>
              <a:t>кровообігу</a:t>
            </a:r>
            <a:r>
              <a:rPr lang="ru-RU" sz="3200" dirty="0"/>
              <a:t>; 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3200" b="1" dirty="0" err="1"/>
              <a:t>Відносні</a:t>
            </a:r>
            <a:r>
              <a:rPr lang="ru-RU" sz="3200" b="1" dirty="0"/>
              <a:t>: </a:t>
            </a:r>
          </a:p>
          <a:p>
            <a:pPr marL="1371600" lvl="2" indent="-457200">
              <a:buFont typeface="Wingdings" pitchFamily="2" charset="2"/>
              <a:buChar char="ü"/>
            </a:pPr>
            <a:r>
              <a:rPr lang="ru-RU" sz="3200" dirty="0" err="1"/>
              <a:t>крововтрата</a:t>
            </a:r>
            <a:r>
              <a:rPr lang="ru-RU" sz="3200" dirty="0"/>
              <a:t> в </a:t>
            </a:r>
            <a:r>
              <a:rPr lang="ru-RU" sz="3200" dirty="0" err="1"/>
              <a:t>об'ємі</a:t>
            </a:r>
            <a:r>
              <a:rPr lang="ru-RU" sz="3200" dirty="0"/>
              <a:t> 10 - 20 % ОЦК;</a:t>
            </a:r>
          </a:p>
          <a:p>
            <a:pPr marL="1371600" lvl="2" indent="-457200">
              <a:buFont typeface="Wingdings" pitchFamily="2" charset="2"/>
              <a:buChar char="ü"/>
            </a:pPr>
            <a:r>
              <a:rPr lang="ru-RU" sz="3200" dirty="0" err="1"/>
              <a:t>анемія</a:t>
            </a:r>
            <a:r>
              <a:rPr lang="ru-RU" sz="3200" dirty="0"/>
              <a:t>  будь-</a:t>
            </a:r>
            <a:r>
              <a:rPr lang="ru-RU" sz="3200" dirty="0" err="1"/>
              <a:t>якої</a:t>
            </a:r>
            <a:r>
              <a:rPr lang="ru-RU" sz="3200" dirty="0"/>
              <a:t> </a:t>
            </a:r>
            <a:r>
              <a:rPr lang="ru-RU" sz="3200" dirty="0" err="1"/>
              <a:t>етіології</a:t>
            </a:r>
            <a:r>
              <a:rPr lang="ru-RU" sz="3200" dirty="0"/>
              <a:t> з </a:t>
            </a:r>
            <a:r>
              <a:rPr lang="ru-RU" sz="3200" dirty="0" err="1"/>
              <a:t>рівнем</a:t>
            </a:r>
            <a:r>
              <a:rPr lang="ru-RU" sz="3200" dirty="0"/>
              <a:t> </a:t>
            </a:r>
            <a:r>
              <a:rPr lang="ru-RU" sz="3200" dirty="0" err="1"/>
              <a:t>гемоглобіну</a:t>
            </a:r>
            <a:r>
              <a:rPr lang="ru-RU" sz="3200" dirty="0"/>
              <a:t> </a:t>
            </a:r>
            <a:r>
              <a:rPr lang="ru-RU" sz="3200" dirty="0" err="1"/>
              <a:t>нижче</a:t>
            </a:r>
            <a:r>
              <a:rPr lang="ru-RU" sz="3200" dirty="0"/>
              <a:t> 80 г/л; </a:t>
            </a:r>
          </a:p>
          <a:p>
            <a:pPr marL="1371600" lvl="2" indent="-457200">
              <a:buFont typeface="Wingdings" pitchFamily="2" charset="2"/>
              <a:buChar char="ü"/>
            </a:pPr>
            <a:r>
              <a:rPr lang="ru-RU" sz="3200" dirty="0" err="1"/>
              <a:t>триваючі</a:t>
            </a:r>
            <a:r>
              <a:rPr lang="ru-RU" sz="3200" dirty="0"/>
              <a:t> </a:t>
            </a:r>
            <a:r>
              <a:rPr lang="ru-RU" sz="3200" dirty="0" err="1"/>
              <a:t>кровотечі</a:t>
            </a:r>
            <a:r>
              <a:rPr lang="ru-RU" sz="3200" dirty="0"/>
              <a:t>, </a:t>
            </a:r>
            <a:r>
              <a:rPr lang="ru-RU" sz="3200" dirty="0" err="1"/>
              <a:t>зумовлені</a:t>
            </a:r>
            <a:r>
              <a:rPr lang="ru-RU" sz="3200" dirty="0"/>
              <a:t> </a:t>
            </a:r>
            <a:r>
              <a:rPr lang="ru-RU" sz="3200" dirty="0" err="1"/>
              <a:t>порушенням</a:t>
            </a:r>
            <a:r>
              <a:rPr lang="ru-RU" sz="3200" dirty="0"/>
              <a:t> </a:t>
            </a:r>
            <a:r>
              <a:rPr lang="ru-RU" sz="3200" dirty="0" err="1"/>
              <a:t>зсідання</a:t>
            </a:r>
            <a:r>
              <a:rPr lang="ru-RU" sz="3200" dirty="0"/>
              <a:t> </a:t>
            </a:r>
            <a:r>
              <a:rPr lang="ru-RU" sz="3200" dirty="0" err="1"/>
              <a:t>крові</a:t>
            </a:r>
            <a:r>
              <a:rPr lang="ru-RU" sz="3200" dirty="0"/>
              <a:t>; </a:t>
            </a:r>
          </a:p>
          <a:p>
            <a:pPr marL="1371600" lvl="2" indent="-457200">
              <a:buFont typeface="Wingdings" pitchFamily="2" charset="2"/>
              <a:buChar char="ü"/>
            </a:pPr>
            <a:r>
              <a:rPr lang="ru-RU" sz="3200" dirty="0" err="1"/>
              <a:t>великі</a:t>
            </a:r>
            <a:r>
              <a:rPr lang="ru-RU" sz="3200" dirty="0"/>
              <a:t> </a:t>
            </a:r>
            <a:r>
              <a:rPr lang="ru-RU" sz="3200" dirty="0" err="1"/>
              <a:t>глибокі</a:t>
            </a:r>
            <a:r>
              <a:rPr lang="ru-RU" sz="3200" dirty="0"/>
              <a:t> </a:t>
            </a:r>
            <a:r>
              <a:rPr lang="ru-RU" sz="3200" dirty="0" err="1"/>
              <a:t>опіки</a:t>
            </a:r>
            <a:r>
              <a:rPr lang="ru-RU" sz="3200" dirty="0"/>
              <a:t>; </a:t>
            </a:r>
          </a:p>
          <a:p>
            <a:pPr marL="1371600" lvl="2" indent="-457200">
              <a:buFont typeface="Wingdings" pitchFamily="2" charset="2"/>
              <a:buChar char="ü"/>
            </a:pPr>
            <a:r>
              <a:rPr lang="ru-RU" sz="3200" dirty="0" err="1"/>
              <a:t>цитопенічні</a:t>
            </a:r>
            <a:r>
              <a:rPr lang="ru-RU" sz="3200" dirty="0"/>
              <a:t> </a:t>
            </a:r>
            <a:r>
              <a:rPr lang="ru-RU" sz="3200" dirty="0" err="1"/>
              <a:t>стани</a:t>
            </a:r>
            <a:r>
              <a:rPr lang="ru-RU" sz="3200" dirty="0"/>
              <a:t> (</a:t>
            </a:r>
            <a:r>
              <a:rPr lang="ru-RU" sz="3200" dirty="0" err="1"/>
              <a:t>лейкопенія</a:t>
            </a:r>
            <a:r>
              <a:rPr lang="ru-RU" sz="3200" dirty="0"/>
              <a:t>, </a:t>
            </a:r>
            <a:r>
              <a:rPr lang="ru-RU" sz="3200" dirty="0" err="1"/>
              <a:t>тромбоцитопенія</a:t>
            </a:r>
            <a:r>
              <a:rPr lang="ru-RU" sz="3200" dirty="0"/>
              <a:t>).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8595150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332656"/>
            <a:ext cx="8352928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err="1">
                <a:solidFill>
                  <a:srgbClr val="FF0000"/>
                </a:solidFill>
              </a:rPr>
              <a:t>Протипоказання</a:t>
            </a:r>
            <a:r>
              <a:rPr lang="ru-RU" sz="2400" b="1" dirty="0">
                <a:solidFill>
                  <a:srgbClr val="FF0000"/>
                </a:solidFill>
              </a:rPr>
              <a:t> до </a:t>
            </a:r>
            <a:r>
              <a:rPr lang="ru-RU" sz="2400" b="1" dirty="0" err="1">
                <a:solidFill>
                  <a:srgbClr val="FF0000"/>
                </a:solidFill>
              </a:rPr>
              <a:t>гемотрансфузії</a:t>
            </a:r>
            <a:r>
              <a:rPr lang="ru-RU" sz="2400" b="1" dirty="0">
                <a:solidFill>
                  <a:srgbClr val="FF0000"/>
                </a:solidFill>
              </a:rPr>
              <a:t>: </a:t>
            </a:r>
          </a:p>
          <a:p>
            <a:pPr marL="457200" indent="-457200" algn="just">
              <a:buFont typeface="Wingdings" pitchFamily="2" charset="2"/>
              <a:buChar char="ü"/>
            </a:pPr>
            <a:r>
              <a:rPr lang="ru-RU" sz="2400" dirty="0" err="1"/>
              <a:t>важкі</a:t>
            </a:r>
            <a:r>
              <a:rPr lang="ru-RU" sz="2400" dirty="0"/>
              <a:t> </a:t>
            </a:r>
            <a:r>
              <a:rPr lang="ru-RU" sz="2400" dirty="0" err="1"/>
              <a:t>порушення</a:t>
            </a:r>
            <a:r>
              <a:rPr lang="ru-RU" sz="2400" dirty="0"/>
              <a:t> </a:t>
            </a:r>
            <a:r>
              <a:rPr lang="ru-RU" sz="2400" dirty="0" err="1"/>
              <a:t>функції</a:t>
            </a:r>
            <a:r>
              <a:rPr lang="ru-RU" sz="2400" dirty="0"/>
              <a:t> </a:t>
            </a:r>
            <a:r>
              <a:rPr lang="ru-RU" sz="2400" dirty="0" err="1"/>
              <a:t>печінки</a:t>
            </a:r>
            <a:r>
              <a:rPr lang="ru-RU" sz="2400" dirty="0"/>
              <a:t> та </a:t>
            </a:r>
            <a:r>
              <a:rPr lang="ru-RU" sz="2400" dirty="0" err="1"/>
              <a:t>нирок</a:t>
            </a:r>
            <a:r>
              <a:rPr lang="ru-RU" sz="2400" dirty="0"/>
              <a:t>; </a:t>
            </a:r>
          </a:p>
          <a:p>
            <a:pPr marL="457200" indent="-457200" algn="just">
              <a:buFont typeface="Wingdings" pitchFamily="2" charset="2"/>
              <a:buChar char="ü"/>
            </a:pPr>
            <a:r>
              <a:rPr lang="ru-RU" sz="2400" dirty="0" err="1"/>
              <a:t>гостра</a:t>
            </a:r>
            <a:r>
              <a:rPr lang="ru-RU" sz="2400" dirty="0"/>
              <a:t> </a:t>
            </a:r>
            <a:r>
              <a:rPr lang="ru-RU" sz="2400" dirty="0" err="1"/>
              <a:t>серцева</a:t>
            </a:r>
            <a:r>
              <a:rPr lang="ru-RU" sz="2400" dirty="0"/>
              <a:t> </a:t>
            </a:r>
            <a:r>
              <a:rPr lang="ru-RU" sz="2400" dirty="0" err="1"/>
              <a:t>недостатність</a:t>
            </a:r>
            <a:r>
              <a:rPr lang="ru-RU" sz="2400" dirty="0"/>
              <a:t> та </a:t>
            </a:r>
            <a:r>
              <a:rPr lang="ru-RU" sz="2400" dirty="0" err="1"/>
              <a:t>захворювання</a:t>
            </a:r>
            <a:r>
              <a:rPr lang="ru-RU" sz="2400" dirty="0"/>
              <a:t> </a:t>
            </a:r>
            <a:r>
              <a:rPr lang="ru-RU" sz="2400" dirty="0" err="1"/>
              <a:t>пов'язані</a:t>
            </a:r>
            <a:r>
              <a:rPr lang="ru-RU" sz="2400" dirty="0"/>
              <a:t> з </a:t>
            </a:r>
            <a:r>
              <a:rPr lang="ru-RU" sz="2400" dirty="0" err="1"/>
              <a:t>застоєм</a:t>
            </a:r>
            <a:r>
              <a:rPr lang="ru-RU" sz="2400" dirty="0"/>
              <a:t> в малому </a:t>
            </a:r>
            <a:r>
              <a:rPr lang="ru-RU" sz="2400" dirty="0" err="1"/>
              <a:t>колі</a:t>
            </a:r>
            <a:r>
              <a:rPr lang="ru-RU" sz="2400" dirty="0"/>
              <a:t> </a:t>
            </a:r>
            <a:r>
              <a:rPr lang="ru-RU" sz="2400" dirty="0" err="1"/>
              <a:t>кровообігу</a:t>
            </a:r>
            <a:r>
              <a:rPr lang="ru-RU" sz="2400" dirty="0"/>
              <a:t>;</a:t>
            </a:r>
          </a:p>
          <a:p>
            <a:pPr marL="457200" indent="-457200" algn="just">
              <a:buFont typeface="Wingdings" pitchFamily="2" charset="2"/>
              <a:buChar char="ü"/>
            </a:pPr>
            <a:r>
              <a:rPr lang="ru-RU" sz="2400" dirty="0" err="1"/>
              <a:t>абсолютне</a:t>
            </a:r>
            <a:r>
              <a:rPr lang="ru-RU" sz="2400" dirty="0"/>
              <a:t> </a:t>
            </a:r>
            <a:r>
              <a:rPr lang="ru-RU" sz="2400" dirty="0" err="1"/>
              <a:t>протипоказання</a:t>
            </a:r>
            <a:r>
              <a:rPr lang="ru-RU" sz="2400" dirty="0"/>
              <a:t> - набряк </a:t>
            </a:r>
            <a:r>
              <a:rPr lang="ru-RU" sz="2400" dirty="0" err="1"/>
              <a:t>легень</a:t>
            </a:r>
            <a:r>
              <a:rPr lang="ru-RU" sz="2400" dirty="0"/>
              <a:t>, </a:t>
            </a:r>
            <a:r>
              <a:rPr lang="ru-RU" sz="2400" dirty="0" err="1"/>
              <a:t>гострий</a:t>
            </a:r>
            <a:r>
              <a:rPr lang="ru-RU" sz="2400" dirty="0"/>
              <a:t> </a:t>
            </a:r>
            <a:r>
              <a:rPr lang="ru-RU" sz="2400" dirty="0" err="1"/>
              <a:t>септичний</a:t>
            </a:r>
            <a:r>
              <a:rPr lang="ru-RU" sz="2400" dirty="0"/>
              <a:t> </a:t>
            </a:r>
            <a:r>
              <a:rPr lang="ru-RU" sz="2400" dirty="0" err="1"/>
              <a:t>ендокардит</a:t>
            </a:r>
            <a:r>
              <a:rPr lang="ru-RU" sz="2400" dirty="0"/>
              <a:t>; </a:t>
            </a:r>
          </a:p>
          <a:p>
            <a:pPr marL="457200" indent="-457200" algn="just">
              <a:buFont typeface="Wingdings" pitchFamily="2" charset="2"/>
              <a:buChar char="ü"/>
            </a:pPr>
            <a:r>
              <a:rPr lang="ru-RU" sz="2400" dirty="0" err="1"/>
              <a:t>гіперкоагуляційні</a:t>
            </a:r>
            <a:r>
              <a:rPr lang="ru-RU" sz="2400" dirty="0"/>
              <a:t> </a:t>
            </a:r>
            <a:r>
              <a:rPr lang="ru-RU" sz="2400" dirty="0" err="1"/>
              <a:t>стани</a:t>
            </a:r>
            <a:r>
              <a:rPr lang="ru-RU" sz="2400" dirty="0"/>
              <a:t> - </a:t>
            </a:r>
            <a:r>
              <a:rPr lang="ru-RU" sz="2400" dirty="0" err="1"/>
              <a:t>тромбофлебіти</a:t>
            </a:r>
            <a:r>
              <a:rPr lang="ru-RU" sz="2400" dirty="0"/>
              <a:t>, </a:t>
            </a:r>
            <a:r>
              <a:rPr lang="ru-RU" sz="2400" dirty="0" err="1"/>
              <a:t>тромбози</a:t>
            </a:r>
            <a:r>
              <a:rPr lang="ru-RU" sz="2400" dirty="0"/>
              <a:t>, </a:t>
            </a:r>
            <a:r>
              <a:rPr lang="ru-RU" sz="2400" dirty="0" err="1"/>
              <a:t>емболії</a:t>
            </a:r>
            <a:r>
              <a:rPr lang="ru-RU" sz="2400" dirty="0"/>
              <a:t>, </a:t>
            </a:r>
            <a:r>
              <a:rPr lang="ru-RU" sz="2400" dirty="0" err="1"/>
              <a:t>інфаркти</a:t>
            </a:r>
            <a:r>
              <a:rPr lang="ru-RU" sz="2400" dirty="0"/>
              <a:t>; </a:t>
            </a:r>
          </a:p>
          <a:p>
            <a:pPr marL="457200" indent="-457200" algn="just">
              <a:buFont typeface="Wingdings" pitchFamily="2" charset="2"/>
              <a:buChar char="ü"/>
            </a:pPr>
            <a:r>
              <a:rPr lang="ru-RU" sz="2400" dirty="0"/>
              <a:t>черепно-</a:t>
            </a:r>
            <a:r>
              <a:rPr lang="ru-RU" sz="2400" dirty="0" err="1"/>
              <a:t>мозкова</a:t>
            </a:r>
            <a:r>
              <a:rPr lang="ru-RU" sz="2400" dirty="0"/>
              <a:t> травма, набряк </a:t>
            </a:r>
            <a:r>
              <a:rPr lang="ru-RU" sz="2400" dirty="0" err="1"/>
              <a:t>мозку</a:t>
            </a:r>
            <a:r>
              <a:rPr lang="ru-RU" sz="2400" dirty="0"/>
              <a:t> та </a:t>
            </a:r>
            <a:r>
              <a:rPr lang="ru-RU" sz="2400" dirty="0" err="1"/>
              <a:t>інші</a:t>
            </a:r>
            <a:r>
              <a:rPr lang="ru-RU" sz="2400" dirty="0"/>
              <a:t> </a:t>
            </a:r>
            <a:r>
              <a:rPr lang="ru-RU" sz="2400" dirty="0" err="1"/>
              <a:t>стани</a:t>
            </a:r>
            <a:r>
              <a:rPr lang="ru-RU" sz="2400" dirty="0"/>
              <a:t>, </a:t>
            </a:r>
            <a:r>
              <a:rPr lang="ru-RU" sz="2400" dirty="0" err="1"/>
              <a:t>що</a:t>
            </a:r>
            <a:r>
              <a:rPr lang="ru-RU" sz="2400" dirty="0"/>
              <a:t> </a:t>
            </a:r>
            <a:r>
              <a:rPr lang="ru-RU" sz="2400" dirty="0" err="1"/>
              <a:t>супроводжуються</a:t>
            </a:r>
            <a:r>
              <a:rPr lang="ru-RU" sz="2400" dirty="0"/>
              <a:t> </a:t>
            </a:r>
            <a:r>
              <a:rPr lang="ru-RU" sz="2400" dirty="0" err="1"/>
              <a:t>підвищенням</a:t>
            </a:r>
            <a:r>
              <a:rPr lang="ru-RU" sz="2400" dirty="0"/>
              <a:t> </a:t>
            </a:r>
            <a:r>
              <a:rPr lang="ru-RU" sz="2400" dirty="0" err="1"/>
              <a:t>внутрішньочерепного</a:t>
            </a:r>
            <a:r>
              <a:rPr lang="ru-RU" sz="2400" dirty="0"/>
              <a:t> </a:t>
            </a:r>
            <a:r>
              <a:rPr lang="ru-RU" sz="2400" dirty="0" err="1"/>
              <a:t>тиску</a:t>
            </a:r>
            <a:r>
              <a:rPr lang="ru-RU" sz="2400" dirty="0"/>
              <a:t>; </a:t>
            </a:r>
          </a:p>
          <a:p>
            <a:pPr marL="457200" indent="-457200" algn="just">
              <a:buFont typeface="Wingdings" pitchFamily="2" charset="2"/>
              <a:buChar char="ü"/>
            </a:pPr>
            <a:r>
              <a:rPr lang="ru-RU" sz="2400" dirty="0" err="1"/>
              <a:t>захворювання</a:t>
            </a:r>
            <a:r>
              <a:rPr lang="ru-RU" sz="2400" dirty="0"/>
              <a:t>, при </a:t>
            </a:r>
            <a:r>
              <a:rPr lang="ru-RU" sz="2400" dirty="0" err="1"/>
              <a:t>яких</a:t>
            </a:r>
            <a:r>
              <a:rPr lang="ru-RU" sz="2400" dirty="0"/>
              <a:t> </a:t>
            </a:r>
            <a:r>
              <a:rPr lang="ru-RU" sz="2400" dirty="0" err="1"/>
              <a:t>небезпечні</a:t>
            </a:r>
            <a:r>
              <a:rPr lang="ru-RU" sz="2400" dirty="0"/>
              <a:t> </a:t>
            </a:r>
            <a:r>
              <a:rPr lang="ru-RU" sz="2400" dirty="0" err="1"/>
              <a:t>різкі</a:t>
            </a:r>
            <a:r>
              <a:rPr lang="ru-RU" sz="2400" dirty="0"/>
              <a:t> </a:t>
            </a:r>
            <a:r>
              <a:rPr lang="ru-RU" sz="2400" dirty="0" err="1"/>
              <a:t>коливання</a:t>
            </a:r>
            <a:r>
              <a:rPr lang="ru-RU" sz="2400" dirty="0"/>
              <a:t> </a:t>
            </a:r>
            <a:r>
              <a:rPr lang="ru-RU" sz="2400" dirty="0" err="1"/>
              <a:t>артеріального</a:t>
            </a:r>
            <a:r>
              <a:rPr lang="ru-RU" sz="2400" dirty="0"/>
              <a:t> </a:t>
            </a:r>
            <a:r>
              <a:rPr lang="ru-RU" sz="2400" dirty="0" err="1"/>
              <a:t>тиску</a:t>
            </a:r>
            <a:r>
              <a:rPr lang="ru-RU" sz="2400" dirty="0"/>
              <a:t>; </a:t>
            </a:r>
          </a:p>
          <a:p>
            <a:pPr marL="457200" indent="-457200" algn="just">
              <a:buFont typeface="Wingdings" pitchFamily="2" charset="2"/>
              <a:buChar char="ü"/>
            </a:pPr>
            <a:r>
              <a:rPr lang="ru-RU" sz="2400" dirty="0" err="1"/>
              <a:t>алергічні</a:t>
            </a:r>
            <a:r>
              <a:rPr lang="ru-RU" sz="2400" dirty="0"/>
              <a:t> </a:t>
            </a:r>
            <a:r>
              <a:rPr lang="ru-RU" sz="2400" dirty="0" err="1"/>
              <a:t>стани</a:t>
            </a:r>
            <a:r>
              <a:rPr lang="ru-RU" sz="2400" dirty="0"/>
              <a:t> та </a:t>
            </a:r>
            <a:r>
              <a:rPr lang="ru-RU" sz="2400" dirty="0" err="1"/>
              <a:t>захворювання</a:t>
            </a:r>
            <a:r>
              <a:rPr lang="ru-RU" sz="2400" dirty="0"/>
              <a:t> (</a:t>
            </a:r>
            <a:r>
              <a:rPr lang="ru-RU" sz="2400" dirty="0" err="1"/>
              <a:t>гостра</a:t>
            </a:r>
            <a:r>
              <a:rPr lang="ru-RU" sz="2400" dirty="0"/>
              <a:t> </a:t>
            </a:r>
            <a:r>
              <a:rPr lang="ru-RU" sz="2400" dirty="0" err="1"/>
              <a:t>екзема</a:t>
            </a:r>
            <a:r>
              <a:rPr lang="ru-RU" sz="2400" dirty="0"/>
              <a:t>, </a:t>
            </a:r>
            <a:r>
              <a:rPr lang="ru-RU" sz="2400" dirty="0" err="1"/>
              <a:t>бронхіальна</a:t>
            </a:r>
            <a:r>
              <a:rPr lang="ru-RU" sz="2400" dirty="0"/>
              <a:t> астма); </a:t>
            </a:r>
          </a:p>
          <a:p>
            <a:pPr marL="457200" indent="-457200" algn="just">
              <a:buFont typeface="Wingdings" pitchFamily="2" charset="2"/>
              <a:buChar char="ü"/>
            </a:pPr>
            <a:r>
              <a:rPr lang="ru-RU" sz="2400" dirty="0" err="1"/>
              <a:t>активний</a:t>
            </a:r>
            <a:r>
              <a:rPr lang="ru-RU" sz="2400" dirty="0"/>
              <a:t> і </a:t>
            </a:r>
            <a:r>
              <a:rPr lang="ru-RU" sz="2400" dirty="0" err="1"/>
              <a:t>дисемінований</a:t>
            </a:r>
            <a:r>
              <a:rPr lang="ru-RU" sz="2400" dirty="0"/>
              <a:t> </a:t>
            </a:r>
            <a:r>
              <a:rPr lang="ru-RU" sz="2400" dirty="0" err="1"/>
              <a:t>туберкульоз</a:t>
            </a:r>
            <a:r>
              <a:rPr lang="ru-RU" sz="2400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45314811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0"/>
            <a:ext cx="8352928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err="1">
                <a:solidFill>
                  <a:srgbClr val="FF0000"/>
                </a:solidFill>
              </a:rPr>
              <a:t>Класифікація</a:t>
            </a:r>
            <a:r>
              <a:rPr lang="ru-RU" sz="2800" b="1" dirty="0">
                <a:solidFill>
                  <a:srgbClr val="FF0000"/>
                </a:solidFill>
              </a:rPr>
              <a:t> </a:t>
            </a:r>
            <a:r>
              <a:rPr lang="ru-RU" sz="2800" b="1" dirty="0" err="1">
                <a:solidFill>
                  <a:srgbClr val="FF0000"/>
                </a:solidFill>
              </a:rPr>
              <a:t>трансфузійних</a:t>
            </a:r>
            <a:r>
              <a:rPr lang="ru-RU" sz="2800" b="1" dirty="0">
                <a:solidFill>
                  <a:srgbClr val="FF0000"/>
                </a:solidFill>
              </a:rPr>
              <a:t> </a:t>
            </a:r>
            <a:r>
              <a:rPr lang="ru-RU" sz="2800" b="1" dirty="0" err="1">
                <a:solidFill>
                  <a:srgbClr val="FF0000"/>
                </a:solidFill>
              </a:rPr>
              <a:t>середовищ</a:t>
            </a:r>
            <a:r>
              <a:rPr lang="ru-RU" sz="2800" b="1" dirty="0">
                <a:solidFill>
                  <a:srgbClr val="FF0000"/>
                </a:solidFill>
              </a:rPr>
              <a:t>: </a:t>
            </a:r>
          </a:p>
          <a:p>
            <a:pPr marL="514350" indent="-514350" algn="just">
              <a:buAutoNum type="arabicPeriod"/>
            </a:pPr>
            <a:r>
              <a:rPr lang="ru-RU" sz="2400" b="1" dirty="0" err="1">
                <a:solidFill>
                  <a:srgbClr val="FF0000"/>
                </a:solidFill>
              </a:rPr>
              <a:t>Компоненти</a:t>
            </a:r>
            <a:r>
              <a:rPr lang="ru-RU" sz="2400" b="1" dirty="0">
                <a:solidFill>
                  <a:srgbClr val="FF0000"/>
                </a:solidFill>
              </a:rPr>
              <a:t> </a:t>
            </a:r>
            <a:r>
              <a:rPr lang="ru-RU" sz="2400" b="1" dirty="0" err="1">
                <a:solidFill>
                  <a:srgbClr val="FF0000"/>
                </a:solidFill>
              </a:rPr>
              <a:t>крові</a:t>
            </a:r>
            <a:r>
              <a:rPr lang="ru-RU" sz="2400" b="1" dirty="0">
                <a:solidFill>
                  <a:srgbClr val="FF0000"/>
                </a:solidFill>
              </a:rPr>
              <a:t>: </a:t>
            </a:r>
          </a:p>
          <a:p>
            <a:pPr marL="914400" lvl="1" indent="-457200" algn="just">
              <a:buFont typeface="Wingdings" pitchFamily="2" charset="2"/>
              <a:buChar char="ü"/>
            </a:pPr>
            <a:r>
              <a:rPr lang="ru-RU" sz="2400" b="1" i="1" dirty="0" err="1"/>
              <a:t>клітинні</a:t>
            </a:r>
            <a:r>
              <a:rPr lang="ru-RU" sz="2400" dirty="0"/>
              <a:t> (</a:t>
            </a:r>
            <a:r>
              <a:rPr lang="ru-RU" sz="2400" dirty="0" err="1"/>
              <a:t>еритроцитарна</a:t>
            </a:r>
            <a:r>
              <a:rPr lang="ru-RU" sz="2400" dirty="0"/>
              <a:t> </a:t>
            </a:r>
            <a:r>
              <a:rPr lang="ru-RU" sz="2400" dirty="0" err="1"/>
              <a:t>маса</a:t>
            </a:r>
            <a:r>
              <a:rPr lang="ru-RU" sz="2400" dirty="0"/>
              <a:t>, </a:t>
            </a:r>
            <a:r>
              <a:rPr lang="ru-RU" sz="2400" dirty="0" err="1"/>
              <a:t>розморожена</a:t>
            </a:r>
            <a:r>
              <a:rPr lang="ru-RU" sz="2400" dirty="0"/>
              <a:t> і </a:t>
            </a:r>
            <a:r>
              <a:rPr lang="ru-RU" sz="2400" dirty="0" err="1"/>
              <a:t>відмита</a:t>
            </a:r>
            <a:r>
              <a:rPr lang="ru-RU" sz="2400" dirty="0"/>
              <a:t> </a:t>
            </a:r>
            <a:r>
              <a:rPr lang="ru-RU" sz="2400" dirty="0" err="1"/>
              <a:t>еритроцитарна</a:t>
            </a:r>
            <a:r>
              <a:rPr lang="ru-RU" sz="2400" dirty="0"/>
              <a:t> </a:t>
            </a:r>
            <a:r>
              <a:rPr lang="ru-RU" sz="2400" dirty="0" err="1"/>
              <a:t>маса</a:t>
            </a:r>
            <a:r>
              <a:rPr lang="ru-RU" sz="2400" dirty="0"/>
              <a:t>, </a:t>
            </a:r>
            <a:r>
              <a:rPr lang="ru-RU" sz="2400" dirty="0" err="1"/>
              <a:t>збіднена</a:t>
            </a:r>
            <a:r>
              <a:rPr lang="ru-RU" sz="2400" dirty="0"/>
              <a:t> лейкоцитами і тромбоцитами </a:t>
            </a:r>
            <a:r>
              <a:rPr lang="ru-RU" sz="2400" dirty="0" err="1"/>
              <a:t>еритроцитарна</a:t>
            </a:r>
            <a:r>
              <a:rPr lang="ru-RU" sz="2400" dirty="0"/>
              <a:t> </a:t>
            </a:r>
            <a:r>
              <a:rPr lang="ru-RU" sz="2400" dirty="0" err="1"/>
              <a:t>маса</a:t>
            </a:r>
            <a:r>
              <a:rPr lang="ru-RU" sz="2400" dirty="0"/>
              <a:t>, </a:t>
            </a:r>
            <a:r>
              <a:rPr lang="ru-RU" sz="2400" dirty="0" err="1"/>
              <a:t>відмиті</a:t>
            </a:r>
            <a:r>
              <a:rPr lang="ru-RU" sz="2400" dirty="0"/>
              <a:t> </a:t>
            </a:r>
            <a:r>
              <a:rPr lang="ru-RU" sz="2400" dirty="0" err="1"/>
              <a:t>еритроцити</a:t>
            </a:r>
            <a:r>
              <a:rPr lang="ru-RU" sz="2400" dirty="0"/>
              <a:t>, </a:t>
            </a:r>
            <a:r>
              <a:rPr lang="ru-RU" sz="2400" dirty="0" err="1"/>
              <a:t>лейкоцитарна</a:t>
            </a:r>
            <a:r>
              <a:rPr lang="ru-RU" sz="2400" dirty="0"/>
              <a:t> </a:t>
            </a:r>
            <a:r>
              <a:rPr lang="ru-RU" sz="2400" dirty="0" err="1"/>
              <a:t>маса</a:t>
            </a:r>
            <a:r>
              <a:rPr lang="ru-RU" sz="2400" dirty="0"/>
              <a:t>, </a:t>
            </a:r>
            <a:r>
              <a:rPr lang="ru-RU" sz="2400" dirty="0" err="1"/>
              <a:t>тромбоцитарна</a:t>
            </a:r>
            <a:r>
              <a:rPr lang="ru-RU" sz="2400" dirty="0"/>
              <a:t> </a:t>
            </a:r>
            <a:r>
              <a:rPr lang="ru-RU" sz="2400" dirty="0" err="1"/>
              <a:t>маса</a:t>
            </a:r>
            <a:r>
              <a:rPr lang="ru-RU" sz="2400" dirty="0"/>
              <a:t>), </a:t>
            </a:r>
          </a:p>
          <a:p>
            <a:pPr marL="914400" lvl="1" indent="-457200" algn="just">
              <a:buFont typeface="Wingdings" pitchFamily="2" charset="2"/>
              <a:buChar char="ü"/>
            </a:pPr>
            <a:r>
              <a:rPr lang="ru-RU" sz="2400" b="1" i="1" dirty="0" err="1"/>
              <a:t>плазмові</a:t>
            </a:r>
            <a:r>
              <a:rPr lang="ru-RU" sz="2400" dirty="0"/>
              <a:t> (плазма </a:t>
            </a:r>
            <a:r>
              <a:rPr lang="ru-RU" sz="2400" dirty="0" err="1"/>
              <a:t>нативна</a:t>
            </a:r>
            <a:r>
              <a:rPr lang="ru-RU" sz="2400" dirty="0"/>
              <a:t>, </a:t>
            </a:r>
            <a:r>
              <a:rPr lang="ru-RU" sz="2400" dirty="0" err="1"/>
              <a:t>свіжозаморожена</a:t>
            </a:r>
            <a:r>
              <a:rPr lang="ru-RU" sz="2400" dirty="0"/>
              <a:t>, </a:t>
            </a:r>
            <a:r>
              <a:rPr lang="ru-RU" sz="2400" dirty="0" err="1"/>
              <a:t>антигемофільна</a:t>
            </a:r>
            <a:r>
              <a:rPr lang="ru-RU" sz="2400" dirty="0"/>
              <a:t>, </a:t>
            </a:r>
            <a:r>
              <a:rPr lang="ru-RU" sz="2400" dirty="0" err="1"/>
              <a:t>імунна</a:t>
            </a:r>
            <a:r>
              <a:rPr lang="ru-RU" sz="2400" dirty="0"/>
              <a:t>, </a:t>
            </a:r>
            <a:r>
              <a:rPr lang="ru-RU" sz="2400" dirty="0" err="1"/>
              <a:t>ліофілізована</a:t>
            </a:r>
            <a:r>
              <a:rPr lang="ru-RU" sz="2400" dirty="0"/>
              <a:t>). </a:t>
            </a:r>
          </a:p>
          <a:p>
            <a:pPr algn="just"/>
            <a:r>
              <a:rPr lang="ru-RU" sz="2400" dirty="0"/>
              <a:t>2. </a:t>
            </a:r>
            <a:r>
              <a:rPr lang="ru-RU" sz="2400" b="1" dirty="0" err="1">
                <a:solidFill>
                  <a:srgbClr val="FF0000"/>
                </a:solidFill>
              </a:rPr>
              <a:t>Препарати</a:t>
            </a:r>
            <a:r>
              <a:rPr lang="ru-RU" sz="2400" b="1" dirty="0">
                <a:solidFill>
                  <a:srgbClr val="FF0000"/>
                </a:solidFill>
              </a:rPr>
              <a:t> </a:t>
            </a:r>
            <a:r>
              <a:rPr lang="ru-RU" sz="2400" b="1" dirty="0" err="1">
                <a:solidFill>
                  <a:srgbClr val="FF0000"/>
                </a:solidFill>
              </a:rPr>
              <a:t>крові</a:t>
            </a:r>
            <a:r>
              <a:rPr lang="ru-RU" sz="2400" b="1" dirty="0">
                <a:solidFill>
                  <a:srgbClr val="FF0000"/>
                </a:solidFill>
              </a:rPr>
              <a:t>: </a:t>
            </a:r>
          </a:p>
          <a:p>
            <a:pPr marL="914400" lvl="1" indent="-457200" algn="just">
              <a:buFont typeface="Wingdings" pitchFamily="2" charset="2"/>
              <a:buChar char="ü"/>
            </a:pPr>
            <a:r>
              <a:rPr lang="ru-RU" sz="2400" b="1" i="1" dirty="0" err="1"/>
              <a:t>коректори</a:t>
            </a:r>
            <a:r>
              <a:rPr lang="ru-RU" sz="2400" b="1" i="1" dirty="0"/>
              <a:t> гемостазу </a:t>
            </a:r>
            <a:r>
              <a:rPr lang="ru-RU" sz="2400" dirty="0"/>
              <a:t>(</a:t>
            </a:r>
            <a:r>
              <a:rPr lang="ru-RU" sz="2400" dirty="0" err="1"/>
              <a:t>кріопреципітат</a:t>
            </a:r>
            <a:r>
              <a:rPr lang="ru-RU" sz="2400" dirty="0"/>
              <a:t>, концентрат </a:t>
            </a:r>
            <a:r>
              <a:rPr lang="en-US" sz="2400" dirty="0"/>
              <a:t>V</a:t>
            </a:r>
            <a:r>
              <a:rPr lang="ru-RU" sz="2400" dirty="0"/>
              <a:t>ІІІ фактора, </a:t>
            </a:r>
            <a:r>
              <a:rPr lang="ru-RU" sz="2400" dirty="0" err="1"/>
              <a:t>фібриноген</a:t>
            </a:r>
            <a:r>
              <a:rPr lang="ru-RU" sz="2400" dirty="0"/>
              <a:t>, </a:t>
            </a:r>
            <a:r>
              <a:rPr lang="ru-RU" sz="2400" dirty="0" err="1"/>
              <a:t>протромбіновий</a:t>
            </a:r>
            <a:r>
              <a:rPr lang="ru-RU" sz="2400" dirty="0"/>
              <a:t> комплекс, </a:t>
            </a:r>
            <a:r>
              <a:rPr lang="ru-RU" sz="2400" dirty="0" err="1"/>
              <a:t>тромбін</a:t>
            </a:r>
            <a:r>
              <a:rPr lang="ru-RU" sz="2400" dirty="0"/>
              <a:t>, </a:t>
            </a:r>
            <a:r>
              <a:rPr lang="ru-RU" sz="2400" dirty="0" err="1"/>
              <a:t>гемостатична</a:t>
            </a:r>
            <a:r>
              <a:rPr lang="ru-RU" sz="2400" dirty="0"/>
              <a:t> губка, </a:t>
            </a:r>
            <a:r>
              <a:rPr lang="ru-RU" sz="2400" dirty="0" err="1"/>
              <a:t>фібринолізин</a:t>
            </a:r>
            <a:r>
              <a:rPr lang="ru-RU" sz="2400" dirty="0"/>
              <a:t>), </a:t>
            </a:r>
          </a:p>
          <a:p>
            <a:pPr marL="914400" lvl="1" indent="-457200" algn="just">
              <a:buFont typeface="Wingdings" pitchFamily="2" charset="2"/>
              <a:buChar char="ü"/>
            </a:pPr>
            <a:r>
              <a:rPr lang="ru-RU" sz="2400" b="1" i="1" dirty="0" err="1"/>
              <a:t>імунологічної</a:t>
            </a:r>
            <a:r>
              <a:rPr lang="ru-RU" sz="2400" b="1" i="1" dirty="0"/>
              <a:t> </a:t>
            </a:r>
            <a:r>
              <a:rPr lang="ru-RU" sz="2400" b="1" i="1" dirty="0" err="1"/>
              <a:t>дії</a:t>
            </a:r>
            <a:r>
              <a:rPr lang="ru-RU" sz="2400" b="1" i="1" dirty="0"/>
              <a:t> </a:t>
            </a:r>
            <a:r>
              <a:rPr lang="ru-RU" sz="2400" dirty="0"/>
              <a:t>(гамма-</a:t>
            </a:r>
            <a:r>
              <a:rPr lang="ru-RU" sz="2400" dirty="0" err="1"/>
              <a:t>глобулін</a:t>
            </a:r>
            <a:r>
              <a:rPr lang="ru-RU" sz="2400" dirty="0"/>
              <a:t>, </a:t>
            </a:r>
            <a:r>
              <a:rPr lang="ru-RU" sz="2400" dirty="0" err="1"/>
              <a:t>імуноглобуліни</a:t>
            </a:r>
            <a:r>
              <a:rPr lang="ru-RU" sz="2400" dirty="0"/>
              <a:t> </a:t>
            </a:r>
            <a:r>
              <a:rPr lang="ru-RU" sz="2400" dirty="0" err="1"/>
              <a:t>антирезусний</a:t>
            </a:r>
            <a:r>
              <a:rPr lang="ru-RU" sz="2400" dirty="0"/>
              <a:t>, </a:t>
            </a:r>
            <a:r>
              <a:rPr lang="ru-RU" sz="2400" dirty="0" err="1"/>
              <a:t>антистафілококовий</a:t>
            </a:r>
            <a:r>
              <a:rPr lang="ru-RU" sz="2400" dirty="0"/>
              <a:t>, </a:t>
            </a:r>
            <a:r>
              <a:rPr lang="ru-RU" sz="2400" dirty="0" err="1"/>
              <a:t>протиправцевий</a:t>
            </a:r>
            <a:r>
              <a:rPr lang="ru-RU" sz="2400" dirty="0"/>
              <a:t>),</a:t>
            </a:r>
          </a:p>
          <a:p>
            <a:pPr marL="914400" lvl="1" indent="-457200" algn="just">
              <a:buFont typeface="Wingdings" pitchFamily="2" charset="2"/>
              <a:buChar char="ü"/>
            </a:pPr>
            <a:r>
              <a:rPr lang="ru-RU" sz="2400" b="1" i="1" dirty="0" err="1"/>
              <a:t>комплексної</a:t>
            </a:r>
            <a:r>
              <a:rPr lang="ru-RU" sz="2400" b="1" i="1" dirty="0"/>
              <a:t> </a:t>
            </a:r>
            <a:r>
              <a:rPr lang="ru-RU" sz="2400" b="1" i="1" dirty="0" err="1"/>
              <a:t>дії</a:t>
            </a:r>
            <a:r>
              <a:rPr lang="ru-RU" sz="2400" b="1" i="1" dirty="0"/>
              <a:t> </a:t>
            </a:r>
            <a:r>
              <a:rPr lang="ru-RU" sz="2400" dirty="0"/>
              <a:t>(</a:t>
            </a:r>
            <a:r>
              <a:rPr lang="ru-RU" sz="2400" dirty="0" err="1"/>
              <a:t>альбумін</a:t>
            </a:r>
            <a:r>
              <a:rPr lang="ru-RU" sz="2400" dirty="0"/>
              <a:t>, </a:t>
            </a:r>
            <a:r>
              <a:rPr lang="ru-RU" sz="2400" dirty="0" err="1"/>
              <a:t>протеїн</a:t>
            </a:r>
            <a:r>
              <a:rPr lang="ru-RU" sz="2400" dirty="0"/>
              <a:t>). </a:t>
            </a:r>
          </a:p>
        </p:txBody>
      </p:sp>
    </p:spTree>
    <p:extLst>
      <p:ext uri="{BB962C8B-B14F-4D97-AF65-F5344CB8AC3E}">
        <p14:creationId xmlns:p14="http://schemas.microsoft.com/office/powerpoint/2010/main" val="239003684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230689"/>
            <a:ext cx="8352928" cy="66171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err="1">
                <a:solidFill>
                  <a:srgbClr val="FF0000"/>
                </a:solidFill>
                <a:latin typeface="Times New Roman"/>
              </a:rPr>
              <a:t>Класифікація</a:t>
            </a:r>
            <a:r>
              <a:rPr lang="ru-RU" sz="2800" b="1" dirty="0">
                <a:solidFill>
                  <a:srgbClr val="FF0000"/>
                </a:solidFill>
                <a:latin typeface="Times New Roman"/>
              </a:rPr>
              <a:t> </a:t>
            </a:r>
            <a:r>
              <a:rPr lang="ru-RU" sz="2800" b="1" dirty="0" err="1">
                <a:solidFill>
                  <a:srgbClr val="FF0000"/>
                </a:solidFill>
                <a:latin typeface="Times New Roman"/>
              </a:rPr>
              <a:t>кровозамінників</a:t>
            </a:r>
            <a:endParaRPr lang="ru-RU" sz="2800" b="1" dirty="0">
              <a:solidFill>
                <a:srgbClr val="FF0000"/>
              </a:solidFill>
              <a:latin typeface="Times New Roman"/>
            </a:endParaRPr>
          </a:p>
          <a:p>
            <a:pPr marL="342900" indent="-342900">
              <a:buAutoNum type="arabicPeriod"/>
            </a:pPr>
            <a:r>
              <a:rPr lang="ru-RU" b="1" dirty="0" err="1">
                <a:solidFill>
                  <a:srgbClr val="000000"/>
                </a:solidFill>
                <a:latin typeface="Times New Roman"/>
              </a:rPr>
              <a:t>Кровозамінники</a:t>
            </a:r>
            <a:r>
              <a:rPr lang="ru-RU" b="1" dirty="0">
                <a:solidFill>
                  <a:srgbClr val="000000"/>
                </a:solidFill>
                <a:latin typeface="Times New Roman"/>
              </a:rPr>
              <a:t> </a:t>
            </a:r>
            <a:r>
              <a:rPr lang="ru-RU" b="1" dirty="0" err="1">
                <a:solidFill>
                  <a:srgbClr val="000000"/>
                </a:solidFill>
                <a:latin typeface="Times New Roman"/>
              </a:rPr>
              <a:t>гемодинамічної</a:t>
            </a:r>
            <a:r>
              <a:rPr lang="ru-RU" b="1" dirty="0">
                <a:solidFill>
                  <a:srgbClr val="000000"/>
                </a:solidFill>
                <a:latin typeface="Times New Roman"/>
              </a:rPr>
              <a:t> (</a:t>
            </a:r>
            <a:r>
              <a:rPr lang="ru-RU" b="1" dirty="0" err="1">
                <a:solidFill>
                  <a:srgbClr val="000000"/>
                </a:solidFill>
                <a:latin typeface="Times New Roman"/>
              </a:rPr>
              <a:t>протишокової</a:t>
            </a:r>
            <a:r>
              <a:rPr lang="ru-RU" b="1" dirty="0">
                <a:solidFill>
                  <a:srgbClr val="000000"/>
                </a:solidFill>
                <a:latin typeface="Times New Roman"/>
              </a:rPr>
              <a:t>) </a:t>
            </a:r>
            <a:r>
              <a:rPr lang="ru-RU" b="1" dirty="0" err="1">
                <a:solidFill>
                  <a:srgbClr val="000000"/>
                </a:solidFill>
                <a:latin typeface="Times New Roman"/>
              </a:rPr>
              <a:t>дії</a:t>
            </a:r>
            <a:r>
              <a:rPr lang="ru-RU" b="1" dirty="0">
                <a:solidFill>
                  <a:srgbClr val="000000"/>
                </a:solidFill>
                <a:latin typeface="Times New Roman"/>
              </a:rPr>
              <a:t>:</a:t>
            </a:r>
          </a:p>
          <a:p>
            <a:pPr marL="742950" lvl="1" indent="-285750">
              <a:buFont typeface="Wingdings" pitchFamily="2" charset="2"/>
              <a:buChar char="ü"/>
            </a:pPr>
            <a:r>
              <a:rPr lang="ru-RU" dirty="0" err="1">
                <a:solidFill>
                  <a:srgbClr val="000000"/>
                </a:solidFill>
                <a:latin typeface="Times New Roman"/>
              </a:rPr>
              <a:t>препарати</a:t>
            </a:r>
            <a:r>
              <a:rPr lang="ru-RU" dirty="0">
                <a:solidFill>
                  <a:srgbClr val="000000"/>
                </a:solidFill>
                <a:latin typeface="Times New Roman"/>
              </a:rPr>
              <a:t> декстрану (</a:t>
            </a:r>
            <a:r>
              <a:rPr lang="ru-RU" dirty="0" err="1">
                <a:solidFill>
                  <a:srgbClr val="000000"/>
                </a:solidFill>
                <a:latin typeface="Times New Roman"/>
              </a:rPr>
              <a:t>поліглюкін</a:t>
            </a:r>
            <a:r>
              <a:rPr lang="ru-RU" dirty="0">
                <a:solidFill>
                  <a:srgbClr val="000000"/>
                </a:solidFill>
                <a:latin typeface="Times New Roman"/>
              </a:rPr>
              <a:t>, </a:t>
            </a:r>
            <a:r>
              <a:rPr lang="ru-RU" dirty="0" err="1">
                <a:solidFill>
                  <a:srgbClr val="000000"/>
                </a:solidFill>
                <a:latin typeface="Times New Roman"/>
              </a:rPr>
              <a:t>реополіглюкін</a:t>
            </a:r>
            <a:r>
              <a:rPr lang="ru-RU" dirty="0">
                <a:solidFill>
                  <a:srgbClr val="000000"/>
                </a:solidFill>
                <a:latin typeface="Times New Roman"/>
              </a:rPr>
              <a:t>, </a:t>
            </a:r>
            <a:r>
              <a:rPr lang="ru-RU" dirty="0" err="1">
                <a:solidFill>
                  <a:srgbClr val="000000"/>
                </a:solidFill>
                <a:latin typeface="Times New Roman"/>
              </a:rPr>
              <a:t>макродекс</a:t>
            </a:r>
            <a:r>
              <a:rPr lang="ru-RU" dirty="0">
                <a:solidFill>
                  <a:srgbClr val="000000"/>
                </a:solidFill>
                <a:latin typeface="Times New Roman"/>
              </a:rPr>
              <a:t>, декстран, </a:t>
            </a:r>
            <a:r>
              <a:rPr lang="ru-RU" dirty="0" err="1">
                <a:solidFill>
                  <a:srgbClr val="000000"/>
                </a:solidFill>
                <a:latin typeface="Times New Roman"/>
              </a:rPr>
              <a:t>реомакродекс</a:t>
            </a:r>
            <a:r>
              <a:rPr lang="ru-RU" dirty="0">
                <a:solidFill>
                  <a:srgbClr val="000000"/>
                </a:solidFill>
                <a:latin typeface="Times New Roman"/>
              </a:rPr>
              <a:t>), </a:t>
            </a:r>
          </a:p>
          <a:p>
            <a:pPr marL="742950" lvl="1" indent="-285750">
              <a:buFont typeface="Wingdings" pitchFamily="2" charset="2"/>
              <a:buChar char="ü"/>
            </a:pPr>
            <a:r>
              <a:rPr lang="ru-RU" dirty="0">
                <a:solidFill>
                  <a:srgbClr val="000000"/>
                </a:solidFill>
                <a:latin typeface="Times New Roman"/>
              </a:rPr>
              <a:t>желатину (</a:t>
            </a:r>
            <a:r>
              <a:rPr lang="ru-RU" dirty="0" err="1">
                <a:solidFill>
                  <a:srgbClr val="000000"/>
                </a:solidFill>
                <a:latin typeface="Times New Roman"/>
              </a:rPr>
              <a:t>желатиноль</a:t>
            </a:r>
            <a:r>
              <a:rPr lang="ru-RU" dirty="0">
                <a:solidFill>
                  <a:srgbClr val="000000"/>
                </a:solidFill>
                <a:latin typeface="Times New Roman"/>
              </a:rPr>
              <a:t>, </a:t>
            </a:r>
            <a:r>
              <a:rPr lang="ru-RU" dirty="0" err="1">
                <a:solidFill>
                  <a:srgbClr val="000000"/>
                </a:solidFill>
                <a:latin typeface="Times New Roman"/>
              </a:rPr>
              <a:t>плазможель</a:t>
            </a:r>
            <a:r>
              <a:rPr lang="ru-RU" dirty="0">
                <a:solidFill>
                  <a:srgbClr val="000000"/>
                </a:solidFill>
                <a:latin typeface="Times New Roman"/>
              </a:rPr>
              <a:t>, </a:t>
            </a:r>
            <a:r>
              <a:rPr lang="ru-RU" dirty="0" err="1">
                <a:solidFill>
                  <a:srgbClr val="000000"/>
                </a:solidFill>
                <a:latin typeface="Times New Roman"/>
              </a:rPr>
              <a:t>гелофузин</a:t>
            </a:r>
            <a:r>
              <a:rPr lang="ru-RU" dirty="0">
                <a:solidFill>
                  <a:srgbClr val="000000"/>
                </a:solidFill>
                <a:latin typeface="Times New Roman"/>
              </a:rPr>
              <a:t>), </a:t>
            </a:r>
          </a:p>
          <a:p>
            <a:pPr marL="742950" lvl="1" indent="-285750">
              <a:buFont typeface="Wingdings" pitchFamily="2" charset="2"/>
              <a:buChar char="ü"/>
            </a:pPr>
            <a:r>
              <a:rPr lang="ru-RU" dirty="0" err="1">
                <a:solidFill>
                  <a:srgbClr val="000000"/>
                </a:solidFill>
                <a:latin typeface="Times New Roman"/>
              </a:rPr>
              <a:t>гідроксиетилкрохмалю</a:t>
            </a:r>
            <a:r>
              <a:rPr lang="ru-RU" dirty="0">
                <a:solidFill>
                  <a:srgbClr val="000000"/>
                </a:solidFill>
                <a:latin typeface="Times New Roman"/>
              </a:rPr>
              <a:t> (</a:t>
            </a:r>
            <a:r>
              <a:rPr lang="ru-RU" dirty="0" err="1">
                <a:solidFill>
                  <a:srgbClr val="000000"/>
                </a:solidFill>
                <a:latin typeface="Times New Roman"/>
              </a:rPr>
              <a:t>венофундин</a:t>
            </a:r>
            <a:r>
              <a:rPr lang="ru-RU" dirty="0">
                <a:solidFill>
                  <a:srgbClr val="000000"/>
                </a:solidFill>
                <a:latin typeface="Times New Roman"/>
              </a:rPr>
              <a:t>, </a:t>
            </a:r>
            <a:r>
              <a:rPr lang="ru-RU" dirty="0" err="1">
                <a:solidFill>
                  <a:srgbClr val="000000"/>
                </a:solidFill>
                <a:latin typeface="Times New Roman"/>
              </a:rPr>
              <a:t>рефортан</a:t>
            </a:r>
            <a:r>
              <a:rPr lang="ru-RU" dirty="0">
                <a:solidFill>
                  <a:srgbClr val="000000"/>
                </a:solidFill>
                <a:latin typeface="Times New Roman"/>
              </a:rPr>
              <a:t>, </a:t>
            </a:r>
            <a:r>
              <a:rPr lang="ru-RU" dirty="0" err="1">
                <a:solidFill>
                  <a:srgbClr val="000000"/>
                </a:solidFill>
                <a:latin typeface="Times New Roman"/>
              </a:rPr>
              <a:t>стабізол</a:t>
            </a:r>
            <a:r>
              <a:rPr lang="ru-RU" dirty="0">
                <a:solidFill>
                  <a:srgbClr val="000000"/>
                </a:solidFill>
                <a:latin typeface="Times New Roman"/>
              </a:rPr>
              <a:t>), </a:t>
            </a:r>
          </a:p>
          <a:p>
            <a:pPr marL="742950" lvl="1" indent="-285750">
              <a:buFont typeface="Wingdings" pitchFamily="2" charset="2"/>
              <a:buChar char="ü"/>
            </a:pPr>
            <a:r>
              <a:rPr lang="ru-RU" dirty="0" err="1">
                <a:solidFill>
                  <a:srgbClr val="000000"/>
                </a:solidFill>
                <a:latin typeface="Times New Roman"/>
              </a:rPr>
              <a:t>поліетиленгліколю</a:t>
            </a:r>
            <a:r>
              <a:rPr lang="ru-RU" dirty="0">
                <a:solidFill>
                  <a:srgbClr val="000000"/>
                </a:solidFill>
                <a:latin typeface="Times New Roman"/>
              </a:rPr>
              <a:t> (</a:t>
            </a:r>
            <a:r>
              <a:rPr lang="ru-RU" dirty="0" err="1">
                <a:solidFill>
                  <a:srgbClr val="000000"/>
                </a:solidFill>
                <a:latin typeface="Times New Roman"/>
              </a:rPr>
              <a:t>поліоксидин</a:t>
            </a:r>
            <a:r>
              <a:rPr lang="ru-RU" dirty="0">
                <a:solidFill>
                  <a:srgbClr val="000000"/>
                </a:solidFill>
                <a:latin typeface="Times New Roman"/>
              </a:rPr>
              <a:t>). </a:t>
            </a:r>
          </a:p>
          <a:p>
            <a:r>
              <a:rPr lang="ru-RU" b="1" dirty="0">
                <a:solidFill>
                  <a:srgbClr val="000000"/>
                </a:solidFill>
                <a:latin typeface="Times New Roman"/>
              </a:rPr>
              <a:t>2. </a:t>
            </a:r>
            <a:r>
              <a:rPr lang="ru-RU" b="1" dirty="0" err="1">
                <a:solidFill>
                  <a:srgbClr val="000000"/>
                </a:solidFill>
                <a:latin typeface="Times New Roman"/>
              </a:rPr>
              <a:t>Дезінтоксикаційні</a:t>
            </a:r>
            <a:r>
              <a:rPr lang="ru-RU" b="1" dirty="0">
                <a:solidFill>
                  <a:srgbClr val="000000"/>
                </a:solidFill>
                <a:latin typeface="Times New Roman"/>
              </a:rPr>
              <a:t>:</a:t>
            </a:r>
          </a:p>
          <a:p>
            <a:pPr marL="742950" lvl="1" indent="-285750">
              <a:buFont typeface="Wingdings" pitchFamily="2" charset="2"/>
              <a:buChar char="ü"/>
            </a:pPr>
            <a:r>
              <a:rPr lang="ru-RU" dirty="0" err="1">
                <a:solidFill>
                  <a:srgbClr val="000000"/>
                </a:solidFill>
                <a:latin typeface="Times New Roman"/>
              </a:rPr>
              <a:t>препарати</a:t>
            </a:r>
            <a:r>
              <a:rPr lang="ru-RU" dirty="0">
                <a:solidFill>
                  <a:srgbClr val="000000"/>
                </a:solidFill>
                <a:latin typeface="Times New Roman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/>
              </a:rPr>
              <a:t>полівінілпіролідону</a:t>
            </a:r>
            <a:r>
              <a:rPr lang="ru-RU" dirty="0">
                <a:solidFill>
                  <a:srgbClr val="000000"/>
                </a:solidFill>
                <a:latin typeface="Times New Roman"/>
              </a:rPr>
              <a:t> (</a:t>
            </a:r>
            <a:r>
              <a:rPr lang="ru-RU" dirty="0" err="1">
                <a:solidFill>
                  <a:srgbClr val="000000"/>
                </a:solidFill>
                <a:latin typeface="Times New Roman"/>
              </a:rPr>
              <a:t>перистон</a:t>
            </a:r>
            <a:r>
              <a:rPr lang="ru-RU" dirty="0">
                <a:solidFill>
                  <a:srgbClr val="000000"/>
                </a:solidFill>
                <a:latin typeface="Times New Roman"/>
              </a:rPr>
              <a:t>, </a:t>
            </a:r>
            <a:r>
              <a:rPr lang="ru-RU" dirty="0" err="1">
                <a:solidFill>
                  <a:srgbClr val="000000"/>
                </a:solidFill>
                <a:latin typeface="Times New Roman"/>
              </a:rPr>
              <a:t>неокомпенсан</a:t>
            </a:r>
            <a:r>
              <a:rPr lang="ru-RU" dirty="0">
                <a:solidFill>
                  <a:srgbClr val="000000"/>
                </a:solidFill>
                <a:latin typeface="Times New Roman"/>
              </a:rPr>
              <a:t>), </a:t>
            </a:r>
          </a:p>
          <a:p>
            <a:pPr marL="742950" lvl="1" indent="-285750">
              <a:buFont typeface="Wingdings" pitchFamily="2" charset="2"/>
              <a:buChar char="ü"/>
            </a:pPr>
            <a:r>
              <a:rPr lang="ru-RU" dirty="0" err="1">
                <a:solidFill>
                  <a:srgbClr val="000000"/>
                </a:solidFill>
                <a:latin typeface="Times New Roman"/>
              </a:rPr>
              <a:t>полівінілового</a:t>
            </a:r>
            <a:r>
              <a:rPr lang="ru-RU" dirty="0">
                <a:solidFill>
                  <a:srgbClr val="000000"/>
                </a:solidFill>
                <a:latin typeface="Times New Roman"/>
              </a:rPr>
              <a:t> спирту (</a:t>
            </a:r>
            <a:r>
              <a:rPr lang="ru-RU" dirty="0" err="1">
                <a:solidFill>
                  <a:srgbClr val="000000"/>
                </a:solidFill>
                <a:latin typeface="Times New Roman"/>
              </a:rPr>
              <a:t>полідез</a:t>
            </a:r>
            <a:r>
              <a:rPr lang="ru-RU" dirty="0">
                <a:solidFill>
                  <a:srgbClr val="000000"/>
                </a:solidFill>
                <a:latin typeface="Times New Roman"/>
              </a:rPr>
              <a:t>, </a:t>
            </a:r>
            <a:r>
              <a:rPr lang="ru-RU" dirty="0" err="1">
                <a:solidFill>
                  <a:srgbClr val="000000"/>
                </a:solidFill>
                <a:latin typeface="Times New Roman"/>
              </a:rPr>
              <a:t>неогемодез</a:t>
            </a:r>
            <a:r>
              <a:rPr lang="ru-RU" dirty="0">
                <a:solidFill>
                  <a:srgbClr val="000000"/>
                </a:solidFill>
                <a:latin typeface="Times New Roman"/>
              </a:rPr>
              <a:t>). </a:t>
            </a:r>
          </a:p>
          <a:p>
            <a:r>
              <a:rPr lang="ru-RU" b="1" dirty="0">
                <a:solidFill>
                  <a:srgbClr val="000000"/>
                </a:solidFill>
                <a:latin typeface="Times New Roman"/>
              </a:rPr>
              <a:t>3. </a:t>
            </a:r>
            <a:r>
              <a:rPr lang="ru-RU" b="1" dirty="0" err="1">
                <a:solidFill>
                  <a:srgbClr val="000000"/>
                </a:solidFill>
                <a:latin typeface="Times New Roman"/>
              </a:rPr>
              <a:t>Препарати</a:t>
            </a:r>
            <a:r>
              <a:rPr lang="ru-RU" b="1" dirty="0">
                <a:solidFill>
                  <a:srgbClr val="000000"/>
                </a:solidFill>
                <a:latin typeface="Times New Roman"/>
              </a:rPr>
              <a:t> для парентерального </a:t>
            </a:r>
            <a:r>
              <a:rPr lang="ru-RU" b="1" dirty="0" err="1">
                <a:solidFill>
                  <a:srgbClr val="000000"/>
                </a:solidFill>
                <a:latin typeface="Times New Roman"/>
              </a:rPr>
              <a:t>живлення</a:t>
            </a:r>
            <a:r>
              <a:rPr lang="ru-RU" b="1" dirty="0">
                <a:solidFill>
                  <a:srgbClr val="000000"/>
                </a:solidFill>
                <a:latin typeface="Times New Roman"/>
              </a:rPr>
              <a:t>:</a:t>
            </a:r>
          </a:p>
          <a:p>
            <a:pPr marL="742950" lvl="1" indent="-285750">
              <a:buFont typeface="Wingdings" pitchFamily="2" charset="2"/>
              <a:buChar char="ü"/>
            </a:pPr>
            <a:r>
              <a:rPr lang="ru-RU" dirty="0">
                <a:solidFill>
                  <a:srgbClr val="000000"/>
                </a:solidFill>
                <a:latin typeface="Times New Roman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/>
              </a:rPr>
              <a:t>білкові</a:t>
            </a:r>
            <a:r>
              <a:rPr lang="ru-RU" dirty="0">
                <a:solidFill>
                  <a:srgbClr val="000000"/>
                </a:solidFill>
                <a:latin typeface="Times New Roman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/>
              </a:rPr>
              <a:t>гідролізати</a:t>
            </a:r>
            <a:r>
              <a:rPr lang="ru-RU" dirty="0">
                <a:solidFill>
                  <a:srgbClr val="000000"/>
                </a:solidFill>
                <a:latin typeface="Times New Roman"/>
              </a:rPr>
              <a:t> (</a:t>
            </a:r>
            <a:r>
              <a:rPr lang="ru-RU" dirty="0" err="1">
                <a:solidFill>
                  <a:srgbClr val="000000"/>
                </a:solidFill>
                <a:latin typeface="Times New Roman"/>
              </a:rPr>
              <a:t>аміноплазмоль</a:t>
            </a:r>
            <a:r>
              <a:rPr lang="ru-RU" dirty="0">
                <a:solidFill>
                  <a:srgbClr val="000000"/>
                </a:solidFill>
                <a:latin typeface="Times New Roman"/>
              </a:rPr>
              <a:t>, </a:t>
            </a:r>
            <a:r>
              <a:rPr lang="ru-RU" dirty="0" err="1">
                <a:solidFill>
                  <a:srgbClr val="000000"/>
                </a:solidFill>
                <a:latin typeface="Times New Roman"/>
              </a:rPr>
              <a:t>гідролізин</a:t>
            </a:r>
            <a:r>
              <a:rPr lang="ru-RU" dirty="0">
                <a:solidFill>
                  <a:srgbClr val="000000"/>
                </a:solidFill>
                <a:latin typeface="Times New Roman"/>
              </a:rPr>
              <a:t>, </a:t>
            </a:r>
            <a:r>
              <a:rPr lang="ru-RU" dirty="0" err="1">
                <a:solidFill>
                  <a:srgbClr val="000000"/>
                </a:solidFill>
                <a:latin typeface="Times New Roman"/>
              </a:rPr>
              <a:t>амінопептид</a:t>
            </a:r>
            <a:r>
              <a:rPr lang="ru-RU" dirty="0">
                <a:solidFill>
                  <a:srgbClr val="000000"/>
                </a:solidFill>
                <a:latin typeface="Times New Roman"/>
              </a:rPr>
              <a:t>, </a:t>
            </a:r>
            <a:r>
              <a:rPr lang="ru-RU" dirty="0" err="1">
                <a:solidFill>
                  <a:srgbClr val="000000"/>
                </a:solidFill>
                <a:latin typeface="Times New Roman"/>
              </a:rPr>
              <a:t>амінозол</a:t>
            </a:r>
            <a:r>
              <a:rPr lang="ru-RU" dirty="0">
                <a:solidFill>
                  <a:srgbClr val="000000"/>
                </a:solidFill>
                <a:latin typeface="Times New Roman"/>
              </a:rPr>
              <a:t>),</a:t>
            </a:r>
          </a:p>
          <a:p>
            <a:pPr marL="742950" lvl="1" indent="-285750">
              <a:buFont typeface="Wingdings" pitchFamily="2" charset="2"/>
              <a:buChar char="ü"/>
            </a:pPr>
            <a:r>
              <a:rPr lang="ru-RU" dirty="0" err="1">
                <a:solidFill>
                  <a:srgbClr val="000000"/>
                </a:solidFill>
                <a:latin typeface="Times New Roman"/>
              </a:rPr>
              <a:t>суміші</a:t>
            </a:r>
            <a:r>
              <a:rPr lang="ru-RU" dirty="0">
                <a:solidFill>
                  <a:srgbClr val="000000"/>
                </a:solidFill>
                <a:latin typeface="Times New Roman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/>
              </a:rPr>
              <a:t>амінокислот</a:t>
            </a:r>
            <a:r>
              <a:rPr lang="ru-RU" dirty="0">
                <a:solidFill>
                  <a:srgbClr val="000000"/>
                </a:solidFill>
                <a:latin typeface="Times New Roman"/>
              </a:rPr>
              <a:t> (</a:t>
            </a:r>
            <a:r>
              <a:rPr lang="ru-RU" dirty="0" err="1">
                <a:solidFill>
                  <a:srgbClr val="000000"/>
                </a:solidFill>
                <a:latin typeface="Times New Roman"/>
              </a:rPr>
              <a:t>інфезол</a:t>
            </a:r>
            <a:r>
              <a:rPr lang="ru-RU" dirty="0">
                <a:solidFill>
                  <a:srgbClr val="000000"/>
                </a:solidFill>
                <a:latin typeface="Times New Roman"/>
              </a:rPr>
              <a:t>, </a:t>
            </a:r>
            <a:r>
              <a:rPr lang="ru-RU" dirty="0" err="1">
                <a:solidFill>
                  <a:srgbClr val="000000"/>
                </a:solidFill>
                <a:latin typeface="Times New Roman"/>
              </a:rPr>
              <a:t>аміноплазмаль</a:t>
            </a:r>
            <a:r>
              <a:rPr lang="ru-RU" dirty="0">
                <a:solidFill>
                  <a:srgbClr val="000000"/>
                </a:solidFill>
                <a:latin typeface="Times New Roman"/>
              </a:rPr>
              <a:t>, </a:t>
            </a:r>
            <a:r>
              <a:rPr lang="ru-RU" dirty="0" err="1">
                <a:solidFill>
                  <a:srgbClr val="000000"/>
                </a:solidFill>
                <a:latin typeface="Times New Roman"/>
              </a:rPr>
              <a:t>амінофузин</a:t>
            </a:r>
            <a:r>
              <a:rPr lang="ru-RU" dirty="0">
                <a:solidFill>
                  <a:srgbClr val="000000"/>
                </a:solidFill>
                <a:latin typeface="Times New Roman"/>
              </a:rPr>
              <a:t>), </a:t>
            </a:r>
          </a:p>
          <a:p>
            <a:pPr marL="742950" lvl="1" indent="-285750">
              <a:buFont typeface="Wingdings" pitchFamily="2" charset="2"/>
              <a:buChar char="ü"/>
            </a:pPr>
            <a:r>
              <a:rPr lang="ru-RU" dirty="0" err="1">
                <a:solidFill>
                  <a:srgbClr val="000000"/>
                </a:solidFill>
                <a:latin typeface="Times New Roman"/>
              </a:rPr>
              <a:t>вуглеводні</a:t>
            </a:r>
            <a:r>
              <a:rPr lang="ru-RU" dirty="0">
                <a:solidFill>
                  <a:srgbClr val="000000"/>
                </a:solidFill>
                <a:latin typeface="Times New Roman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/>
              </a:rPr>
              <a:t>препарати</a:t>
            </a:r>
            <a:r>
              <a:rPr lang="ru-RU" dirty="0">
                <a:solidFill>
                  <a:srgbClr val="000000"/>
                </a:solidFill>
                <a:latin typeface="Times New Roman"/>
              </a:rPr>
              <a:t> (глюкоза, фруктоза), </a:t>
            </a:r>
          </a:p>
          <a:p>
            <a:pPr marL="742950" lvl="1" indent="-285750">
              <a:buFont typeface="Wingdings" pitchFamily="2" charset="2"/>
              <a:buChar char="ü"/>
            </a:pPr>
            <a:r>
              <a:rPr lang="ru-RU" dirty="0" err="1">
                <a:solidFill>
                  <a:srgbClr val="000000"/>
                </a:solidFill>
                <a:latin typeface="Times New Roman"/>
              </a:rPr>
              <a:t>жирові</a:t>
            </a:r>
            <a:r>
              <a:rPr lang="ru-RU" dirty="0">
                <a:solidFill>
                  <a:srgbClr val="000000"/>
                </a:solidFill>
                <a:latin typeface="Times New Roman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/>
              </a:rPr>
              <a:t>емульсії</a:t>
            </a:r>
            <a:r>
              <a:rPr lang="ru-RU" dirty="0">
                <a:solidFill>
                  <a:srgbClr val="000000"/>
                </a:solidFill>
                <a:latin typeface="Times New Roman"/>
              </a:rPr>
              <a:t> (</a:t>
            </a:r>
            <a:r>
              <a:rPr lang="ru-RU" dirty="0" err="1">
                <a:solidFill>
                  <a:srgbClr val="000000"/>
                </a:solidFill>
                <a:latin typeface="Times New Roman"/>
              </a:rPr>
              <a:t>інтраліпід</a:t>
            </a:r>
            <a:r>
              <a:rPr lang="ru-RU" dirty="0">
                <a:solidFill>
                  <a:srgbClr val="000000"/>
                </a:solidFill>
                <a:latin typeface="Times New Roman"/>
              </a:rPr>
              <a:t>, </a:t>
            </a:r>
            <a:r>
              <a:rPr lang="ru-RU" dirty="0" err="1">
                <a:solidFill>
                  <a:srgbClr val="000000"/>
                </a:solidFill>
                <a:latin typeface="Times New Roman"/>
              </a:rPr>
              <a:t>ліпофундин</a:t>
            </a:r>
            <a:r>
              <a:rPr lang="ru-RU" dirty="0">
                <a:solidFill>
                  <a:srgbClr val="000000"/>
                </a:solidFill>
                <a:latin typeface="Times New Roman"/>
              </a:rPr>
              <a:t>, </a:t>
            </a:r>
            <a:r>
              <a:rPr lang="ru-RU" dirty="0" err="1">
                <a:solidFill>
                  <a:srgbClr val="000000"/>
                </a:solidFill>
                <a:latin typeface="Times New Roman"/>
              </a:rPr>
              <a:t>емульсан</a:t>
            </a:r>
            <a:r>
              <a:rPr lang="ru-RU" dirty="0">
                <a:solidFill>
                  <a:srgbClr val="000000"/>
                </a:solidFill>
                <a:latin typeface="Times New Roman"/>
              </a:rPr>
              <a:t>). </a:t>
            </a:r>
          </a:p>
          <a:p>
            <a:r>
              <a:rPr lang="ru-RU" b="1" dirty="0">
                <a:solidFill>
                  <a:srgbClr val="000000"/>
                </a:solidFill>
                <a:latin typeface="Times New Roman"/>
              </a:rPr>
              <a:t>4. </a:t>
            </a:r>
            <a:r>
              <a:rPr lang="ru-RU" b="1" dirty="0" err="1">
                <a:solidFill>
                  <a:srgbClr val="000000"/>
                </a:solidFill>
                <a:latin typeface="Times New Roman"/>
              </a:rPr>
              <a:t>Регулятори</a:t>
            </a:r>
            <a:r>
              <a:rPr lang="ru-RU" b="1" dirty="0">
                <a:solidFill>
                  <a:srgbClr val="000000"/>
                </a:solidFill>
                <a:latin typeface="Times New Roman"/>
              </a:rPr>
              <a:t> водно-</a:t>
            </a:r>
            <a:r>
              <a:rPr lang="ru-RU" b="1" dirty="0" err="1">
                <a:solidFill>
                  <a:srgbClr val="000000"/>
                </a:solidFill>
                <a:latin typeface="Times New Roman"/>
              </a:rPr>
              <a:t>електролітного</a:t>
            </a:r>
            <a:r>
              <a:rPr lang="ru-RU" b="1" dirty="0">
                <a:solidFill>
                  <a:srgbClr val="000000"/>
                </a:solidFill>
                <a:latin typeface="Times New Roman"/>
              </a:rPr>
              <a:t> та кислотно-</a:t>
            </a:r>
            <a:r>
              <a:rPr lang="ru-RU" b="1" dirty="0" err="1">
                <a:solidFill>
                  <a:srgbClr val="000000"/>
                </a:solidFill>
                <a:latin typeface="Times New Roman"/>
              </a:rPr>
              <a:t>лужного</a:t>
            </a:r>
            <a:r>
              <a:rPr lang="ru-RU" b="1" dirty="0">
                <a:solidFill>
                  <a:srgbClr val="000000"/>
                </a:solidFill>
                <a:latin typeface="Times New Roman"/>
              </a:rPr>
              <a:t> балансу:</a:t>
            </a:r>
          </a:p>
          <a:p>
            <a:pPr marL="742950" lvl="1" indent="-285750">
              <a:buFont typeface="Wingdings" pitchFamily="2" charset="2"/>
              <a:buChar char="ü"/>
            </a:pPr>
            <a:r>
              <a:rPr lang="ru-RU" dirty="0" err="1">
                <a:solidFill>
                  <a:srgbClr val="000000"/>
                </a:solidFill>
                <a:latin typeface="Times New Roman"/>
              </a:rPr>
              <a:t>сольові</a:t>
            </a:r>
            <a:r>
              <a:rPr lang="ru-RU" dirty="0">
                <a:solidFill>
                  <a:srgbClr val="000000"/>
                </a:solidFill>
                <a:latin typeface="Times New Roman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/>
              </a:rPr>
              <a:t>розчини</a:t>
            </a:r>
            <a:r>
              <a:rPr lang="ru-RU" dirty="0">
                <a:solidFill>
                  <a:srgbClr val="000000"/>
                </a:solidFill>
                <a:latin typeface="Times New Roman"/>
              </a:rPr>
              <a:t> (</a:t>
            </a:r>
            <a:r>
              <a:rPr lang="ru-RU" dirty="0" err="1">
                <a:solidFill>
                  <a:srgbClr val="000000"/>
                </a:solidFill>
                <a:latin typeface="Times New Roman"/>
              </a:rPr>
              <a:t>ізотонічний</a:t>
            </a:r>
            <a:r>
              <a:rPr lang="ru-RU" dirty="0">
                <a:solidFill>
                  <a:srgbClr val="000000"/>
                </a:solidFill>
                <a:latin typeface="Times New Roman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/>
              </a:rPr>
              <a:t>розчин</a:t>
            </a:r>
            <a:r>
              <a:rPr lang="ru-RU" dirty="0">
                <a:solidFill>
                  <a:srgbClr val="000000"/>
                </a:solidFill>
                <a:latin typeface="Times New Roman"/>
              </a:rPr>
              <a:t> хлориду </a:t>
            </a:r>
            <a:r>
              <a:rPr lang="ru-RU" dirty="0" err="1">
                <a:solidFill>
                  <a:srgbClr val="000000"/>
                </a:solidFill>
                <a:latin typeface="Times New Roman"/>
              </a:rPr>
              <a:t>натрію</a:t>
            </a:r>
            <a:r>
              <a:rPr lang="ru-RU" dirty="0">
                <a:solidFill>
                  <a:srgbClr val="000000"/>
                </a:solidFill>
                <a:latin typeface="Times New Roman"/>
              </a:rPr>
              <a:t>, </a:t>
            </a:r>
            <a:r>
              <a:rPr lang="ru-RU" dirty="0" err="1">
                <a:solidFill>
                  <a:srgbClr val="000000"/>
                </a:solidFill>
                <a:latin typeface="Times New Roman"/>
              </a:rPr>
              <a:t>Рінгера</a:t>
            </a:r>
            <a:r>
              <a:rPr lang="ru-RU" dirty="0">
                <a:solidFill>
                  <a:srgbClr val="000000"/>
                </a:solidFill>
                <a:latin typeface="Times New Roman"/>
              </a:rPr>
              <a:t>, </a:t>
            </a:r>
            <a:r>
              <a:rPr lang="ru-RU" dirty="0" err="1">
                <a:solidFill>
                  <a:srgbClr val="000000"/>
                </a:solidFill>
                <a:latin typeface="Times New Roman"/>
              </a:rPr>
              <a:t>Рінгера</a:t>
            </a:r>
            <a:r>
              <a:rPr lang="ru-RU" dirty="0">
                <a:solidFill>
                  <a:srgbClr val="000000"/>
                </a:solidFill>
                <a:latin typeface="Times New Roman"/>
              </a:rPr>
              <a:t>-Локка), </a:t>
            </a:r>
          </a:p>
          <a:p>
            <a:pPr marL="742950" lvl="1" indent="-285750">
              <a:buFont typeface="Wingdings" pitchFamily="2" charset="2"/>
              <a:buChar char="ü"/>
            </a:pPr>
            <a:r>
              <a:rPr lang="ru-RU" dirty="0" err="1">
                <a:solidFill>
                  <a:srgbClr val="000000"/>
                </a:solidFill>
                <a:latin typeface="Times New Roman"/>
              </a:rPr>
              <a:t>коректори</a:t>
            </a:r>
            <a:r>
              <a:rPr lang="ru-RU" dirty="0">
                <a:solidFill>
                  <a:srgbClr val="000000"/>
                </a:solidFill>
                <a:latin typeface="Times New Roman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/>
              </a:rPr>
              <a:t>електролітного</a:t>
            </a:r>
            <a:r>
              <a:rPr lang="ru-RU" dirty="0">
                <a:solidFill>
                  <a:srgbClr val="000000"/>
                </a:solidFill>
                <a:latin typeface="Times New Roman"/>
              </a:rPr>
              <a:t> і кислотно-</a:t>
            </a:r>
            <a:r>
              <a:rPr lang="ru-RU" dirty="0" err="1">
                <a:solidFill>
                  <a:srgbClr val="000000"/>
                </a:solidFill>
                <a:latin typeface="Times New Roman"/>
              </a:rPr>
              <a:t>лужного</a:t>
            </a:r>
            <a:r>
              <a:rPr lang="ru-RU" dirty="0">
                <a:solidFill>
                  <a:srgbClr val="000000"/>
                </a:solidFill>
                <a:latin typeface="Times New Roman"/>
              </a:rPr>
              <a:t> балансу (</a:t>
            </a:r>
            <a:r>
              <a:rPr lang="ru-RU" dirty="0" err="1">
                <a:solidFill>
                  <a:srgbClr val="000000"/>
                </a:solidFill>
                <a:latin typeface="Times New Roman"/>
              </a:rPr>
              <a:t>лактосол</a:t>
            </a:r>
            <a:r>
              <a:rPr lang="ru-RU" dirty="0">
                <a:solidFill>
                  <a:srgbClr val="000000"/>
                </a:solidFill>
                <a:latin typeface="Times New Roman"/>
              </a:rPr>
              <a:t>, </a:t>
            </a:r>
            <a:r>
              <a:rPr lang="ru-RU" dirty="0" err="1">
                <a:solidFill>
                  <a:srgbClr val="000000"/>
                </a:solidFill>
                <a:latin typeface="Times New Roman"/>
              </a:rPr>
              <a:t>рінгер-лактат</a:t>
            </a:r>
            <a:r>
              <a:rPr lang="ru-RU" dirty="0">
                <a:solidFill>
                  <a:srgbClr val="000000"/>
                </a:solidFill>
                <a:latin typeface="Times New Roman"/>
              </a:rPr>
              <a:t>), </a:t>
            </a:r>
          </a:p>
          <a:p>
            <a:pPr marL="742950" lvl="1" indent="-285750">
              <a:buFont typeface="Wingdings" pitchFamily="2" charset="2"/>
              <a:buChar char="ü"/>
            </a:pPr>
            <a:r>
              <a:rPr lang="ru-RU" dirty="0" err="1">
                <a:solidFill>
                  <a:srgbClr val="000000"/>
                </a:solidFill>
                <a:latin typeface="Times New Roman"/>
              </a:rPr>
              <a:t>осмодіуретики</a:t>
            </a:r>
            <a:r>
              <a:rPr lang="ru-RU" dirty="0">
                <a:solidFill>
                  <a:srgbClr val="000000"/>
                </a:solidFill>
                <a:latin typeface="Times New Roman"/>
              </a:rPr>
              <a:t> (</a:t>
            </a:r>
            <a:r>
              <a:rPr lang="ru-RU" dirty="0" err="1">
                <a:solidFill>
                  <a:srgbClr val="000000"/>
                </a:solidFill>
                <a:latin typeface="Times New Roman"/>
              </a:rPr>
              <a:t>манітол</a:t>
            </a:r>
            <a:r>
              <a:rPr lang="ru-RU" dirty="0">
                <a:solidFill>
                  <a:srgbClr val="000000"/>
                </a:solidFill>
                <a:latin typeface="Times New Roman"/>
              </a:rPr>
              <a:t>, </a:t>
            </a:r>
            <a:r>
              <a:rPr lang="ru-RU" dirty="0" err="1">
                <a:solidFill>
                  <a:srgbClr val="000000"/>
                </a:solidFill>
                <a:latin typeface="Times New Roman"/>
              </a:rPr>
              <a:t>сорбітол</a:t>
            </a:r>
            <a:r>
              <a:rPr lang="ru-RU" dirty="0">
                <a:solidFill>
                  <a:srgbClr val="000000"/>
                </a:solidFill>
                <a:latin typeface="Times New Roman"/>
              </a:rPr>
              <a:t>). </a:t>
            </a:r>
          </a:p>
          <a:p>
            <a:r>
              <a:rPr lang="ru-RU" b="1" dirty="0">
                <a:solidFill>
                  <a:srgbClr val="000000"/>
                </a:solidFill>
                <a:latin typeface="Times New Roman"/>
              </a:rPr>
              <a:t>5. </a:t>
            </a:r>
            <a:r>
              <a:rPr lang="ru-RU" b="1" dirty="0" err="1">
                <a:solidFill>
                  <a:srgbClr val="000000"/>
                </a:solidFill>
                <a:latin typeface="Times New Roman"/>
              </a:rPr>
              <a:t>Переносники</a:t>
            </a:r>
            <a:r>
              <a:rPr lang="ru-RU" b="1" dirty="0">
                <a:solidFill>
                  <a:srgbClr val="000000"/>
                </a:solidFill>
                <a:latin typeface="Times New Roman"/>
              </a:rPr>
              <a:t> </a:t>
            </a:r>
            <a:r>
              <a:rPr lang="ru-RU" b="1" dirty="0" err="1">
                <a:solidFill>
                  <a:srgbClr val="000000"/>
                </a:solidFill>
                <a:latin typeface="Times New Roman"/>
              </a:rPr>
              <a:t>кисню</a:t>
            </a:r>
            <a:r>
              <a:rPr lang="ru-RU" b="1" dirty="0">
                <a:solidFill>
                  <a:srgbClr val="000000"/>
                </a:solidFill>
                <a:latin typeface="Times New Roman"/>
              </a:rPr>
              <a:t> </a:t>
            </a:r>
            <a:r>
              <a:rPr lang="ru-RU" dirty="0">
                <a:solidFill>
                  <a:srgbClr val="000000"/>
                </a:solidFill>
                <a:latin typeface="Times New Roman"/>
              </a:rPr>
              <a:t>– </a:t>
            </a:r>
            <a:r>
              <a:rPr lang="ru-RU" dirty="0" err="1">
                <a:solidFill>
                  <a:srgbClr val="000000"/>
                </a:solidFill>
                <a:latin typeface="Times New Roman"/>
              </a:rPr>
              <a:t>емульсії</a:t>
            </a:r>
            <a:r>
              <a:rPr lang="ru-RU" dirty="0">
                <a:solidFill>
                  <a:srgbClr val="000000"/>
                </a:solidFill>
                <a:latin typeface="Times New Roman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/>
              </a:rPr>
              <a:t>фторовуглеців</a:t>
            </a:r>
            <a:r>
              <a:rPr lang="ru-RU" dirty="0">
                <a:solidFill>
                  <a:srgbClr val="000000"/>
                </a:solidFill>
                <a:latin typeface="Times New Roman"/>
              </a:rPr>
              <a:t> (</a:t>
            </a:r>
            <a:r>
              <a:rPr lang="ru-RU" dirty="0" err="1">
                <a:solidFill>
                  <a:srgbClr val="000000"/>
                </a:solidFill>
                <a:latin typeface="Times New Roman"/>
              </a:rPr>
              <a:t>перфторан</a:t>
            </a:r>
            <a:r>
              <a:rPr lang="ru-RU" dirty="0">
                <a:solidFill>
                  <a:srgbClr val="000000"/>
                </a:solidFill>
                <a:latin typeface="Times New Roman"/>
              </a:rPr>
              <a:t>). </a:t>
            </a:r>
          </a:p>
          <a:p>
            <a:endParaRPr lang="ru-RU" dirty="0">
              <a:solidFill>
                <a:srgbClr val="000000"/>
              </a:solidFill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51314919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0528" y="0"/>
            <a:ext cx="9482285" cy="69223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611560" y="5589240"/>
            <a:ext cx="810734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6000" b="1" dirty="0">
                <a:solidFill>
                  <a:srgbClr val="FF0000"/>
                </a:solidFill>
              </a:rPr>
              <a:t>ДЯКУЄМО  ЗА  УВАГУ !!!</a:t>
            </a:r>
            <a:endParaRPr lang="ru-RU" sz="6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21597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620688"/>
            <a:ext cx="8280920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</a:t>
            </a:r>
            <a:r>
              <a:rPr lang="ru-RU" sz="36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Група</a:t>
            </a:r>
            <a:r>
              <a:rPr lang="ru-RU" sz="3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36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крові</a:t>
            </a:r>
            <a:r>
              <a:rPr lang="ru-RU" sz="3600" dirty="0"/>
              <a:t> - </a:t>
            </a:r>
            <a:r>
              <a:rPr lang="ru-RU" sz="3600" dirty="0" err="1"/>
              <a:t>генетично</a:t>
            </a:r>
            <a:r>
              <a:rPr lang="ru-RU" sz="3600" dirty="0"/>
              <a:t> </a:t>
            </a:r>
            <a:r>
              <a:rPr lang="ru-RU" sz="3600" dirty="0" err="1"/>
              <a:t>обумовлена</a:t>
            </a:r>
            <a:r>
              <a:rPr lang="ru-RU" sz="3600" dirty="0"/>
              <a:t> </a:t>
            </a:r>
            <a:r>
              <a:rPr lang="ru-RU" sz="3600" dirty="0" err="1"/>
              <a:t>біологічна</a:t>
            </a:r>
            <a:r>
              <a:rPr lang="ru-RU" sz="3600" dirty="0"/>
              <a:t> </a:t>
            </a:r>
            <a:r>
              <a:rPr lang="ru-RU" sz="3600" dirty="0" err="1"/>
              <a:t>ознака</a:t>
            </a:r>
            <a:r>
              <a:rPr lang="ru-RU" sz="3600" dirty="0"/>
              <a:t>, яка </a:t>
            </a:r>
            <a:r>
              <a:rPr lang="ru-RU" sz="3600" dirty="0" err="1"/>
              <a:t>характеризується</a:t>
            </a:r>
            <a:r>
              <a:rPr lang="ru-RU" sz="3600" dirty="0"/>
              <a:t> набором </a:t>
            </a:r>
            <a:r>
              <a:rPr lang="ru-RU" sz="3600" dirty="0" err="1"/>
              <a:t>антигенів</a:t>
            </a:r>
            <a:r>
              <a:rPr lang="ru-RU" sz="3600" dirty="0"/>
              <a:t> у </a:t>
            </a:r>
            <a:r>
              <a:rPr lang="ru-RU" sz="3600" dirty="0" err="1"/>
              <a:t>формених</a:t>
            </a:r>
            <a:r>
              <a:rPr lang="ru-RU" sz="3600" dirty="0"/>
              <a:t> </a:t>
            </a:r>
            <a:r>
              <a:rPr lang="ru-RU" sz="3600" dirty="0" err="1"/>
              <a:t>елементах</a:t>
            </a:r>
            <a:r>
              <a:rPr lang="ru-RU" sz="3600" dirty="0"/>
              <a:t> </a:t>
            </a:r>
            <a:r>
              <a:rPr lang="ru-RU" sz="3600" dirty="0" err="1"/>
              <a:t>крові</a:t>
            </a:r>
            <a:r>
              <a:rPr lang="ru-RU" sz="3600" dirty="0"/>
              <a:t> (</a:t>
            </a:r>
            <a:r>
              <a:rPr lang="ru-RU" sz="3600" dirty="0" err="1"/>
              <a:t>еритроцитах</a:t>
            </a:r>
            <a:r>
              <a:rPr lang="ru-RU" sz="3600" dirty="0"/>
              <a:t>, лейкоцитах, тромбоцитах) і </a:t>
            </a:r>
            <a:r>
              <a:rPr lang="ru-RU" sz="3600" dirty="0" err="1"/>
              <a:t>білках</a:t>
            </a:r>
            <a:r>
              <a:rPr lang="ru-RU" sz="3600" dirty="0"/>
              <a:t> </a:t>
            </a:r>
            <a:r>
              <a:rPr lang="ru-RU" sz="3600" dirty="0" err="1"/>
              <a:t>плазми</a:t>
            </a:r>
            <a:r>
              <a:rPr lang="ru-RU" sz="3600" dirty="0"/>
              <a:t> </a:t>
            </a:r>
            <a:r>
              <a:rPr lang="ru-RU" sz="3600" dirty="0" err="1"/>
              <a:t>даного</a:t>
            </a:r>
            <a:r>
              <a:rPr lang="ru-RU" sz="3600" dirty="0"/>
              <a:t> </a:t>
            </a:r>
            <a:r>
              <a:rPr lang="ru-RU" sz="3600" dirty="0" err="1"/>
              <a:t>індивідума</a:t>
            </a:r>
            <a:r>
              <a:rPr lang="ru-RU" sz="3600" dirty="0"/>
              <a:t>. </a:t>
            </a:r>
          </a:p>
          <a:p>
            <a:pPr algn="just"/>
            <a:endParaRPr lang="ru-RU" sz="3200" dirty="0"/>
          </a:p>
          <a:p>
            <a:pPr algn="just"/>
            <a:r>
              <a:rPr lang="ru-RU" sz="3200" dirty="0"/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2044758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404664"/>
            <a:ext cx="7488832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en-US" sz="3200" dirty="0">
                <a:solidFill>
                  <a:prstClr val="black"/>
                </a:solidFill>
              </a:rPr>
              <a:t>	</a:t>
            </a:r>
            <a:r>
              <a:rPr lang="ru-RU" sz="3200" dirty="0" err="1">
                <a:solidFill>
                  <a:prstClr val="black"/>
                </a:solidFill>
              </a:rPr>
              <a:t>Поняття</a:t>
            </a:r>
            <a:r>
              <a:rPr lang="ru-RU" sz="3200" dirty="0">
                <a:solidFill>
                  <a:prstClr val="black"/>
                </a:solidFill>
              </a:rPr>
              <a:t> про </a:t>
            </a:r>
            <a:r>
              <a:rPr lang="ru-RU" sz="3200" dirty="0" err="1">
                <a:solidFill>
                  <a:prstClr val="black"/>
                </a:solidFill>
              </a:rPr>
              <a:t>групи</a:t>
            </a:r>
            <a:r>
              <a:rPr lang="ru-RU" sz="3200" dirty="0">
                <a:solidFill>
                  <a:prstClr val="black"/>
                </a:solidFill>
              </a:rPr>
              <a:t> </a:t>
            </a:r>
            <a:r>
              <a:rPr lang="ru-RU" sz="3200" dirty="0" err="1">
                <a:solidFill>
                  <a:prstClr val="black"/>
                </a:solidFill>
              </a:rPr>
              <a:t>крові</a:t>
            </a:r>
            <a:r>
              <a:rPr lang="ru-RU" sz="3200" dirty="0">
                <a:solidFill>
                  <a:prstClr val="black"/>
                </a:solidFill>
              </a:rPr>
              <a:t>, </a:t>
            </a:r>
            <a:r>
              <a:rPr lang="ru-RU" sz="3200" dirty="0" err="1">
                <a:solidFill>
                  <a:prstClr val="black"/>
                </a:solidFill>
              </a:rPr>
              <a:t>якими</a:t>
            </a:r>
            <a:r>
              <a:rPr lang="ru-RU" sz="3200" dirty="0">
                <a:solidFill>
                  <a:prstClr val="black"/>
                </a:solidFill>
              </a:rPr>
              <a:t> </a:t>
            </a:r>
            <a:r>
              <a:rPr lang="ru-RU" sz="3200" dirty="0" err="1">
                <a:solidFill>
                  <a:prstClr val="black"/>
                </a:solidFill>
              </a:rPr>
              <a:t>користуються</a:t>
            </a:r>
            <a:r>
              <a:rPr lang="ru-RU" sz="3200" dirty="0">
                <a:solidFill>
                  <a:prstClr val="black"/>
                </a:solidFill>
              </a:rPr>
              <a:t> в </a:t>
            </a:r>
            <a:r>
              <a:rPr lang="ru-RU" sz="3200" dirty="0" err="1">
                <a:solidFill>
                  <a:prstClr val="black"/>
                </a:solidFill>
              </a:rPr>
              <a:t>клінічній</a:t>
            </a:r>
            <a:r>
              <a:rPr lang="ru-RU" sz="3200" dirty="0">
                <a:solidFill>
                  <a:prstClr val="black"/>
                </a:solidFill>
              </a:rPr>
              <a:t> </a:t>
            </a:r>
            <a:r>
              <a:rPr lang="ru-RU" sz="3200" dirty="0" err="1">
                <a:solidFill>
                  <a:prstClr val="black"/>
                </a:solidFill>
              </a:rPr>
              <a:t>практиці</a:t>
            </a:r>
            <a:r>
              <a:rPr lang="ru-RU" sz="3200" dirty="0">
                <a:solidFill>
                  <a:prstClr val="black"/>
                </a:solidFill>
              </a:rPr>
              <a:t>, </a:t>
            </a:r>
            <a:r>
              <a:rPr lang="ru-RU" sz="3200" dirty="0" err="1">
                <a:solidFill>
                  <a:prstClr val="black"/>
                </a:solidFill>
              </a:rPr>
              <a:t>включає</a:t>
            </a:r>
            <a:r>
              <a:rPr lang="ru-RU" sz="3200" dirty="0">
                <a:solidFill>
                  <a:prstClr val="black"/>
                </a:solidFill>
              </a:rPr>
              <a:t> </a:t>
            </a:r>
            <a:r>
              <a:rPr lang="ru-RU" sz="3200" dirty="0" err="1">
                <a:solidFill>
                  <a:prstClr val="black"/>
                </a:solidFill>
              </a:rPr>
              <a:t>тільки</a:t>
            </a:r>
            <a:r>
              <a:rPr lang="ru-RU" sz="3200" dirty="0">
                <a:solidFill>
                  <a:prstClr val="black"/>
                </a:solidFill>
              </a:rPr>
              <a:t> </a:t>
            </a:r>
            <a:r>
              <a:rPr lang="ru-RU" sz="3200" dirty="0" err="1">
                <a:solidFill>
                  <a:prstClr val="black"/>
                </a:solidFill>
              </a:rPr>
              <a:t>еритроцитарні</a:t>
            </a:r>
            <a:r>
              <a:rPr lang="ru-RU" sz="3200" dirty="0">
                <a:solidFill>
                  <a:prstClr val="black"/>
                </a:solidFill>
              </a:rPr>
              <a:t> </a:t>
            </a:r>
            <a:r>
              <a:rPr lang="ru-RU" sz="3200" dirty="0" err="1">
                <a:solidFill>
                  <a:prstClr val="black"/>
                </a:solidFill>
              </a:rPr>
              <a:t>антигени</a:t>
            </a:r>
            <a:r>
              <a:rPr lang="ru-RU" sz="3200" dirty="0">
                <a:solidFill>
                  <a:prstClr val="black"/>
                </a:solidFill>
              </a:rPr>
              <a:t> </a:t>
            </a:r>
          </a:p>
          <a:p>
            <a:pPr marL="457200" lvl="0" indent="-457200" algn="just">
              <a:buFont typeface="Wingdings" pitchFamily="2" charset="2"/>
              <a:buChar char="ü"/>
            </a:pPr>
            <a:r>
              <a:rPr lang="ru-RU" sz="3200" b="1" i="1" dirty="0" err="1">
                <a:solidFill>
                  <a:srgbClr val="FF0000"/>
                </a:solidFill>
              </a:rPr>
              <a:t>системи</a:t>
            </a:r>
            <a:r>
              <a:rPr lang="ru-RU" sz="3200" b="1" i="1" dirty="0">
                <a:solidFill>
                  <a:srgbClr val="FF0000"/>
                </a:solidFill>
              </a:rPr>
              <a:t> АВО </a:t>
            </a:r>
            <a:r>
              <a:rPr lang="en-US" sz="3200" b="1" i="1" dirty="0">
                <a:solidFill>
                  <a:srgbClr val="FF0000"/>
                </a:solidFill>
              </a:rPr>
              <a:t>(</a:t>
            </a:r>
            <a:r>
              <a:rPr lang="uk-UA" sz="3200" b="1" i="1" dirty="0">
                <a:solidFill>
                  <a:srgbClr val="FF0000"/>
                </a:solidFill>
              </a:rPr>
              <a:t>читається а,б,</a:t>
            </a:r>
            <a:r>
              <a:rPr lang="uk-UA" sz="3200" b="1" i="1" dirty="0" err="1">
                <a:solidFill>
                  <a:srgbClr val="FF0000"/>
                </a:solidFill>
              </a:rPr>
              <a:t>ноль</a:t>
            </a:r>
            <a:r>
              <a:rPr lang="en-US" sz="3200" b="1" i="1" dirty="0">
                <a:solidFill>
                  <a:srgbClr val="FF0000"/>
                </a:solidFill>
              </a:rPr>
              <a:t>)</a:t>
            </a:r>
            <a:endParaRPr lang="ru-RU" sz="3200" b="1" i="1" dirty="0">
              <a:solidFill>
                <a:srgbClr val="FF0000"/>
              </a:solidFill>
            </a:endParaRPr>
          </a:p>
          <a:p>
            <a:pPr marL="457200" lvl="0" indent="-457200" algn="just">
              <a:buFont typeface="Wingdings" pitchFamily="2" charset="2"/>
              <a:buChar char="ü"/>
            </a:pPr>
            <a:r>
              <a:rPr lang="ru-RU" sz="3200" b="1" i="1" dirty="0">
                <a:solidFill>
                  <a:srgbClr val="FF0000"/>
                </a:solidFill>
              </a:rPr>
              <a:t>резус-фактор (</a:t>
            </a:r>
            <a:r>
              <a:rPr lang="en-US" sz="3200" b="1" i="1" dirty="0">
                <a:solidFill>
                  <a:srgbClr val="FF0000"/>
                </a:solidFill>
              </a:rPr>
              <a:t>Rh</a:t>
            </a:r>
            <a:r>
              <a:rPr lang="ru-RU" sz="3200" b="1" i="1" dirty="0">
                <a:solidFill>
                  <a:srgbClr val="FF0000"/>
                </a:solidFill>
              </a:rPr>
              <a:t>), </a:t>
            </a:r>
          </a:p>
          <a:p>
            <a:pPr lvl="0" algn="just"/>
            <a:r>
              <a:rPr lang="ru-RU" sz="3200" dirty="0">
                <a:solidFill>
                  <a:prstClr val="black"/>
                </a:solidFill>
              </a:rPr>
              <a:t>так як вони </a:t>
            </a:r>
            <a:r>
              <a:rPr lang="ru-RU" sz="3200" dirty="0" err="1">
                <a:solidFill>
                  <a:prstClr val="black"/>
                </a:solidFill>
              </a:rPr>
              <a:t>відзначаються</a:t>
            </a:r>
            <a:r>
              <a:rPr lang="ru-RU" sz="3200" dirty="0">
                <a:solidFill>
                  <a:prstClr val="black"/>
                </a:solidFill>
              </a:rPr>
              <a:t> </a:t>
            </a:r>
            <a:r>
              <a:rPr lang="ru-RU" sz="3200" dirty="0" err="1">
                <a:solidFill>
                  <a:prstClr val="black"/>
                </a:solidFill>
              </a:rPr>
              <a:t>найвищою</a:t>
            </a:r>
            <a:r>
              <a:rPr lang="ru-RU" sz="3200" dirty="0">
                <a:solidFill>
                  <a:prstClr val="black"/>
                </a:solidFill>
              </a:rPr>
              <a:t> </a:t>
            </a:r>
            <a:r>
              <a:rPr lang="ru-RU" sz="3200" dirty="0" err="1">
                <a:solidFill>
                  <a:prstClr val="black"/>
                </a:solidFill>
              </a:rPr>
              <a:t>активністю</a:t>
            </a:r>
            <a:r>
              <a:rPr lang="ru-RU" sz="3200" dirty="0">
                <a:solidFill>
                  <a:prstClr val="black"/>
                </a:solidFill>
              </a:rPr>
              <a:t> і </a:t>
            </a:r>
            <a:r>
              <a:rPr lang="ru-RU" sz="3200" dirty="0" err="1">
                <a:solidFill>
                  <a:prstClr val="black"/>
                </a:solidFill>
              </a:rPr>
              <a:t>найчастіше</a:t>
            </a:r>
            <a:r>
              <a:rPr lang="ru-RU" sz="3200" dirty="0">
                <a:solidFill>
                  <a:prstClr val="black"/>
                </a:solidFill>
              </a:rPr>
              <a:t> </a:t>
            </a:r>
            <a:r>
              <a:rPr lang="ru-RU" sz="3200" dirty="0" err="1">
                <a:solidFill>
                  <a:prstClr val="black"/>
                </a:solidFill>
              </a:rPr>
              <a:t>спричиняють</a:t>
            </a:r>
            <a:r>
              <a:rPr lang="ru-RU" sz="3200" dirty="0">
                <a:solidFill>
                  <a:prstClr val="black"/>
                </a:solidFill>
              </a:rPr>
              <a:t> </a:t>
            </a:r>
            <a:r>
              <a:rPr lang="ru-RU" sz="3200" dirty="0" err="1">
                <a:solidFill>
                  <a:prstClr val="black"/>
                </a:solidFill>
              </a:rPr>
              <a:t>ускладнення</a:t>
            </a:r>
            <a:r>
              <a:rPr lang="ru-RU" sz="3200" dirty="0">
                <a:solidFill>
                  <a:prstClr val="black"/>
                </a:solidFill>
              </a:rPr>
              <a:t> при </a:t>
            </a:r>
            <a:r>
              <a:rPr lang="ru-RU" sz="3200" dirty="0" err="1">
                <a:solidFill>
                  <a:prstClr val="black"/>
                </a:solidFill>
              </a:rPr>
              <a:t>гемотрансфузіях</a:t>
            </a:r>
            <a:r>
              <a:rPr lang="ru-RU" sz="3200" dirty="0">
                <a:solidFill>
                  <a:prstClr val="black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0241005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620688"/>
            <a:ext cx="8424936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vi-VN" sz="3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Антиге́н</a:t>
            </a:r>
            <a:r>
              <a:rPr lang="vi-VN" sz="3600" dirty="0"/>
              <a:t> — речовина, зазвичай органічного походження, що має ознаки генетичної відмінності і при введенні в організм викликають специфічний імунний ефект. Імунна система розпізнає цю речовину як чужорідну і виробляє антитіла для боротьби із нею.</a:t>
            </a:r>
            <a:endParaRPr lang="uk-UA" sz="3600" dirty="0"/>
          </a:p>
          <a:p>
            <a:pPr algn="just"/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15196935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260648"/>
            <a:ext cx="8712968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Антигенна система </a:t>
            </a:r>
            <a:r>
              <a:rPr lang="ru-RU" sz="36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крові</a:t>
            </a:r>
            <a:r>
              <a:rPr lang="ru-RU" sz="3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3600" dirty="0"/>
              <a:t>- </a:t>
            </a:r>
            <a:r>
              <a:rPr lang="ru-RU" sz="3600" dirty="0" err="1"/>
              <a:t>сукупність</a:t>
            </a:r>
            <a:r>
              <a:rPr lang="ru-RU" sz="3600" dirty="0"/>
              <a:t> </a:t>
            </a:r>
            <a:r>
              <a:rPr lang="ru-RU" sz="3600" dirty="0" err="1"/>
              <a:t>антигенів</a:t>
            </a:r>
            <a:r>
              <a:rPr lang="ru-RU" sz="3600" dirty="0"/>
              <a:t> </a:t>
            </a:r>
            <a:r>
              <a:rPr lang="ru-RU" sz="3600" dirty="0" err="1"/>
              <a:t>крові</a:t>
            </a:r>
            <a:r>
              <a:rPr lang="ru-RU" sz="3600" dirty="0"/>
              <a:t> (</a:t>
            </a:r>
            <a:r>
              <a:rPr lang="ru-RU" sz="3600" dirty="0" err="1"/>
              <a:t>плазменних</a:t>
            </a:r>
            <a:r>
              <a:rPr lang="ru-RU" sz="3600" dirty="0"/>
              <a:t> та </a:t>
            </a:r>
            <a:r>
              <a:rPr lang="ru-RU" sz="3600" dirty="0" err="1"/>
              <a:t>клітинних</a:t>
            </a:r>
            <a:r>
              <a:rPr lang="ru-RU" sz="3600" dirty="0"/>
              <a:t>), </a:t>
            </a:r>
            <a:r>
              <a:rPr lang="ru-RU" sz="3600" dirty="0" err="1"/>
              <a:t>які</a:t>
            </a:r>
            <a:r>
              <a:rPr lang="ru-RU" sz="3600" dirty="0"/>
              <a:t> </a:t>
            </a:r>
            <a:r>
              <a:rPr lang="ru-RU" sz="3600" dirty="0" err="1"/>
              <a:t>успадковуються</a:t>
            </a:r>
            <a:r>
              <a:rPr lang="ru-RU" sz="3600" dirty="0"/>
              <a:t> (</a:t>
            </a:r>
            <a:r>
              <a:rPr lang="ru-RU" sz="3600" dirty="0" err="1"/>
              <a:t>контролюються</a:t>
            </a:r>
            <a:r>
              <a:rPr lang="ru-RU" sz="3600" dirty="0"/>
              <a:t>) </a:t>
            </a:r>
            <a:r>
              <a:rPr lang="ru-RU" sz="3600" dirty="0" err="1"/>
              <a:t>алельними</a:t>
            </a:r>
            <a:r>
              <a:rPr lang="ru-RU" sz="3600" dirty="0"/>
              <a:t> генами </a:t>
            </a:r>
          </a:p>
          <a:p>
            <a:pPr algn="just"/>
            <a:r>
              <a:rPr lang="ru-RU" sz="3200" i="1" dirty="0"/>
              <a:t>(в</a:t>
            </a:r>
            <a:r>
              <a:rPr lang="uk-UA" sz="3200" i="1" dirty="0" err="1"/>
              <a:t>ідомо</a:t>
            </a:r>
            <a:r>
              <a:rPr lang="uk-UA" sz="3200" i="1" dirty="0"/>
              <a:t> біля 500 антигенів крові, які утворюють понад 40 антигенних систем)</a:t>
            </a:r>
            <a:r>
              <a:rPr lang="ru-RU" sz="3200" i="1" dirty="0"/>
              <a:t> </a:t>
            </a:r>
          </a:p>
          <a:p>
            <a:pPr algn="just"/>
            <a:r>
              <a:rPr lang="ru-RU" sz="3200" i="1" dirty="0"/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167723734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1412776"/>
            <a:ext cx="6621136" cy="48329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619672" y="332656"/>
            <a:ext cx="608384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Антигени</a:t>
            </a:r>
            <a:r>
              <a:rPr lang="ru-RU" sz="4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48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еритроцит</a:t>
            </a:r>
            <a:r>
              <a:rPr lang="uk-UA" sz="48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ів</a:t>
            </a:r>
            <a:endParaRPr lang="ru-RU" sz="4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30218058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188640"/>
            <a:ext cx="8424936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</a:t>
            </a:r>
            <a:r>
              <a:rPr lang="ru-RU" sz="30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Аглютиногени</a:t>
            </a:r>
            <a:r>
              <a:rPr lang="ru-RU" sz="3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(</a:t>
            </a:r>
            <a:r>
              <a:rPr lang="ru-RU" sz="30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гемаглютиногени</a:t>
            </a:r>
            <a:r>
              <a:rPr lang="ru-RU" sz="3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  <a:r>
              <a:rPr lang="ru-RU" sz="3000" dirty="0"/>
              <a:t> – </a:t>
            </a:r>
            <a:r>
              <a:rPr lang="ru-RU" sz="3000" dirty="0" err="1"/>
              <a:t>це</a:t>
            </a:r>
            <a:r>
              <a:rPr lang="ru-RU" sz="3000" dirty="0"/>
              <a:t> </a:t>
            </a:r>
            <a:r>
              <a:rPr lang="ru-RU" sz="3000" dirty="0" err="1"/>
              <a:t>речовини</a:t>
            </a:r>
            <a:r>
              <a:rPr lang="ru-RU" sz="3000" dirty="0"/>
              <a:t> </a:t>
            </a:r>
            <a:r>
              <a:rPr lang="ru-RU" sz="3000" dirty="0" err="1"/>
              <a:t>білкової</a:t>
            </a:r>
            <a:r>
              <a:rPr lang="ru-RU" sz="3000" dirty="0"/>
              <a:t> </a:t>
            </a:r>
            <a:r>
              <a:rPr lang="ru-RU" sz="3000" dirty="0" err="1"/>
              <a:t>природи</a:t>
            </a:r>
            <a:r>
              <a:rPr lang="ru-RU" sz="3000" dirty="0"/>
              <a:t>, </a:t>
            </a:r>
            <a:r>
              <a:rPr lang="ru-RU" sz="3000" dirty="0" err="1"/>
              <a:t>що</a:t>
            </a:r>
            <a:r>
              <a:rPr lang="ru-RU" sz="3000" dirty="0"/>
              <a:t> належать до </a:t>
            </a:r>
            <a:r>
              <a:rPr lang="ru-RU" sz="3000" dirty="0" err="1"/>
              <a:t>антигенів</a:t>
            </a:r>
            <a:r>
              <a:rPr lang="ru-RU" sz="3000" dirty="0"/>
              <a:t>, </a:t>
            </a:r>
            <a:r>
              <a:rPr lang="ru-RU" sz="3000" dirty="0" err="1"/>
              <a:t>знаходяться</a:t>
            </a:r>
            <a:r>
              <a:rPr lang="ru-RU" sz="3000" dirty="0"/>
              <a:t> на </a:t>
            </a:r>
            <a:r>
              <a:rPr lang="ru-RU" sz="3000" dirty="0" err="1"/>
              <a:t>поверхні</a:t>
            </a:r>
            <a:r>
              <a:rPr lang="ru-RU" sz="3000" dirty="0"/>
              <a:t> </a:t>
            </a:r>
            <a:r>
              <a:rPr lang="ru-RU" sz="3000" dirty="0" err="1"/>
              <a:t>клітинних</a:t>
            </a:r>
            <a:r>
              <a:rPr lang="ru-RU" sz="3000" dirty="0"/>
              <a:t> мембран </a:t>
            </a:r>
            <a:r>
              <a:rPr lang="ru-RU" sz="3000" dirty="0" err="1"/>
              <a:t>крові</a:t>
            </a:r>
            <a:r>
              <a:rPr lang="ru-RU" sz="3000" dirty="0"/>
              <a:t>.</a:t>
            </a:r>
          </a:p>
          <a:p>
            <a:pPr algn="just"/>
            <a:endParaRPr lang="ru-RU" sz="3000" dirty="0"/>
          </a:p>
          <a:p>
            <a:pPr algn="just"/>
            <a:r>
              <a:rPr lang="ru-RU" sz="3000" u="sng" dirty="0"/>
              <a:t>До </a:t>
            </a:r>
            <a:r>
              <a:rPr lang="ru-RU" sz="3000" u="sng" dirty="0" err="1"/>
              <a:t>клітинних</a:t>
            </a:r>
            <a:r>
              <a:rPr lang="ru-RU" sz="3000" u="sng" dirty="0"/>
              <a:t> </a:t>
            </a:r>
            <a:r>
              <a:rPr lang="ru-RU" sz="3000" u="sng" dirty="0" err="1"/>
              <a:t>антигенів</a:t>
            </a:r>
            <a:r>
              <a:rPr lang="ru-RU" sz="3000" u="sng" dirty="0"/>
              <a:t> належать:</a:t>
            </a:r>
          </a:p>
          <a:p>
            <a:pPr marL="457200" indent="-457200" algn="just">
              <a:buFont typeface="Wingdings" pitchFamily="2" charset="2"/>
              <a:buChar char="ü"/>
            </a:pPr>
            <a:r>
              <a:rPr lang="ru-RU" sz="3000" b="1" dirty="0" err="1"/>
              <a:t>еритроцитарні</a:t>
            </a:r>
            <a:r>
              <a:rPr lang="ru-RU" sz="3000" dirty="0"/>
              <a:t> (антигенна система АВО, антигенна система </a:t>
            </a:r>
            <a:r>
              <a:rPr lang="en-US" sz="3000" dirty="0"/>
              <a:t>Rh-</a:t>
            </a:r>
            <a:r>
              <a:rPr lang="ru-RU" sz="3000" dirty="0"/>
              <a:t>фактора)</a:t>
            </a:r>
          </a:p>
          <a:p>
            <a:pPr marL="457200" indent="-457200" algn="just">
              <a:buFont typeface="Wingdings" pitchFamily="2" charset="2"/>
              <a:buChar char="ü"/>
            </a:pPr>
            <a:r>
              <a:rPr lang="ru-RU" sz="3000" b="1" dirty="0" err="1"/>
              <a:t>лейкоцитарні</a:t>
            </a:r>
            <a:r>
              <a:rPr lang="ru-RU" sz="3000" dirty="0"/>
              <a:t> (</a:t>
            </a:r>
            <a:r>
              <a:rPr lang="ru-RU" sz="3000" dirty="0" err="1"/>
              <a:t>антигени</a:t>
            </a:r>
            <a:r>
              <a:rPr lang="ru-RU" sz="3000" dirty="0"/>
              <a:t> </a:t>
            </a:r>
            <a:r>
              <a:rPr lang="ru-RU" sz="3000" dirty="0" err="1"/>
              <a:t>гістосумісності</a:t>
            </a:r>
            <a:r>
              <a:rPr lang="ru-RU" sz="3000" dirty="0"/>
              <a:t>, </a:t>
            </a:r>
            <a:r>
              <a:rPr lang="ru-RU" sz="3000" dirty="0" err="1"/>
              <a:t>антигени</a:t>
            </a:r>
            <a:r>
              <a:rPr lang="ru-RU" sz="3000" dirty="0"/>
              <a:t> </a:t>
            </a:r>
            <a:r>
              <a:rPr lang="ru-RU" sz="3000" dirty="0" err="1"/>
              <a:t>поліморфноядерних</a:t>
            </a:r>
            <a:r>
              <a:rPr lang="ru-RU" sz="3000" dirty="0"/>
              <a:t> </a:t>
            </a:r>
            <a:r>
              <a:rPr lang="ru-RU" sz="3000" dirty="0" err="1"/>
              <a:t>лейкоцитів</a:t>
            </a:r>
            <a:r>
              <a:rPr lang="ru-RU" sz="3000" dirty="0"/>
              <a:t>, </a:t>
            </a:r>
            <a:r>
              <a:rPr lang="ru-RU" sz="3000" dirty="0" err="1"/>
              <a:t>антигени</a:t>
            </a:r>
            <a:r>
              <a:rPr lang="ru-RU" sz="3000" dirty="0"/>
              <a:t> </a:t>
            </a:r>
            <a:r>
              <a:rPr lang="ru-RU" sz="3000" dirty="0" err="1"/>
              <a:t>лімфоцитів</a:t>
            </a:r>
            <a:r>
              <a:rPr lang="ru-RU" sz="3000" dirty="0"/>
              <a:t>) </a:t>
            </a:r>
          </a:p>
          <a:p>
            <a:pPr marL="457200" indent="-457200" algn="just">
              <a:buFont typeface="Wingdings" pitchFamily="2" charset="2"/>
              <a:buChar char="ü"/>
            </a:pPr>
            <a:r>
              <a:rPr lang="ru-RU" sz="3000" b="1" dirty="0" err="1"/>
              <a:t>тромбоцитарні</a:t>
            </a:r>
            <a:endParaRPr lang="ru-RU" sz="3000" b="1" dirty="0"/>
          </a:p>
        </p:txBody>
      </p:sp>
    </p:spTree>
    <p:extLst>
      <p:ext uri="{BB962C8B-B14F-4D97-AF65-F5344CB8AC3E}">
        <p14:creationId xmlns:p14="http://schemas.microsoft.com/office/powerpoint/2010/main" val="225911760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404664"/>
            <a:ext cx="8424936" cy="2400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</a:t>
            </a:r>
            <a:r>
              <a:rPr lang="ru-RU" sz="30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Аглютиніни</a:t>
            </a:r>
            <a:r>
              <a:rPr lang="ru-RU" sz="3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(</a:t>
            </a:r>
            <a:r>
              <a:rPr lang="ru-RU" sz="30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гемаглютиніни</a:t>
            </a:r>
            <a:r>
              <a:rPr lang="ru-RU" sz="3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  <a:r>
              <a:rPr lang="ru-RU" sz="3000" dirty="0"/>
              <a:t> – </a:t>
            </a:r>
            <a:r>
              <a:rPr lang="ru-RU" sz="3000" dirty="0" err="1"/>
              <a:t>це</a:t>
            </a:r>
            <a:r>
              <a:rPr lang="ru-RU" sz="3000" dirty="0"/>
              <a:t> </a:t>
            </a:r>
            <a:r>
              <a:rPr lang="ru-RU" sz="3000" dirty="0" err="1"/>
              <a:t>речовини</a:t>
            </a:r>
            <a:r>
              <a:rPr lang="ru-RU" sz="3000" dirty="0"/>
              <a:t> </a:t>
            </a:r>
            <a:r>
              <a:rPr lang="ru-RU" sz="3000" dirty="0" err="1"/>
              <a:t>білкової</a:t>
            </a:r>
            <a:r>
              <a:rPr lang="ru-RU" sz="3000" dirty="0"/>
              <a:t> </a:t>
            </a:r>
            <a:r>
              <a:rPr lang="ru-RU" sz="3000" dirty="0" err="1"/>
              <a:t>природи</a:t>
            </a:r>
            <a:r>
              <a:rPr lang="ru-RU" sz="3000" dirty="0"/>
              <a:t> (</a:t>
            </a:r>
            <a:r>
              <a:rPr lang="ru-RU" sz="3000" dirty="0" err="1"/>
              <a:t>класу</a:t>
            </a:r>
            <a:r>
              <a:rPr lang="ru-RU" sz="3000" dirty="0"/>
              <a:t> </a:t>
            </a:r>
            <a:r>
              <a:rPr lang="ru-RU" sz="3000" dirty="0" err="1"/>
              <a:t>імуноглобулінів</a:t>
            </a:r>
            <a:r>
              <a:rPr lang="ru-RU" sz="3000" dirty="0"/>
              <a:t>), </a:t>
            </a:r>
            <a:r>
              <a:rPr lang="ru-RU" sz="3000" dirty="0" err="1"/>
              <a:t>що</a:t>
            </a:r>
            <a:r>
              <a:rPr lang="ru-RU" sz="3000" dirty="0"/>
              <a:t> </a:t>
            </a:r>
            <a:r>
              <a:rPr lang="ru-RU" sz="3000" dirty="0" err="1"/>
              <a:t>розміщуються</a:t>
            </a:r>
            <a:r>
              <a:rPr lang="ru-RU" sz="3000" dirty="0"/>
              <a:t> в </a:t>
            </a:r>
            <a:r>
              <a:rPr lang="ru-RU" sz="3000" dirty="0" err="1"/>
              <a:t>плазмі</a:t>
            </a:r>
            <a:r>
              <a:rPr lang="ru-RU" sz="3000" dirty="0"/>
              <a:t>, </a:t>
            </a:r>
            <a:r>
              <a:rPr lang="ru-RU" sz="3000" dirty="0" err="1"/>
              <a:t>які</a:t>
            </a:r>
            <a:r>
              <a:rPr lang="ru-RU" sz="3000" dirty="0"/>
              <a:t> за належать до </a:t>
            </a:r>
            <a:r>
              <a:rPr lang="ru-RU" sz="3000" dirty="0" err="1"/>
              <a:t>антитіл</a:t>
            </a:r>
            <a:r>
              <a:rPr lang="ru-RU" sz="3000" dirty="0"/>
              <a:t> і </a:t>
            </a:r>
            <a:r>
              <a:rPr lang="ru-RU" sz="3000" dirty="0" err="1"/>
              <a:t>мають</a:t>
            </a:r>
            <a:r>
              <a:rPr lang="ru-RU" sz="3000" dirty="0"/>
              <a:t> </a:t>
            </a:r>
            <a:r>
              <a:rPr lang="ru-RU" sz="3000" dirty="0" err="1"/>
              <a:t>специфічність</a:t>
            </a:r>
            <a:r>
              <a:rPr lang="ru-RU" sz="3000" dirty="0"/>
              <a:t>, </a:t>
            </a:r>
            <a:r>
              <a:rPr lang="ru-RU" sz="3000" dirty="0" err="1"/>
              <a:t>тобто</a:t>
            </a:r>
            <a:r>
              <a:rPr lang="ru-RU" sz="3000" dirty="0"/>
              <a:t> </a:t>
            </a:r>
            <a:r>
              <a:rPr lang="ru-RU" sz="3000" dirty="0" err="1"/>
              <a:t>реагують</a:t>
            </a:r>
            <a:r>
              <a:rPr lang="ru-RU" sz="3000" dirty="0"/>
              <a:t> з </a:t>
            </a:r>
            <a:r>
              <a:rPr lang="ru-RU" sz="3000" dirty="0" err="1"/>
              <a:t>відповідними</a:t>
            </a:r>
            <a:r>
              <a:rPr lang="ru-RU" sz="3000" dirty="0"/>
              <a:t> антигенами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95536" y="2636912"/>
            <a:ext cx="8280920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</a:t>
            </a:r>
            <a:r>
              <a:rPr lang="ru-RU" sz="32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Аглютинація</a:t>
            </a:r>
            <a:r>
              <a:rPr lang="ru-RU" sz="3200" dirty="0"/>
              <a:t> (лат. </a:t>
            </a:r>
            <a:r>
              <a:rPr lang="en-US" sz="3200" dirty="0" err="1"/>
              <a:t>agglutinatio</a:t>
            </a:r>
            <a:r>
              <a:rPr lang="en-US" sz="3200" dirty="0"/>
              <a:t> — </a:t>
            </a:r>
            <a:r>
              <a:rPr lang="ru-RU" sz="3200" dirty="0" err="1"/>
              <a:t>склеювання</a:t>
            </a:r>
            <a:r>
              <a:rPr lang="ru-RU" sz="3200" dirty="0"/>
              <a:t>) - </a:t>
            </a:r>
            <a:r>
              <a:rPr lang="uk-UA" sz="3200" dirty="0"/>
              <a:t>це процес </a:t>
            </a:r>
            <a:r>
              <a:rPr lang="uk-UA" sz="3200" dirty="0" err="1"/>
              <a:t>незворотнього</a:t>
            </a:r>
            <a:r>
              <a:rPr lang="uk-UA" sz="3200" dirty="0"/>
              <a:t> склеювання еритроцитів під впливом антитіл. Він, як правило, супроводжується, гемолізом. Те ж відбувається і в судинному руслі при переливанні несумісної крові.</a:t>
            </a:r>
            <a:endParaRPr lang="ru-RU" sz="3200" dirty="0"/>
          </a:p>
          <a:p>
            <a:pPr algn="just"/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424829683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394</TotalTime>
  <Words>937</Words>
  <Application>Microsoft Office PowerPoint</Application>
  <PresentationFormat>Екран (4:3)</PresentationFormat>
  <Paragraphs>210</Paragraphs>
  <Slides>29</Slides>
  <Notes>3</Notes>
  <HiddenSlides>0</HiddenSlides>
  <MMClips>0</MMClips>
  <ScaleCrop>false</ScaleCrop>
  <HeadingPairs>
    <vt:vector size="6" baseType="variant">
      <vt:variant>
        <vt:lpstr>Використані шрифти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слайдів</vt:lpstr>
      </vt:variant>
      <vt:variant>
        <vt:i4>29</vt:i4>
      </vt:variant>
    </vt:vector>
  </HeadingPairs>
  <TitlesOfParts>
    <vt:vector size="34" baseType="lpstr">
      <vt:lpstr>Arial</vt:lpstr>
      <vt:lpstr>Calibri</vt:lpstr>
      <vt:lpstr>Times New Roman</vt:lpstr>
      <vt:lpstr>Wingdings</vt:lpstr>
      <vt:lpstr>Тема Office</vt:lpstr>
      <vt:lpstr>ВИЩИЙ ДЕРЖАВНИЙ НАВЧАЛЬНИЙ ЗАКЛАД УКРАЇНИ “УКРАЇНСЬКА МЕДИЧНА СТОМАТОЛОГІЧНА АКАДЕМІЯ” КАФЕДРА ЗАГАЛЬНОЇ ХІРУРГІЇ З ДОГЛЯДОМ ЗА ХВОРИМИ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ВИЩИЙ ДЕРЖАВНИЙ НАВЧАЛЬНИЙ ЗАКЛАД УКРАЇНИ “УКРАЇНСЬКА МЕДИЧНА СТОМАТОЛОГІЧНА АКАДЕМІЯ” КАФЕДРА ЗАГАЛЬНОЇ ХІРУРГІЇ З ДОГЛЯДОМ ЗА ХВОРИМИ</dc:title>
  <dc:creator>Коля</dc:creator>
  <cp:lastModifiedBy>Марина Буй</cp:lastModifiedBy>
  <cp:revision>32</cp:revision>
  <dcterms:created xsi:type="dcterms:W3CDTF">2013-10-31T16:01:22Z</dcterms:created>
  <dcterms:modified xsi:type="dcterms:W3CDTF">2020-02-28T10:51:13Z</dcterms:modified>
</cp:coreProperties>
</file>