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D499-1814-45B6-AD2A-DC9979000A85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FE644-3115-4FA1-8159-C03F9D8404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30125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D499-1814-45B6-AD2A-DC9979000A85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FE644-3115-4FA1-8159-C03F9D8404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47874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D499-1814-45B6-AD2A-DC9979000A85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FE644-3115-4FA1-8159-C03F9D8404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68889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D499-1814-45B6-AD2A-DC9979000A85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FE644-3115-4FA1-8159-C03F9D84044A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246803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D499-1814-45B6-AD2A-DC9979000A85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FE644-3115-4FA1-8159-C03F9D8404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22529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D499-1814-45B6-AD2A-DC9979000A85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FE644-3115-4FA1-8159-C03F9D8404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45506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D499-1814-45B6-AD2A-DC9979000A85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FE644-3115-4FA1-8159-C03F9D8404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18008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D499-1814-45B6-AD2A-DC9979000A85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FE644-3115-4FA1-8159-C03F9D8404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9543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D499-1814-45B6-AD2A-DC9979000A85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FE644-3115-4FA1-8159-C03F9D8404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6141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D499-1814-45B6-AD2A-DC9979000A85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FE644-3115-4FA1-8159-C03F9D8404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033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D499-1814-45B6-AD2A-DC9979000A85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FE644-3115-4FA1-8159-C03F9D8404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7141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D499-1814-45B6-AD2A-DC9979000A85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FE644-3115-4FA1-8159-C03F9D8404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9848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D499-1814-45B6-AD2A-DC9979000A85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FE644-3115-4FA1-8159-C03F9D8404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3481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D499-1814-45B6-AD2A-DC9979000A85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FE644-3115-4FA1-8159-C03F9D8404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2697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D499-1814-45B6-AD2A-DC9979000A85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FE644-3115-4FA1-8159-C03F9D8404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7774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D499-1814-45B6-AD2A-DC9979000A85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FE644-3115-4FA1-8159-C03F9D8404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7631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D499-1814-45B6-AD2A-DC9979000A85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FE644-3115-4FA1-8159-C03F9D8404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04249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ED62D499-1814-45B6-AD2A-DC9979000A85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0FE644-3115-4FA1-8159-C03F9D8404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279651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1177" y="2229134"/>
            <a:ext cx="8713788" cy="270843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uk-UA" sz="68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Биологическая</a:t>
            </a:r>
            <a:r>
              <a:rPr lang="uk-UA" sz="6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антисептика</a:t>
            </a:r>
          </a:p>
          <a:p>
            <a:pPr algn="ctr">
              <a:defRPr/>
            </a:pPr>
            <a:r>
              <a:rPr lang="uk-UA" sz="34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Часть</a:t>
            </a:r>
            <a:r>
              <a:rPr lang="uk-UA" sz="3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2</a:t>
            </a:r>
            <a:endParaRPr lang="ru-RU" sz="3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97290" y="499113"/>
            <a:ext cx="74653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КАФЕДРА ОБЩЕЙ ХИРУРГИИ С УХОДОМ ЗА БОЛЬНЫМИ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60134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extBox 1"/>
          <p:cNvSpPr txBox="1">
            <a:spLocks noChangeArrowheads="1"/>
          </p:cNvSpPr>
          <p:nvPr/>
        </p:nvSpPr>
        <p:spPr bwMode="auto">
          <a:xfrm>
            <a:off x="1078174" y="0"/>
            <a:ext cx="9771796" cy="6001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XI. </a:t>
            </a:r>
            <a:r>
              <a:rPr lang="ru-RU" alt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Пептидные антибиотики:</a:t>
            </a:r>
          </a:p>
          <a:p>
            <a:pPr eaLnBrk="1" hangingPunct="1"/>
            <a:endParaRPr lang="ru-RU" alt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ru-RU" alt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A. </a:t>
            </a:r>
            <a:r>
              <a:rPr lang="ru-RU" altLang="ru-RU" sz="2400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Полимиксины</a:t>
            </a:r>
            <a:r>
              <a:rPr lang="ru-RU" alt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полимиксин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М-, В-, Е- сульфаты). Природного происхождения, активны в отношении грамотрицательной </a:t>
            </a:r>
            <a:r>
              <a:rPr lang="ru-RU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миклофлоры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(особенно, сине-гнойной палочки). Бактерицидный вид действия.</a:t>
            </a:r>
          </a:p>
          <a:p>
            <a:pPr eaLnBrk="1" hangingPunct="1"/>
            <a:endParaRPr lang="ru-RU" alt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ru-RU" alt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Б. </a:t>
            </a:r>
            <a:r>
              <a:rPr lang="ru-RU" altLang="ru-RU" sz="2400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Ристомицин</a:t>
            </a:r>
            <a:r>
              <a:rPr lang="ru-RU" alt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Природный антибиотик. Проявляет высокую активность в отношении грамположительных микроорганизмов, устойчивых к другим антибиотикам. Оказывает преимущественно бактерицидное действие.</a:t>
            </a:r>
          </a:p>
          <a:p>
            <a:pPr eaLnBrk="1" hangingPunct="1"/>
            <a:endParaRPr lang="ru-RU" alt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ru-RU" alt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B. </a:t>
            </a:r>
            <a:r>
              <a:rPr lang="ru-RU" altLang="ru-RU" sz="2400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Ванкомицин</a:t>
            </a:r>
            <a:r>
              <a:rPr lang="ru-RU" alt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Отличается очень высокой антибактериальной активностью по отношению к грамположительным бактериям, в </a:t>
            </a:r>
            <a:r>
              <a:rPr lang="ru-RU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т.ч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продуцирующим </a:t>
            </a:r>
            <a:r>
              <a:rPr lang="ru-RU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пенициллиназу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устойчивым к пенициллинам и цефалоспоринам. Оказывает бактерицидное действие.</a:t>
            </a:r>
          </a:p>
          <a:p>
            <a:pPr eaLnBrk="1" hangingPunct="1"/>
            <a:endParaRPr lang="ru-RU" alt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0707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10267" y="207961"/>
            <a:ext cx="8798257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ru-RU" sz="3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XII. </a:t>
            </a:r>
            <a:r>
              <a:rPr lang="ru-RU" altLang="ru-RU" sz="3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Антибиотики стероидной структуры:</a:t>
            </a:r>
          </a:p>
          <a:p>
            <a:endParaRPr lang="ru-RU" altLang="ru-RU" sz="30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3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А. </a:t>
            </a:r>
            <a:r>
              <a:rPr lang="ru-RU" altLang="ru-RU" sz="3000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Фузидиевая</a:t>
            </a:r>
            <a:r>
              <a:rPr lang="ru-RU" altLang="ru-RU" sz="3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кислота, </a:t>
            </a:r>
            <a:r>
              <a:rPr lang="ru-RU" altLang="ru-RU" sz="3000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фузидин</a:t>
            </a:r>
            <a:r>
              <a:rPr lang="ru-RU" altLang="ru-RU" sz="3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-натрий. </a:t>
            </a:r>
            <a:r>
              <a:rPr lang="ru-RU" altLang="ru-RU" sz="3000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диэтаноламина</a:t>
            </a:r>
            <a:r>
              <a:rPr lang="ru-RU" altLang="ru-RU" sz="3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3000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фузидинат</a:t>
            </a:r>
            <a:r>
              <a:rPr lang="ru-RU" altLang="ru-RU" sz="3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alt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Активность проявляют в отношении грамположительных и некоторых </a:t>
            </a:r>
            <a:r>
              <a:rPr lang="ru-RU" altLang="ru-RU" sz="3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грамотрица</a:t>
            </a:r>
            <a:r>
              <a:rPr lang="ru-RU" alt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-тельных (</a:t>
            </a:r>
            <a:r>
              <a:rPr lang="ru-RU" altLang="ru-RU" sz="3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менингоккок</a:t>
            </a:r>
            <a:r>
              <a:rPr lang="ru-RU" alt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3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гоноккок</a:t>
            </a:r>
            <a:r>
              <a:rPr lang="ru-RU" alt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микроорганизмов. Бактериостатического действия.</a:t>
            </a:r>
          </a:p>
          <a:p>
            <a:endParaRPr lang="ru-RU" altLang="ru-RU" sz="3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3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Б. </a:t>
            </a:r>
            <a:r>
              <a:rPr lang="ru-RU" altLang="ru-RU" sz="3000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Новобиоцин</a:t>
            </a:r>
            <a:r>
              <a:rPr lang="ru-RU" altLang="ru-RU" sz="3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alt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Природный </a:t>
            </a:r>
            <a:r>
              <a:rPr lang="ru-RU" altLang="ru-RU" sz="3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противостафилококковый</a:t>
            </a:r>
            <a:r>
              <a:rPr lang="ru-RU" alt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антибиотик, близкий по свойствам к пенициллинам. Оказывает бактериостатическое действие.</a:t>
            </a:r>
            <a:endParaRPr lang="ru-RU" alt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38205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extBox 2"/>
          <p:cNvSpPr txBox="1">
            <a:spLocks noChangeArrowheads="1"/>
          </p:cNvSpPr>
          <p:nvPr/>
        </p:nvSpPr>
        <p:spPr bwMode="auto">
          <a:xfrm>
            <a:off x="1774825" y="188913"/>
            <a:ext cx="8713788" cy="637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XIII. </a:t>
            </a:r>
            <a:r>
              <a:rPr lang="ru-RU" altLang="ru-RU" sz="24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Анзамицины</a:t>
            </a:r>
            <a:r>
              <a:rPr lang="ru-RU" alt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eaLnBrk="1" hangingPunct="1"/>
            <a:endParaRPr lang="ru-RU" alt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Природные: </a:t>
            </a:r>
            <a:r>
              <a:rPr lang="ru-RU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рифамицин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eaLnBrk="1" hangingPunct="1"/>
            <a:endParaRPr lang="ru-RU" alt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Полусинтетические: </a:t>
            </a:r>
            <a:r>
              <a:rPr lang="ru-RU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рифампицин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 Широкого спектра действия. Наиболее активен по отношению к микробактерии туберкулеза. Бактерицидного действия.</a:t>
            </a:r>
          </a:p>
          <a:p>
            <a:pPr eaLnBrk="1" hangingPunct="1"/>
            <a:endParaRPr lang="ru-RU" alt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ru-RU" alt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XIV. </a:t>
            </a:r>
            <a:r>
              <a:rPr lang="ru-RU" altLang="ru-RU" sz="24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Фторхинолоны</a:t>
            </a:r>
            <a:r>
              <a:rPr lang="ru-RU" alt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1" hangingPunct="1"/>
            <a:endParaRPr lang="ru-RU" alt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ципрофлоксацин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офлоксашш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норфлоксацин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eaLnBrk="1" hangingPunct="1"/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пефлоксацин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флероксацин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амифлоксацин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eaLnBrk="1" hangingPunct="1"/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дифлоксацин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эноксацин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ломефлоксацин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eaLnBrk="1" hangingPunct="1"/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руфлоксацин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тосуфлоксацин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темафлоксацин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eaLnBrk="1" hangingPunct="1"/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спарфлоксацин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клинафлоксацин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тровафлоксацин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eaLnBrk="1" hangingPunct="1"/>
            <a:endParaRPr lang="ru-RU" alt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734023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3916" y="888831"/>
            <a:ext cx="8402472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Новый класс синтетических фторсодержащих антибактериальных средств </a:t>
            </a:r>
            <a:r>
              <a:rPr lang="ru-RU" altLang="ru-RU" sz="3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ультраширокого</a:t>
            </a:r>
            <a:r>
              <a:rPr lang="ru-RU" alt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спектра действия. Проявляют высокую активность в отношении большинства грамположительных и грамотрицательных микроорганизмов. Оказывают бактерицидное действие.</a:t>
            </a:r>
            <a:endParaRPr lang="ru-RU" alt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01368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extBox 1"/>
          <p:cNvSpPr txBox="1">
            <a:spLocks noChangeArrowheads="1"/>
          </p:cNvSpPr>
          <p:nvPr/>
        </p:nvSpPr>
        <p:spPr bwMode="auto">
          <a:xfrm>
            <a:off x="1774825" y="260350"/>
            <a:ext cx="8713788" cy="5262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XV. </a:t>
            </a:r>
            <a:r>
              <a:rPr lang="ru-RU" alt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Сульфаниламиды:</a:t>
            </a:r>
          </a:p>
          <a:p>
            <a:pPr eaLnBrk="1" hangingPunct="1"/>
            <a:endParaRPr lang="ru-RU" alt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ru-RU" altLang="ru-RU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 Хорошо всасывающиеся из желудочно-кишечного тракта:</a:t>
            </a:r>
          </a:p>
          <a:p>
            <a:pPr eaLnBrk="1" hangingPunct="1"/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короткого действия (стрептоцид, норсульфазол, 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сульфадимезин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  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уросульфан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этазол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сульфацил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натрия);</a:t>
            </a:r>
          </a:p>
          <a:p>
            <a:pPr eaLnBrk="1" hangingPunct="1"/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среднего действия (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сульфазин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eaLnBrk="1" hangingPunct="1"/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длительного действия (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сульфапиридазин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сульфамонометоксин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сульфадиметоксин);</a:t>
            </a:r>
          </a:p>
          <a:p>
            <a:pPr eaLnBrk="1" hangingPunct="1"/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сверхдлительного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действия (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сульфален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eaLnBrk="1" hangingPunct="1"/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71184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33099" y="1608120"/>
            <a:ext cx="916674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8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Б. Плохо всасывающиеся из желудочно-кишечного тракта </a:t>
            </a: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(сульгин, фталазол, </a:t>
            </a:r>
            <a:r>
              <a:rPr lang="ru-RU" alt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фта-зин</a:t>
            </a: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салазопиридазин</a:t>
            </a: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endParaRPr lang="ru-RU" alt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28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В. Комбинированные </a:t>
            </a: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(ко-</a:t>
            </a:r>
            <a:r>
              <a:rPr lang="ru-RU" alt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тримоксазол</a:t>
            </a: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alt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бактрим</a:t>
            </a: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бисептол); Средства широкого спектра действия, назначаемые при резистентности микрофлоры к антибиотикам. Оказывают бактериостатическое действие.</a:t>
            </a:r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94751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extBox 1"/>
          <p:cNvSpPr txBox="1">
            <a:spLocks noChangeArrowheads="1"/>
          </p:cNvSpPr>
          <p:nvPr/>
        </p:nvSpPr>
        <p:spPr bwMode="auto">
          <a:xfrm>
            <a:off x="928048" y="260351"/>
            <a:ext cx="10017455" cy="6093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XVI. </a:t>
            </a:r>
            <a:r>
              <a:rPr lang="ru-RU" altLang="ru-RU" sz="2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Нитрофураны</a:t>
            </a:r>
            <a:r>
              <a:rPr lang="ru-RU" altLang="ru-RU" sz="2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фурациллин</a:t>
            </a:r>
            <a:r>
              <a:rPr lang="ru-RU" alt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фурадонин</a:t>
            </a:r>
            <a:r>
              <a:rPr lang="ru-RU" alt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нифурантел</a:t>
            </a:r>
            <a:r>
              <a:rPr lang="ru-RU" alt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фуразолидон</a:t>
            </a:r>
            <a:r>
              <a:rPr lang="ru-RU" alt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фурагин</a:t>
            </a:r>
            <a:r>
              <a:rPr lang="ru-RU" alt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нифуроксазид</a:t>
            </a:r>
            <a:r>
              <a:rPr lang="ru-RU" alt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eaLnBrk="1" hangingPunct="1"/>
            <a:r>
              <a:rPr lang="ru-RU" alt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Препараты широкого спектра действия, эффективные в отношении большинства грамположительных и грамотрицательных микроорганизмов. В последние годы применяют для лечения анаэробных инфекций. Оказывают бактерицидное действие.</a:t>
            </a:r>
          </a:p>
          <a:p>
            <a:pPr eaLnBrk="1" hangingPunct="1"/>
            <a:endParaRPr lang="ru-RU" alt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ru-RU" altLang="ru-RU" sz="2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XVII. Производные 4 и 8-оксихолина: </a:t>
            </a:r>
            <a:r>
              <a:rPr lang="ru-RU" alt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энтеросептол</a:t>
            </a:r>
            <a:r>
              <a:rPr lang="ru-RU" alt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интестопан</a:t>
            </a:r>
            <a:r>
              <a:rPr lang="ru-RU" alt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нитроксолин</a:t>
            </a:r>
            <a:r>
              <a:rPr lang="ru-RU" alt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хинозол, </a:t>
            </a:r>
            <a:r>
              <a:rPr lang="ru-RU" alt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хиниофон</a:t>
            </a:r>
            <a:r>
              <a:rPr lang="ru-RU" alt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фарингосепт</a:t>
            </a:r>
            <a:r>
              <a:rPr lang="ru-RU" alt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eaLnBrk="1" hangingPunct="1"/>
            <a:r>
              <a:rPr lang="ru-RU" alt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Препараты широкого спектра антибактериального действия, большую чувствительность проявляет грамотрицательная флора. Проявляют активность почти на все виды бактерий, простейших, грибов.</a:t>
            </a:r>
          </a:p>
          <a:p>
            <a:pPr eaLnBrk="1" hangingPunct="1"/>
            <a:r>
              <a:rPr lang="ru-RU" alt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Механизм действия бактерицидный.</a:t>
            </a:r>
          </a:p>
          <a:p>
            <a:pPr eaLnBrk="1" hangingPunct="1"/>
            <a:endParaRPr lang="ru-RU" alt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95281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32847" y="194313"/>
            <a:ext cx="8784609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XVIII. Производные </a:t>
            </a:r>
            <a:r>
              <a:rPr lang="ru-RU" altLang="ru-RU" sz="28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хиноксалина</a:t>
            </a:r>
            <a:r>
              <a:rPr lang="ru-RU" alt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alt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диоксидин</a:t>
            </a: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alt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хиноксидин</a:t>
            </a: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Бактерицидные средства широкого спектра действия.</a:t>
            </a:r>
          </a:p>
          <a:p>
            <a:endParaRPr lang="ru-RU" alt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XIX. Производные </a:t>
            </a:r>
            <a:r>
              <a:rPr lang="ru-RU" altLang="ru-RU" sz="28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нафтиридина</a:t>
            </a:r>
            <a:r>
              <a:rPr lang="ru-RU" alt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кислота </a:t>
            </a:r>
            <a:r>
              <a:rPr lang="ru-RU" alt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налидиксовая</a:t>
            </a: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кислота </a:t>
            </a:r>
            <a:r>
              <a:rPr lang="ru-RU" alt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оксолиниевая</a:t>
            </a: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	Отличаются активным действием на грамотрицательные бактерии и слабым  на грамположительные виды. Нашли основное применение в урологии. Оказывают бактерицидный и бактериостатический эффект.</a:t>
            </a:r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59012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extBox 1"/>
          <p:cNvSpPr txBox="1">
            <a:spLocks noChangeArrowheads="1"/>
          </p:cNvSpPr>
          <p:nvPr/>
        </p:nvSpPr>
        <p:spPr bwMode="auto">
          <a:xfrm>
            <a:off x="1774825" y="333376"/>
            <a:ext cx="8713788" cy="52937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XX      Производные </a:t>
            </a:r>
            <a:r>
              <a:rPr lang="ru-RU" altLang="ru-RU" sz="2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нитромидазола</a:t>
            </a:r>
            <a:r>
              <a:rPr lang="ru-RU" altLang="ru-RU" sz="2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alt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метронидазол</a:t>
            </a:r>
            <a:r>
              <a:rPr lang="ru-RU" alt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alt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тинидазол</a:t>
            </a:r>
            <a:r>
              <a:rPr lang="ru-RU" alt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ниморазол</a:t>
            </a:r>
            <a:r>
              <a:rPr lang="ru-RU" alt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орнидазол</a:t>
            </a:r>
            <a:r>
              <a:rPr lang="ru-RU" alt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eaLnBrk="1" hangingPunct="1"/>
            <a:r>
              <a:rPr lang="ru-RU" alt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Бактерицидные средства. Активны в отношении простейших организмов и анаэробных бактерий. На аэробные бактерии не влияют</a:t>
            </a:r>
          </a:p>
          <a:p>
            <a:pPr eaLnBrk="1" hangingPunct="1"/>
            <a:endParaRPr lang="ru-RU" alt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ru-RU" altLang="ru-RU" sz="2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XXI. Противосифилитические средства: </a:t>
            </a:r>
          </a:p>
          <a:p>
            <a:pPr eaLnBrk="1" hangingPunct="1"/>
            <a:r>
              <a:rPr lang="ru-RU" alt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Короткодействующие пенициллины (</a:t>
            </a:r>
            <a:r>
              <a:rPr lang="ru-RU" alt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бензиллпеницилина</a:t>
            </a:r>
            <a:r>
              <a:rPr lang="ru-RU" alt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натриевая, </a:t>
            </a:r>
            <a:r>
              <a:rPr lang="ru-RU" alt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каливая</a:t>
            </a:r>
            <a:r>
              <a:rPr lang="ru-RU" alt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соли). 2. Длительно действующие (</a:t>
            </a:r>
            <a:r>
              <a:rPr lang="ru-RU" alt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бензиллпеницилина</a:t>
            </a:r>
            <a:r>
              <a:rPr lang="ru-RU" alt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новокаиновая соль, </a:t>
            </a:r>
            <a:r>
              <a:rPr lang="ru-RU" alt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бициллины</a:t>
            </a:r>
            <a:r>
              <a:rPr lang="ru-RU" alt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</a:p>
          <a:p>
            <a:pPr eaLnBrk="1" hangingPunct="1"/>
            <a:r>
              <a:rPr lang="ru-RU" alt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Препараты висмута (</a:t>
            </a:r>
            <a:r>
              <a:rPr lang="ru-RU" alt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бийохинол</a:t>
            </a:r>
            <a:r>
              <a:rPr lang="ru-RU" alt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бисмоверол</a:t>
            </a:r>
            <a:r>
              <a:rPr lang="ru-RU" alt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пентабисмол</a:t>
            </a:r>
            <a:r>
              <a:rPr lang="ru-RU" alt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eaLnBrk="1" hangingPunct="1"/>
            <a:endParaRPr lang="ru-RU" alt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77115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5300" y="199874"/>
            <a:ext cx="9603475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ru-RU" sz="2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XXII. </a:t>
            </a:r>
            <a:r>
              <a:rPr lang="ru-RU" altLang="ru-RU" sz="2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Противотуберкулезные средства:</a:t>
            </a:r>
            <a:r>
              <a:rPr lang="ru-RU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Синтетические (</a:t>
            </a:r>
            <a:r>
              <a:rPr lang="ru-RU" alt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изониазид</a:t>
            </a:r>
            <a:r>
              <a:rPr lang="ru-RU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этамбутол</a:t>
            </a:r>
            <a:r>
              <a:rPr lang="ru-RU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натрия </a:t>
            </a:r>
            <a:r>
              <a:rPr lang="ru-RU" alt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парааминосалицилат</a:t>
            </a:r>
            <a:r>
              <a:rPr lang="ru-RU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бепаск</a:t>
            </a:r>
            <a:r>
              <a:rPr lang="ru-RU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этионамид</a:t>
            </a:r>
            <a:r>
              <a:rPr lang="ru-RU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протионамид</a:t>
            </a:r>
            <a:r>
              <a:rPr lang="ru-RU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пиразинамид</a:t>
            </a:r>
            <a:r>
              <a:rPr lang="ru-RU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тиоацетазон</a:t>
            </a:r>
            <a:r>
              <a:rPr lang="ru-RU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</a:p>
          <a:p>
            <a:r>
              <a:rPr lang="ru-RU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Антибиотики (</a:t>
            </a:r>
            <a:r>
              <a:rPr lang="ru-RU" alt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рифампицин</a:t>
            </a:r>
            <a:r>
              <a:rPr lang="ru-RU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стрептомицин сульфат, стрептомицина хлоркальциевый комплекс, </a:t>
            </a:r>
            <a:r>
              <a:rPr lang="ru-RU" alt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циклосерин</a:t>
            </a:r>
            <a:r>
              <a:rPr lang="ru-RU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канамицина</a:t>
            </a:r>
            <a:r>
              <a:rPr lang="ru-RU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сульфат, </a:t>
            </a:r>
            <a:r>
              <a:rPr lang="ru-RU" alt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флоримицина</a:t>
            </a:r>
            <a:r>
              <a:rPr lang="ru-RU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сульфат).</a:t>
            </a:r>
          </a:p>
          <a:p>
            <a:endParaRPr lang="ru-RU" altLang="ru-RU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2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XXIII. </a:t>
            </a:r>
            <a:r>
              <a:rPr lang="ru-RU" altLang="ru-RU" sz="26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Фунгицидные</a:t>
            </a:r>
            <a:r>
              <a:rPr lang="ru-RU" altLang="ru-RU" sz="2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altLang="ru-RU" sz="26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фунгиостатические</a:t>
            </a:r>
            <a:r>
              <a:rPr lang="ru-RU" altLang="ru-RU" sz="2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средства: </a:t>
            </a:r>
            <a:r>
              <a:rPr lang="ru-RU" alt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нистатин</a:t>
            </a:r>
            <a:r>
              <a:rPr lang="ru-RU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леворин</a:t>
            </a:r>
            <a:r>
              <a:rPr lang="ru-RU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alt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микогептин</a:t>
            </a:r>
            <a:r>
              <a:rPr lang="ru-RU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амфотерицин</a:t>
            </a:r>
            <a:r>
              <a:rPr lang="ru-RU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alt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амфоглюкамин</a:t>
            </a:r>
            <a:r>
              <a:rPr lang="ru-RU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миконазол</a:t>
            </a:r>
            <a:r>
              <a:rPr lang="ru-RU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клотримазол</a:t>
            </a:r>
            <a:r>
              <a:rPr lang="ru-RU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кетоконазол</a:t>
            </a:r>
            <a:r>
              <a:rPr lang="ru-RU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6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флюконазол</a:t>
            </a:r>
            <a:r>
              <a:rPr lang="ru-RU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пимафуцин</a:t>
            </a:r>
            <a:r>
              <a:rPr lang="ru-RU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флюцитозин</a:t>
            </a:r>
            <a:r>
              <a:rPr lang="ru-RU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гризеофульфин</a:t>
            </a:r>
            <a:r>
              <a:rPr lang="ru-RU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декамин</a:t>
            </a:r>
            <a:r>
              <a:rPr lang="ru-RU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Отличаются по спектру противогрибковой активности, применяются для лечения осложнений (кандидоз) химиотерапии.</a:t>
            </a:r>
            <a:endParaRPr lang="ru-RU" alt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39762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32764" y="260350"/>
            <a:ext cx="9553433" cy="67403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Оральные </a:t>
            </a:r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цефалоспорины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Цефалексин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цефадроксил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цефаклор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цефатризин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цефа-глицин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цефрадин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цефуроксим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аксетил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цефподоксим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Действуют слабее, чем препараты 1 группы на грамположительные бактерии, и менее эффективно, чем препараты 2 группы - в отношении грамотрицательных микроорганизмов.</a:t>
            </a:r>
          </a:p>
          <a:p>
            <a:pPr>
              <a:defRPr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Классификация по поколениям</a:t>
            </a:r>
          </a:p>
          <a:p>
            <a:pPr algn="ctr">
              <a:defRPr/>
            </a:pPr>
            <a:endParaRPr lang="ru-RU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пок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Цефадроксил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цефазолин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цефалексин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цефалоридин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цефалотин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цефапирин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цефрадин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Обладают высокой активностью в отношении грамположительной флоры (стафилококков, стрептококков, в т.ч. продуцирующих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бета-лактамазы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пневмококов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), палочек сибирской язвы,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клостридий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коринебактерий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трепонем. Эффективны в отношение клинически часто регистрируемых грамотрицательных микроорганизмов (кишечная палочка, группа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клебсиелл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протей мирабельный,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гемофильная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палочка).</a:t>
            </a:r>
          </a:p>
          <a:p>
            <a:pPr>
              <a:defRPr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150990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extBox 1"/>
          <p:cNvSpPr txBox="1">
            <a:spLocks noChangeArrowheads="1"/>
          </p:cNvSpPr>
          <p:nvPr/>
        </p:nvSpPr>
        <p:spPr bwMode="auto">
          <a:xfrm>
            <a:off x="1703388" y="188913"/>
            <a:ext cx="8856662" cy="304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Протеолитические ферменты </a:t>
            </a:r>
            <a:r>
              <a:rPr lang="ru-RU" alt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– оказывают противовоспалительное  действие путем лизиса некротических тканей, фибрина, гнойного экссудата.</a:t>
            </a:r>
          </a:p>
          <a:p>
            <a:pPr eaLnBrk="1" hangingPunct="1"/>
            <a:endParaRPr lang="ru-RU" altLang="ru-RU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ru-RU" alt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 - трипсин, химотрипсин – это препараты  поджелудочной железы животных;</a:t>
            </a:r>
          </a:p>
          <a:p>
            <a:pPr eaLnBrk="1" hangingPunct="1"/>
            <a:r>
              <a:rPr lang="ru-RU" alt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 - химотрипсин – продукт плесневого гриба;</a:t>
            </a:r>
          </a:p>
          <a:p>
            <a:pPr eaLnBrk="1" hangingPunct="1"/>
            <a:r>
              <a:rPr lang="ru-RU" alt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 - мазь ируксол.</a:t>
            </a:r>
          </a:p>
        </p:txBody>
      </p:sp>
      <p:sp>
        <p:nvSpPr>
          <p:cNvPr id="73731" name="TextBox 2"/>
          <p:cNvSpPr txBox="1">
            <a:spLocks noChangeArrowheads="1"/>
          </p:cNvSpPr>
          <p:nvPr/>
        </p:nvSpPr>
        <p:spPr bwMode="auto">
          <a:xfrm>
            <a:off x="1774825" y="3357564"/>
            <a:ext cx="864235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Препараты для пассивной иммунизации </a:t>
            </a:r>
            <a:r>
              <a:rPr lang="ru-RU" alt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– готовые антитела, повышают антимикробный титр плазмы. </a:t>
            </a:r>
          </a:p>
          <a:p>
            <a:pPr eaLnBrk="1" hangingPunct="1"/>
            <a:endParaRPr lang="ru-RU" altLang="ru-RU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ru-RU" alt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 - сыворотки, иммуноглобулины, анатоксины;</a:t>
            </a:r>
          </a:p>
          <a:p>
            <a:pPr eaLnBrk="1" hangingPunct="1"/>
            <a:r>
              <a:rPr lang="ru-RU" alt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 - бактериофаги – для промывания ран;</a:t>
            </a:r>
          </a:p>
          <a:p>
            <a:pPr eaLnBrk="1" hangingPunct="1"/>
            <a:r>
              <a:rPr lang="ru-RU" alt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 - специфические гамма-глобулины(антистафилококковый и др.)</a:t>
            </a:r>
          </a:p>
        </p:txBody>
      </p:sp>
    </p:spTree>
    <p:extLst>
      <p:ext uri="{BB962C8B-B14F-4D97-AF65-F5344CB8AC3E}">
        <p14:creationId xmlns:p14="http://schemas.microsoft.com/office/powerpoint/2010/main" val="53093083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89741" y="574249"/>
            <a:ext cx="8785225" cy="569386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Методы стимуляции неспецифической </a:t>
            </a:r>
            <a:r>
              <a:rPr lang="ru-RU" sz="28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резистентности</a:t>
            </a:r>
            <a:r>
              <a:rPr lang="ru-RU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- лазерное облучение крови, УФО крови(активизируют фагоцитоз,  ,реологические свойства крови);</a:t>
            </a:r>
          </a:p>
          <a:p>
            <a:pPr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- витаминотерапия, питание.</a:t>
            </a:r>
          </a:p>
          <a:p>
            <a:pPr>
              <a:defRPr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Препараты стимулирующие неспецифический иммунитет:</a:t>
            </a:r>
          </a:p>
          <a:p>
            <a:pPr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Тималин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Т-активин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– регулируют баланс Т- и В-лимфоцитов которые стимулируют фагоцитоз, функции лимфоцитов, усиливают бактерицидную активность крови.</a:t>
            </a:r>
          </a:p>
          <a:p>
            <a:pPr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Производят их из вилочковой железы животных.</a:t>
            </a:r>
          </a:p>
          <a:p>
            <a:pPr>
              <a:defRPr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21170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78758" y="1460016"/>
            <a:ext cx="8279641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Препараты стимуляции иммунной системы:</a:t>
            </a:r>
          </a:p>
          <a:p>
            <a:pPr>
              <a:defRPr/>
            </a:pP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	Интерфероны,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интерлейкины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– производятся методами генной инженерии(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роферон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и др.), эти препараты повышают выработку специфических антител, чаще всего применяются для лечения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стафиллококовой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и анаэробной инфекции.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30287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63751" y="2565401"/>
            <a:ext cx="8208963" cy="10144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6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4407914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82973" y="489004"/>
            <a:ext cx="860718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sz="30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пок</a:t>
            </a:r>
            <a:r>
              <a:rPr lang="ru-RU" sz="3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Цефаклор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цефамандол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цефокситин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цефоницид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цефотетан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цефпрозил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цефуроксим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цефоранид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цефметазол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. Имеют расширенный спектр действия в отношении грамотрицательных бактерий (гемолитический стрептококк, клебсиелла, гемофильная палочка, группа протея,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энтеробактер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серрация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>
              <a:defRPr/>
            </a:pP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31010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extBox 1"/>
          <p:cNvSpPr txBox="1">
            <a:spLocks noChangeArrowheads="1"/>
          </p:cNvSpPr>
          <p:nvPr/>
        </p:nvSpPr>
        <p:spPr bwMode="auto">
          <a:xfrm>
            <a:off x="968991" y="260350"/>
            <a:ext cx="9448184" cy="637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 </a:t>
            </a:r>
            <a:r>
              <a:rPr lang="ru-RU" altLang="ru-RU" sz="24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</a:t>
            </a:r>
            <a:r>
              <a:rPr lang="ru-RU" alt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Моксалактам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цефиксим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цефоперазон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цефотаксим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цефтазидим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цефтизоксим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цефтриаксон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цефодизим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Обладают высокой резистентностью к действию самых различных </a:t>
            </a:r>
            <a:r>
              <a:rPr lang="ru-RU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беталактамаз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имеют более широкий спектр действия в отношении грамотрицательных бактерий. Характеризуются самой высокой активностью по действию на </a:t>
            </a:r>
            <a:r>
              <a:rPr lang="ru-RU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энтеробактерии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включая </a:t>
            </a:r>
            <a:r>
              <a:rPr lang="ru-RU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мультирезистентные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возбудители.</a:t>
            </a:r>
          </a:p>
          <a:p>
            <a:pPr eaLnBrk="1" hangingPunct="1"/>
            <a:endParaRPr lang="ru-RU" alt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ru-RU" alt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 </a:t>
            </a:r>
            <a:r>
              <a:rPr lang="ru-RU" altLang="ru-RU" sz="24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</a:t>
            </a:r>
            <a:r>
              <a:rPr lang="ru-RU" alt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Цефепим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цефпиром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цефклидин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цефквином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цефозопран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цефозелиз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ВО-1236. </a:t>
            </a:r>
            <a:r>
              <a:rPr lang="es-ES_tradnl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FK-037. YM-40220 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др. Проявляют особенно высокую эффективность в отношении грамположительных и грамотрицательных микроорганизмов, включая анаэробные бактерии. Эффективны против </a:t>
            </a:r>
            <a:r>
              <a:rPr lang="ru-RU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мультирезистентных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возбудителей, синегнойной палочки и </a:t>
            </a:r>
            <a:r>
              <a:rPr lang="ru-RU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энтеробактерии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eaLnBrk="1" hangingPunct="1"/>
            <a:endParaRPr lang="ru-RU" alt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ru-RU" altLang="ru-RU" sz="2400" dirty="0">
                <a:solidFill>
                  <a:srgbClr val="FF0000"/>
                </a:solidFill>
              </a:rPr>
              <a:t>Комбинированные цефалоспорины: </a:t>
            </a:r>
            <a:r>
              <a:rPr lang="ru-RU" altLang="ru-RU" sz="2400" dirty="0" err="1"/>
              <a:t>сульперазон</a:t>
            </a:r>
            <a:r>
              <a:rPr lang="ru-RU" altLang="ru-RU" sz="2400" dirty="0"/>
              <a:t> (</a:t>
            </a:r>
            <a:r>
              <a:rPr lang="ru-RU" altLang="ru-RU" sz="2400" dirty="0" err="1"/>
              <a:t>цефоперазон+сульбактам</a:t>
            </a:r>
            <a:r>
              <a:rPr lang="ru-RU" altLang="ru-RU" sz="2400" dirty="0"/>
              <a:t>).</a:t>
            </a:r>
            <a:endParaRPr lang="ru-RU" alt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85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extBox 1"/>
          <p:cNvSpPr txBox="1">
            <a:spLocks noChangeArrowheads="1"/>
          </p:cNvSpPr>
          <p:nvPr/>
        </p:nvSpPr>
        <p:spPr bwMode="auto">
          <a:xfrm>
            <a:off x="1774825" y="260351"/>
            <a:ext cx="8713788" cy="6124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VI. </a:t>
            </a:r>
            <a:r>
              <a:rPr lang="ru-RU" alt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Антибиотики – </a:t>
            </a:r>
            <a:r>
              <a:rPr lang="ru-RU" altLang="ru-RU" sz="28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аминогликозиды</a:t>
            </a:r>
            <a:r>
              <a:rPr lang="ru-RU" alt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eaLnBrk="1" hangingPunct="1"/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Природные: стрептомицин, 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неомицин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мономицин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канамицин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гентамицин, 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тобрамицин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сизомицин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спектиномицин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eaLnBrk="1" hangingPunct="1"/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Полусинтетические: 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амикацин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нетилмицин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изепамицин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дактимицин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Препараты 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ультраширокого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спектра действия, проявляют наибольшую активность    по    отношению    к    грамотрицательной  микрофлоре.  Бактериостатического   и   бактерицидного   вида   действия.   Устойчивы   к микроорганизмам продуцирующим 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пенициллиназу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eaLnBrk="1" hangingPunct="1"/>
            <a:endParaRPr lang="ru-RU" alt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54929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55427" y="162974"/>
            <a:ext cx="896203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VII. </a:t>
            </a:r>
            <a:r>
              <a:rPr lang="ru-RU" alt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Антибиотики – </a:t>
            </a:r>
            <a:r>
              <a:rPr lang="ru-RU" altLang="ru-RU" sz="28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макролиды</a:t>
            </a:r>
            <a:r>
              <a:rPr lang="ru-RU" alt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ru-RU" alt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Природные: эритромицин, </a:t>
            </a:r>
            <a:r>
              <a:rPr lang="ru-RU" alt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олеандомицин</a:t>
            </a: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спирамицин</a:t>
            </a: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джозамицин</a:t>
            </a: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alt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Полусинтетические: </a:t>
            </a:r>
            <a:r>
              <a:rPr lang="ru-RU" alt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рокситромицин</a:t>
            </a: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кларитромицин</a:t>
            </a: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диритромицин</a:t>
            </a: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мидекамицин</a:t>
            </a: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флуритромицин</a:t>
            </a: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alt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рокитамицин</a:t>
            </a: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alt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alt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Азалиды</a:t>
            </a: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(близкие к структуре </a:t>
            </a:r>
            <a:r>
              <a:rPr lang="ru-RU" alt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макролидов</a:t>
            </a: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): </a:t>
            </a:r>
            <a:r>
              <a:rPr lang="ru-RU" alt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азитромицин</a:t>
            </a: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Комбинированные: </a:t>
            </a:r>
            <a:r>
              <a:rPr lang="ru-RU" alt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олететрин</a:t>
            </a: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alt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олеандомицин</a:t>
            </a: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+ тетрациклин). Широкого спектра активности, сходного с пенициллинами. Бактериостатический вид действия.</a:t>
            </a:r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6866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extBox 1"/>
          <p:cNvSpPr txBox="1">
            <a:spLocks noChangeArrowheads="1"/>
          </p:cNvSpPr>
          <p:nvPr/>
        </p:nvSpPr>
        <p:spPr bwMode="auto">
          <a:xfrm>
            <a:off x="1498673" y="571050"/>
            <a:ext cx="8713787" cy="5632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3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VIII. </a:t>
            </a:r>
            <a:r>
              <a:rPr lang="ru-RU" altLang="ru-RU" sz="3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Антибиотики - тетрациклины:</a:t>
            </a:r>
          </a:p>
          <a:p>
            <a:pPr eaLnBrk="1" hangingPunct="1"/>
            <a:endParaRPr lang="ru-RU" altLang="ru-RU" sz="3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ru-RU" alt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Природные: </a:t>
            </a:r>
            <a:r>
              <a:rPr lang="ru-RU" altLang="ru-R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диметилхлортетрациклин</a:t>
            </a:r>
            <a:r>
              <a:rPr lang="ru-RU" alt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окситетрациклин</a:t>
            </a:r>
            <a:r>
              <a:rPr lang="ru-RU" alt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тетрациклин.</a:t>
            </a:r>
          </a:p>
          <a:p>
            <a:pPr eaLnBrk="1" hangingPunct="1"/>
            <a:endParaRPr lang="ru-RU" alt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ru-RU" alt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Полусинтетические: (</a:t>
            </a:r>
            <a:r>
              <a:rPr lang="ru-RU" altLang="ru-R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морфоциклин</a:t>
            </a:r>
            <a:r>
              <a:rPr lang="ru-RU" alt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метациклин</a:t>
            </a:r>
            <a:r>
              <a:rPr lang="ru-RU" alt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altLang="ru-R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доксициклин</a:t>
            </a:r>
            <a:r>
              <a:rPr lang="ru-RU" alt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altLang="ru-R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гликоциклин</a:t>
            </a:r>
            <a:r>
              <a:rPr lang="ru-RU" alt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ролитетрациклин</a:t>
            </a:r>
            <a:r>
              <a:rPr lang="ru-RU" alt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миноциклин</a:t>
            </a:r>
            <a:r>
              <a:rPr lang="ru-RU" alt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     </a:t>
            </a:r>
            <a:r>
              <a:rPr lang="ru-RU" altLang="ru-RU" sz="3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Комбинированные:</a:t>
            </a:r>
            <a:r>
              <a:rPr lang="ru-RU" alt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олететрин</a:t>
            </a:r>
            <a:r>
              <a:rPr lang="ru-RU" alt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altLang="ru-R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олеандомицин</a:t>
            </a:r>
            <a:r>
              <a:rPr lang="ru-RU" alt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+ тетрациклин), </a:t>
            </a:r>
            <a:r>
              <a:rPr lang="ru-RU" altLang="ru-R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доксиамброксоль</a:t>
            </a:r>
            <a:r>
              <a:rPr lang="ru-RU" alt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altLang="ru-R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доксициклин</a:t>
            </a:r>
            <a:r>
              <a:rPr lang="ru-RU" alt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ru-RU" altLang="ru-R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амброксоль</a:t>
            </a:r>
            <a:r>
              <a:rPr lang="ru-RU" alt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Обладают широким спектром активности. Бактериостатический вид действия</a:t>
            </a:r>
            <a:r>
              <a:rPr lang="ru-RU" alt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alt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71184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19449" y="291869"/>
            <a:ext cx="8238699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IX. </a:t>
            </a:r>
            <a:r>
              <a:rPr lang="ru-RU" alt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Антибиотики группы левомицетина:</a:t>
            </a:r>
          </a:p>
          <a:p>
            <a:endParaRPr lang="ru-RU" altLang="ru-RU" sz="28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Природные: </a:t>
            </a:r>
            <a:r>
              <a:rPr lang="ru-RU" alt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хлорамфеникол</a:t>
            </a: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alt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Полусинтетические: левомицетин, синтомицин, </a:t>
            </a:r>
            <a:r>
              <a:rPr lang="ru-RU" alt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триамфеникол</a:t>
            </a: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Широкого спектра активности. Проявляют высокую активность в отношении грамположительных и грамотрицательных микроорганизмов, анаэробов. Оказывают бактериостатическое действие.</a:t>
            </a:r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52708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64859" y="295913"/>
            <a:ext cx="7720083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X. Антибиотики группы </a:t>
            </a:r>
            <a:r>
              <a:rPr lang="ru-RU" altLang="ru-RU" sz="3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линкозамидов</a:t>
            </a:r>
            <a:r>
              <a:rPr lang="ru-RU" altLang="ru-RU" sz="3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altLang="ru-RU" sz="3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пиранозидов</a:t>
            </a:r>
            <a:r>
              <a:rPr lang="ru-RU" altLang="ru-RU" sz="3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):</a:t>
            </a:r>
          </a:p>
          <a:p>
            <a:endParaRPr lang="ru-RU" altLang="ru-RU" sz="30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Природные: </a:t>
            </a:r>
            <a:r>
              <a:rPr lang="ru-RU" altLang="ru-RU" sz="3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линкомицин</a:t>
            </a:r>
            <a:r>
              <a:rPr lang="ru-RU" alt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altLang="ru-RU" sz="3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Полусинтетические: </a:t>
            </a:r>
            <a:r>
              <a:rPr lang="ru-RU" altLang="ru-RU" sz="3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клиндамицин</a:t>
            </a:r>
            <a:r>
              <a:rPr lang="ru-RU" alt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alt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Наибольшую активность проявляют в отношении грамположительной аэробной и анаэробной микрофлоры. Бактериостатический вид действия.</a:t>
            </a:r>
            <a:endParaRPr lang="ru-RU" alt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277164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</TotalTime>
  <Words>1123</Words>
  <Application>Microsoft Office PowerPoint</Application>
  <PresentationFormat>Широкоэкранный</PresentationFormat>
  <Paragraphs>124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8" baseType="lpstr">
      <vt:lpstr>Arial</vt:lpstr>
      <vt:lpstr>Century Gothic</vt:lpstr>
      <vt:lpstr>Times New Roman</vt:lpstr>
      <vt:lpstr>Wingdings 3</vt:lpstr>
      <vt:lpstr>Ион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1</cp:revision>
  <dcterms:created xsi:type="dcterms:W3CDTF">2020-02-28T09:06:30Z</dcterms:created>
  <dcterms:modified xsi:type="dcterms:W3CDTF">2020-02-28T09:12:29Z</dcterms:modified>
</cp:coreProperties>
</file>