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7" r:id="rId3"/>
    <p:sldId id="258" r:id="rId4"/>
    <p:sldId id="280" r:id="rId5"/>
    <p:sldId id="259" r:id="rId6"/>
    <p:sldId id="281" r:id="rId7"/>
    <p:sldId id="260" r:id="rId8"/>
    <p:sldId id="261" r:id="rId9"/>
    <p:sldId id="282" r:id="rId10"/>
    <p:sldId id="262" r:id="rId11"/>
    <p:sldId id="263" r:id="rId12"/>
    <p:sldId id="264" r:id="rId13"/>
    <p:sldId id="283" r:id="rId14"/>
    <p:sldId id="265" r:id="rId15"/>
    <p:sldId id="284" r:id="rId16"/>
    <p:sldId id="266" r:id="rId17"/>
    <p:sldId id="267" r:id="rId18"/>
    <p:sldId id="285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1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6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775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993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307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56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312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27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1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3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6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3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3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42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8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23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048EA02-6D6C-4521-A3D7-755BAB21C782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CA8D4-ED90-4B70-B3E2-C59080A96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874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1177" y="2229134"/>
            <a:ext cx="8713788" cy="270843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6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Биологическая</a:t>
            </a:r>
            <a:r>
              <a:rPr lang="uk-UA" sz="6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антисептика</a:t>
            </a:r>
          </a:p>
          <a:p>
            <a:pPr algn="ctr">
              <a:defRPr/>
            </a:pPr>
            <a:r>
              <a:rPr lang="uk-UA" sz="3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часть1</a:t>
            </a:r>
            <a:endParaRPr lang="ru-RU" sz="3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7290" y="499113"/>
            <a:ext cx="7465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КАФЕДРА ОБЩЕЙ ХИРУРГИИ С УХОДОМ ЗА БОЛЬНЫМИ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367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Box 1"/>
          <p:cNvSpPr txBox="1">
            <a:spLocks noChangeArrowheads="1"/>
          </p:cNvSpPr>
          <p:nvPr/>
        </p:nvSpPr>
        <p:spPr bwMode="auto">
          <a:xfrm>
            <a:off x="1774825" y="260351"/>
            <a:ext cx="864235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16. Следует использовать такие ХТП, которые исключают или максимально ограничивают повреждающее действие лекарственных средств. Препараты с выраженной потенциальной органотоксичностью применяют только в исключительных случаях.</a:t>
            </a:r>
          </a:p>
          <a:p>
            <a:pPr eaLnBrk="1" hangingPunct="1"/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17. Для повышения эффективности лечения необходимо использовать синергоидные сочетания ХТП, которые способствуют расширению спектров активности препаратов и тормозят формирование резистентной микрофлоры. Нельзя использовать препараты с однонаправленным органотоксическим действием.</a:t>
            </a:r>
          </a:p>
          <a:p>
            <a:pPr eaLnBrk="1" hangingPunct="1"/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18. Для потенцирования действия антибактериальных препаратов необходимо одновременно применять лекарственные средства других групп (противовоспалительные, иммуностимулирующие, ферментные, др. препараты).</a:t>
            </a:r>
          </a:p>
        </p:txBody>
      </p:sp>
    </p:spTree>
    <p:extLst>
      <p:ext uri="{BB962C8B-B14F-4D97-AF65-F5344CB8AC3E}">
        <p14:creationId xmlns:p14="http://schemas.microsoft.com/office/powerpoint/2010/main" val="198407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6" y="260350"/>
            <a:ext cx="85693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СИСТЕМАТИЗАЦИЯ ХИМИОТЕРАПЕВТИЧЕСКИХ ПРЕПАРАТОВ С УЧЕТОМ ИХ СТРОЕНИЯ, ПРОИСХОЖДЕНИЯ, МЕХАНИЗМА И СПЕКТРА ДЕЙСТВИЯ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9367" y="1700214"/>
            <a:ext cx="10017457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Бета-лактамные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антибиотики: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Группа пенициллина:</a:t>
            </a:r>
          </a:p>
          <a:p>
            <a:pPr marL="342900" indent="-342900">
              <a:buFontTx/>
              <a:buAutoNum type="romanUcPeriod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А. Природные пенициллины: 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бензилпенициллины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(калиевая и натриевая соль, эфиры, новокаиновая соль),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еноксиметилпенициллин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бициллин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I,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бициллин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III,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бициллин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V.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 Проявляют преимущественную активность в отношении грамположительной микрофлоры. Бактерицидный вид действия. Разрушаются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пенициллиназой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1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2938" y="478716"/>
            <a:ext cx="8642350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Б. Полусинтетические пенициллины:</a:t>
            </a:r>
          </a:p>
          <a:p>
            <a:pPr>
              <a:defRPr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пенициллиназоустойчивые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метициллин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оксациллин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клоксациллин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диклоксаксациллин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нафциллин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флуклоксациллин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Имеют выраженную активность по отношению к грамположительной микрофлоре. Бактерицидный вид действия;</a:t>
            </a:r>
          </a:p>
          <a:p>
            <a:pPr marL="342900" indent="-342900">
              <a:buFontTx/>
              <a:buAutoNum type="arabicParenR"/>
              <a:defRPr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9117" y="575946"/>
            <a:ext cx="949884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широкого спектра действия, с бактерицидным действием: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ампициллин, амоксициллин.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пивампициллин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гентациллин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бакампенициллин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талампициллин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Активны в отношении грамположительных (кроме продуцирующих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пенициллиназу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и грамотрицательных (кроме синегнойной палочки) микроорганизмов;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карбенициллин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кориндациллин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карфециллин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тикарциллин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Активны по отношению к грамположительным (кроме продуцирующих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пенициллиназу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и грамотрицательным микроорганизмам (в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., к синегнойной палочке);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азлоциллин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апалциллин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мезлоциллин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сульбенициллин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пиперациллин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являются наиболее активными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антисинегнойными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антибиотиками;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72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1"/>
          <p:cNvSpPr txBox="1">
            <a:spLocks noChangeArrowheads="1"/>
          </p:cNvSpPr>
          <p:nvPr/>
        </p:nvSpPr>
        <p:spPr bwMode="auto">
          <a:xfrm>
            <a:off x="1525968" y="260350"/>
            <a:ext cx="8713787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метициллинам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бакмециллинам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пивмециллинам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ацидоциллин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Активны преимущественно в отношении грамотрицательных бактерий (кишечной палочки, протея, сальмонелл,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шигелл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клебсиелл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Обладают очень высокой устойчивостью к бета-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лактамазам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пенамециллин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пропициллин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фенетициллин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фенбециллин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 Активны по отношению к грамположительным микроорганизмам (кроме продуцирующих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пенициллиназу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кислотоустойчивые;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3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570" y="431886"/>
            <a:ext cx="9498841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комкомбинированные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пенициллины (в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содержащие ингибиторы бета-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лактамаз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клавулановую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кислоту,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сульбактам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тазобактам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endParaRPr lang="ru-RU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ампиокс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(ампициллин + оксациллин),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ампиклокс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(ампициллин +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клоксациллин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тиментин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тикарциллин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клавулановая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кислота),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унасин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(ампициллин +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сульбактам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амоксиклав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аугментин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(амоксициллин +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клавулановая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кислота), </a:t>
            </a: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тазоцин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пиперациллин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тазобактам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Высокоэффективные препараты. Обладают широким спектром действия, устойчивы к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пенициллиназе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цефалоспориназе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стафилококков.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469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260351"/>
            <a:ext cx="8713787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Монобактамы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азтреонам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карумонам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тегемонам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Новые средства, высокоактивные в отношении грамотрицательной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миклофлоры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Устойчивы 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бета-лактамазам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Бактерицидный вид действия.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Карбапенемы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имипинем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циластатин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меропенем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биапенем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Новые высокоактивные средства ультраширокого спектра активности (в том числе действуют на анаэробы). Бактерицидный вид действия.</a:t>
            </a:r>
          </a:p>
          <a:p>
            <a:pPr>
              <a:defRPr/>
            </a:pP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Карбоцефемы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лоракарбеф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Превосходит по активности оральные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цефалоспорины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но уступают III поколению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цефалоспоринов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Бактерицидный вид действия.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7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4"/>
            <a:ext cx="8785225" cy="56938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Цефалоспориновые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антибиотики.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Полусинтетические препараты ультраширокого спектра действия с бактерицидным эффектом, устойчивы 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бета-лактамазам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с учетом спектров активности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 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Цефалотин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цефалоридин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цефрадин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цефазолин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цефалексин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цефанон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цефапирин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цефазедон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цефоранид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цефтезол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цефатиамид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цефацетрил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Обладают наибольшей активностью по отношению к грамположительным коккам, устойчивы к стафилококковой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бета-лактамазе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9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834" y="133713"/>
            <a:ext cx="94124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 2.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Цефамандол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цефуроксим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цефоницид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цефменоксим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цеФотаксим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цефотиам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цефтизоксим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цефтриаксон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Обладают высокой антибактериальной активностью против грамотрицательных бактерий группы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энтеробактерий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Резистентны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ко многим видам бета-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лактамаз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 3.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Цефоперазон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цефпимизол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цефпирамид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цефсулодин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цефтазидим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Действуют на синегнойную палочку и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ацинетобактерии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Отдельные препараты проявляют устойчивость к бета-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лактазам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грамотрицательных бактерий.</a:t>
            </a:r>
          </a:p>
          <a:p>
            <a:pPr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 4.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Цефокситин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лактамоцеф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цефазафлур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цефбуперазон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цефметазол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цефотетан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Активны в отношении бактероидов и других анаэробов. Устойчивы к бета-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лактамазам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бактероидов.</a:t>
            </a:r>
          </a:p>
          <a:p>
            <a:pPr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747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3751" y="2565401"/>
            <a:ext cx="8208963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4290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5" y="692150"/>
            <a:ext cx="8642350" cy="5018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Биологическая антисептика </a:t>
            </a:r>
            <a:r>
              <a:rPr lang="ru-RU" sz="3200" dirty="0">
                <a:latin typeface="Arial" charset="0"/>
                <a:cs typeface="Arial" charset="0"/>
              </a:rPr>
              <a:t>– это методы уничтожения микроорганизмов с помощью препаратов биологического происхождения.</a:t>
            </a:r>
          </a:p>
          <a:p>
            <a:pPr>
              <a:defRPr/>
            </a:pPr>
            <a:endParaRPr lang="ru-RU" sz="32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Антибиотики </a:t>
            </a:r>
            <a:r>
              <a:rPr lang="ru-RU" sz="3200" dirty="0">
                <a:latin typeface="Arial" charset="0"/>
                <a:cs typeface="Arial" charset="0"/>
              </a:rPr>
              <a:t>– это вещества которые являются продуктами жизнедеятельности микроорганизмов или произведены синтетическим путем, основное их действие это уничтожение или угнетение роста микроорганизмов</a:t>
            </a:r>
          </a:p>
        </p:txBody>
      </p:sp>
    </p:spTree>
    <p:extLst>
      <p:ext uri="{BB962C8B-B14F-4D97-AF65-F5344CB8AC3E}">
        <p14:creationId xmlns:p14="http://schemas.microsoft.com/office/powerpoint/2010/main" val="23885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6" y="260351"/>
            <a:ext cx="85693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ОБЩИЕ ПРИНЦИПЫ РАЦИОНАЛЬНОЙ ХИМИОТЕРАПИИ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17839" y="722314"/>
            <a:ext cx="9031879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1. Применение ХТП следует проводить только после всестороннего обследования и установления диагноза, требующего применения этой группы препаратов.</a:t>
            </a:r>
          </a:p>
          <a:p>
            <a:pPr>
              <a:defRPr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2. Профилактическое применение ХТП допустимо только по определенным показаниям:</a:t>
            </a:r>
          </a:p>
          <a:p>
            <a:pPr marL="342900" indent="-342900">
              <a:buFontTx/>
              <a:buAutoNum type="alphaUcParenR"/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Плановые и неотложные вмешательства в хирургической практике; </a:t>
            </a:r>
          </a:p>
          <a:p>
            <a:pPr marL="342900" indent="-342900"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Б) Проникающие ранения черепа, груди, живота;</a:t>
            </a: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B) Профилактика сепсиса у ослабленных больных; </a:t>
            </a: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Г) Контакт с больными особо опасными инфекциями;</a:t>
            </a: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Д) Вспышка инфекционного заболевания в детском коллективе;</a:t>
            </a: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Е) Профилактика диареи путешественников.</a:t>
            </a:r>
          </a:p>
          <a:p>
            <a:pPr>
              <a:defRPr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313899"/>
            <a:ext cx="93760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3. Перед началом лечения необходимо собрать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аллергологический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анамнез и провести диагностические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аллергологические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пробы (особенно, при парентеральном назначении группы пенициллина и стрептомицина). При пероральном назначении ХТП необходимо за 15-30 мин. до начала первого приема провести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сублингвальную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пробу. При отсутствии местной реакции в течении 30-60 мин., препарат можно применять в полной дозе.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140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Box 1"/>
          <p:cNvSpPr txBox="1">
            <a:spLocks noChangeArrowheads="1"/>
          </p:cNvSpPr>
          <p:nvPr/>
        </p:nvSpPr>
        <p:spPr bwMode="auto">
          <a:xfrm>
            <a:off x="1323833" y="260350"/>
            <a:ext cx="9164780" cy="698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Химиотерапию нужно начинать в ранний период заболевания.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Необходимо использовать ХТП, к которому высокочувствительна патогенная клетка (т.е. ее рост и размножение прекращаются при назначении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среднетерапевтических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 препарата) </a:t>
            </a: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отсутствие возможности быстрого проведения бактериологического исследования начинают эмпирическое лечение препаратами широкого спектра действия, основываясь на клинических проявлениях заболевания и предполагаемой микрофлоре. Позднее переходят на лечение более эффективными по отношению к выявленной микрофлоре препаратами или их комбинациям.</a:t>
            </a:r>
          </a:p>
          <a:p>
            <a:pPr eaLnBrk="1" hangingPunct="1"/>
            <a:endParaRPr lang="ru-RU" alt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8824" y="316639"/>
            <a:ext cx="9739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Необходимо в возможно короткие сроки создать в тканях терапевтическую концентрацию ХТП препятствующую делению и росту микроорганизмов и поддерживать ее на заданном уровне определенное время.</a:t>
            </a:r>
          </a:p>
          <a:p>
            <a:endParaRPr lang="ru-RU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 целью поддержания СТК следует правильно выбрать дозу ХТП и определить интервалы между последующими введениями. Наиболее верной считается дозировка из расчета на кг/массы. Дозу устанавливают исходя из возраста, состояния выделительной функции почек, особенностей действия препарата и др. В тяжелых случаях используют максимальные 'дозы, которые постепенно уменьшают до </a:t>
            </a:r>
            <a:r>
              <a:rPr lang="ru-RU" alt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среднетерапевтических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пероральных способах назначения больному необходимо строго указать на время применения препарата. Большая часть ХТП назначается за 30-60 мин. до еды или через 1 час - после, что связано с торможением их всасывания при взаимодействии с пищей.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"/>
          <p:cNvSpPr txBox="1">
            <a:spLocks noChangeArrowheads="1"/>
          </p:cNvSpPr>
          <p:nvPr/>
        </p:nvSpPr>
        <p:spPr bwMode="auto">
          <a:xfrm>
            <a:off x="1703389" y="260351"/>
            <a:ext cx="871378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При выборе ХТП обязательно требуется учитывать его способность накапливаться в высоких концентрациях в определенных органах и тканях (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тропность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препарата).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Следует учитывать характер (бактерицидный или бактериостатический) антимикробного действия ХТП. При острых тяжелых процессах, а также больным со сниженным иммунным ответом предпочтение отдают препаратам с бактерицидным действием. Средняя степень активности патологического процесса предполагает использование бактериостатических ХТП (не использовать у больных с ослабленной иммунной реактивностью).</a:t>
            </a:r>
          </a:p>
          <a:p>
            <a:pPr eaLnBrk="1" hangingPunct="1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Начинать лечение нужно с более распространенных ХТП, а новые (часто дорогостоящие) оставлять в резерве</a:t>
            </a:r>
          </a:p>
        </p:txBody>
      </p:sp>
    </p:spTree>
    <p:extLst>
      <p:ext uri="{BB962C8B-B14F-4D97-AF65-F5344CB8AC3E}">
        <p14:creationId xmlns:p14="http://schemas.microsoft.com/office/powerpoint/2010/main" val="41140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1"/>
          <p:cNvSpPr txBox="1">
            <a:spLocks noChangeArrowheads="1"/>
          </p:cNvSpPr>
          <p:nvPr/>
        </p:nvSpPr>
        <p:spPr bwMode="auto">
          <a:xfrm>
            <a:off x="1542813" y="615193"/>
            <a:ext cx="8713788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Важно избирать наиболее оптимальный способ применения ХТП. При необходимости быстро создавать высокие концентрации препарата в крови используют внутривенный способ введения. После клинического улучшения возможен переход на пероральное применение.</a:t>
            </a:r>
          </a:p>
          <a:p>
            <a:pPr eaLnBrk="1" hangingPunct="1"/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Для обеспечения максимальной концентрации в очаге инфекции ХТП возможно одновременно использовать также местные способы применения (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субокципитальный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абсцесс,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внутрикостно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поверхность слизистых оболочек). В очаг воспаления ХТП нужно вводить на ранних стадиях заболевания после предварительного их промывания (до образования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перифокального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инфильтрата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4608" y="213521"/>
            <a:ext cx="86481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Курс химиотерапии необходимо продолжать до прекращения основных симптомов заболевания, плюс 2-3 дня. При острых инфекциях курс лечения обычно не превышает 10 дней, при хронических - удлиняется до 2-3 недель.</a:t>
            </a:r>
          </a:p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Основанием для замены ХТП является отсутствие клинического эффекта (при остром инфекционном процессе более 3-4 дней, при хроническом - более 5-7 дней).</a:t>
            </a:r>
          </a:p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Во время беременности, особенно в первый триместр, ХТП лучше не назначать. Осторожно, по жизненным показаниям, применяют отдельные препараты из группы пенициллинов,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макролидов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58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</TotalTime>
  <Words>1287</Words>
  <Application>Microsoft Office PowerPoint</Application>
  <PresentationFormat>Широкоэкранный</PresentationFormat>
  <Paragraphs>93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2020-02-28T08:47:28Z</dcterms:created>
  <dcterms:modified xsi:type="dcterms:W3CDTF">2020-02-28T09:11:37Z</dcterms:modified>
</cp:coreProperties>
</file>